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omments/comment1.xml" ContentType="application/vnd.openxmlformats-officedocument.presentationml.comment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theme/themeOverride10.xml" ContentType="application/vnd.openxmlformats-officedocument.themeOverrid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9" r:id="rId3"/>
    <p:sldId id="256" r:id="rId4"/>
    <p:sldId id="257" r:id="rId5"/>
    <p:sldId id="260" r:id="rId6"/>
    <p:sldId id="258" r:id="rId7"/>
    <p:sldId id="261" r:id="rId8"/>
    <p:sldId id="262" r:id="rId9"/>
    <p:sldId id="267" r:id="rId10"/>
    <p:sldId id="268" r:id="rId11"/>
    <p:sldId id="264" r:id="rId12"/>
    <p:sldId id="265" r:id="rId13"/>
    <p:sldId id="279" r:id="rId14"/>
    <p:sldId id="280" r:id="rId15"/>
    <p:sldId id="263" r:id="rId16"/>
    <p:sldId id="266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o D'alonzo" initials="R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rinaldo.dalonzo\Desktop\griglia%20Cespec%20EXCE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rinaldo.dalonzo\Desktop\griglia%20Cespec%20EXCE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rinaldo.dalonzo\Desktop\griglia%20Cespec%20EXCE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rinaldo.dalonzo\Desktop\griglia%20Cespec%20EXCEL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rinaldo.dalonzo\Desktop\griglia%20Cespec%20EXCEL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rinaldo.dalonzo\Desktop\griglia%20Cespec%20EXCEL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inaldo.dalonzo\Desktop\griglia%20Cespec%20EXCEL.xlsx" TargetMode="External"/><Relationship Id="rId4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rinaldo.dalonzo\Desktop\griglia%20Cespec%20EXCEL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inaldo.dalonzo\Desktop\griglia%20Cespec%20EXCEL.xlsx" TargetMode="External"/><Relationship Id="rId4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rinaldo.dalonzo\Desktop\griglia%20Cespec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rinaldo.dalonzo\Desktop\griglia%20Cespec%20EXCEL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rinaldo.dalonzo\Desktop\griglia%20Cespec%20EXCEL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rinaldo.dalonzo\Desktop\griglia%20Cespec%20EXCEL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rinaldo.dalonzo\Desktop\griglia%20Cespec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rinaldo.dalonzo\Desktop\griglia%20Cespec%20EXC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inaldo.dalonzo\Desktop\griglia%20Cespec%20EXCEL.xlsx" TargetMode="External"/><Relationship Id="rId4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rinaldo.dalonzo\Desktop\griglia%20Cespec%20EXCE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rinaldo.dalonzo\Desktop\griglia%20Cespec%20EXCE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rinaldo.dalonzo\Desktop\griglia%20Cespec%20EXCE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C:\Users\rinaldo.dalonzo\Desktop\griglia%20Cespec%20EXCEL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rinaldo.dalonzo\Desktop\griglia%20Cespec%20EXCEL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rinaldo.dalonzo\Desktop\griglia%20Cespec%20EXCEL.xlsx" TargetMode="External"/><Relationship Id="rId4" Type="http://schemas.openxmlformats.org/officeDocument/2006/relationships/themeOverride" Target="../theme/themeOverride10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rinaldo.dalonzo\Desktop\griglia%20Cespec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quanti tribunali hanno risposto?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5A-4FC1-8BB8-145710398E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E5A-4FC1-8BB8-145710398EF1}"/>
              </c:ext>
            </c:extLst>
          </c:dPt>
          <c:dLbls>
            <c:dLbl>
              <c:idx val="0"/>
              <c:layout>
                <c:manualLayout>
                  <c:x val="-0.23184928641732294"/>
                  <c:y val="4.68749971164490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5A-4FC1-8BB8-145710398EF1}"/>
                </c:ext>
              </c:extLst>
            </c:dLbl>
            <c:dLbl>
              <c:idx val="1"/>
              <c:layout>
                <c:manualLayout>
                  <c:x val="0.23094131397637796"/>
                  <c:y val="-2.34374985582251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5A-4FC1-8BB8-145710398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tribunali che hanno risposto</c:v>
                </c:pt>
                <c:pt idx="1">
                  <c:v>tribunali che non hanno risposto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5A-4FC1-8BB8-145710398EF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Foglio1!$A$50:$A$57</c:f>
              <c:strCache>
                <c:ptCount val="8"/>
                <c:pt idx="0">
                  <c:v>a – non sono previste forme di assistenza;</c:v>
                </c:pt>
                <c:pt idx="1">
                  <c:v>recapito telefonico/numero verde con costo a carico del gestore;</c:v>
                </c:pt>
                <c:pt idx="2">
                  <c:v>recapito telefonico/numero verde con costo carico del chiamante/procedura</c:v>
                </c:pt>
                <c:pt idx="3">
                  <c:v>punto di assistenza con costo a carico del gestore</c:v>
                </c:pt>
                <c:pt idx="4">
                  <c:v>punto di assistenza con costo a carico del chiamante/procedura</c:v>
                </c:pt>
                <c:pt idx="5">
                  <c:v>d – gli ordini professionali hanno allestito un punto di assistenza</c:v>
                </c:pt>
                <c:pt idx="6">
                  <c:v>e – il Tribunale ha allestito un punto di assistenza con costo a carico di Tribunale/procedura</c:v>
                </c:pt>
                <c:pt idx="7">
                  <c:v>f – non risponde;</c:v>
                </c:pt>
              </c:strCache>
            </c:strRef>
          </c:cat>
          <c:val>
            <c:numRef>
              <c:f>Foglio1!$H$50:$H$57</c:f>
              <c:numCache>
                <c:formatCode>0</c:formatCode>
                <c:ptCount val="8"/>
                <c:pt idx="0">
                  <c:v>13</c:v>
                </c:pt>
                <c:pt idx="1">
                  <c:v>27</c:v>
                </c:pt>
                <c:pt idx="2">
                  <c:v>2</c:v>
                </c:pt>
                <c:pt idx="3">
                  <c:v>23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5F-4FEA-9A07-C3259DF8E5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87692800"/>
        <c:axId val="877162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Foglio1!$A$50:$A$57</c15:sqref>
                        </c15:formulaRef>
                      </c:ext>
                    </c:extLst>
                    <c:strCache>
                      <c:ptCount val="8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recapito telefonico/numero verde con costo carico del chiamante/procedura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chiamante/procedura</c:v>
                      </c:pt>
                      <c:pt idx="5">
                        <c:v>d – gli ordini professionali hanno allestito un punto di assistenza</c:v>
                      </c:pt>
                      <c:pt idx="6">
                        <c:v>e – il Tribunale ha allestito un punto di assistenza con costo a carico di Tribunale/procedura</c:v>
                      </c:pt>
                      <c:pt idx="7">
                        <c:v>f – non risponde;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Foglio1!$B$50:$B$57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55F-4FEA-9A07-C3259DF8E514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Foglio1!$A$50:$A$57</c15:sqref>
                        </c15:formulaRef>
                      </c:ext>
                    </c:extLst>
                    <c:strCache>
                      <c:ptCount val="8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recapito telefonico/numero verde con costo carico del chiamante/procedura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chiamante/procedura</c:v>
                      </c:pt>
                      <c:pt idx="5">
                        <c:v>d – gli ordini professionali hanno allestito un punto di assistenza</c:v>
                      </c:pt>
                      <c:pt idx="6">
                        <c:v>e – il Tribunale ha allestito un punto di assistenza con costo a carico di Tribunale/procedura</c:v>
                      </c:pt>
                      <c:pt idx="7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Foglio1!$C$50:$C$57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55F-4FEA-9A07-C3259DF8E514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Foglio1!$A$50:$A$57</c15:sqref>
                        </c15:formulaRef>
                      </c:ext>
                    </c:extLst>
                    <c:strCache>
                      <c:ptCount val="8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recapito telefonico/numero verde con costo carico del chiamante/procedura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chiamante/procedura</c:v>
                      </c:pt>
                      <c:pt idx="5">
                        <c:v>d – gli ordini professionali hanno allestito un punto di assistenza</c:v>
                      </c:pt>
                      <c:pt idx="6">
                        <c:v>e – il Tribunale ha allestito un punto di assistenza con costo a carico di Tribunale/procedura</c:v>
                      </c:pt>
                      <c:pt idx="7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Foglio1!$D$50:$D$57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55F-4FEA-9A07-C3259DF8E514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Foglio1!$A$50:$A$57</c15:sqref>
                        </c15:formulaRef>
                      </c:ext>
                    </c:extLst>
                    <c:strCache>
                      <c:ptCount val="8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recapito telefonico/numero verde con costo carico del chiamante/procedura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chiamante/procedura</c:v>
                      </c:pt>
                      <c:pt idx="5">
                        <c:v>d – gli ordini professionali hanno allestito un punto di assistenza</c:v>
                      </c:pt>
                      <c:pt idx="6">
                        <c:v>e – il Tribunale ha allestito un punto di assistenza con costo a carico di Tribunale/procedura</c:v>
                      </c:pt>
                      <c:pt idx="7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Foglio1!$E$50:$E$57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55F-4FEA-9A07-C3259DF8E514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Foglio1!$A$50:$A$57</c15:sqref>
                        </c15:formulaRef>
                      </c:ext>
                    </c:extLst>
                    <c:strCache>
                      <c:ptCount val="8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recapito telefonico/numero verde con costo carico del chiamante/procedura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chiamante/procedura</c:v>
                      </c:pt>
                      <c:pt idx="5">
                        <c:v>d – gli ordini professionali hanno allestito un punto di assistenza</c:v>
                      </c:pt>
                      <c:pt idx="6">
                        <c:v>e – il Tribunale ha allestito un punto di assistenza con costo a carico di Tribunale/procedura</c:v>
                      </c:pt>
                      <c:pt idx="7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Foglio1!$F$50:$F$57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55F-4FEA-9A07-C3259DF8E514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Foglio1!$A$50:$A$57</c15:sqref>
                        </c15:formulaRef>
                      </c:ext>
                    </c:extLst>
                    <c:strCache>
                      <c:ptCount val="8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recapito telefonico/numero verde con costo carico del chiamante/procedura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chiamante/procedura</c:v>
                      </c:pt>
                      <c:pt idx="5">
                        <c:v>d – gli ordini professionali hanno allestito un punto di assistenza</c:v>
                      </c:pt>
                      <c:pt idx="6">
                        <c:v>e – il Tribunale ha allestito un punto di assistenza con costo a carico di Tribunale/procedura</c:v>
                      </c:pt>
                      <c:pt idx="7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Foglio1!$G$50:$G$57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55F-4FEA-9A07-C3259DF8E514}"/>
                  </c:ext>
                </c:extLst>
              </c15:ser>
            </c15:filteredBarSeries>
          </c:ext>
        </c:extLst>
      </c:barChart>
      <c:catAx>
        <c:axId val="8769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716224"/>
        <c:crosses val="autoZero"/>
        <c:auto val="1"/>
        <c:lblAlgn val="ctr"/>
        <c:lblOffset val="100"/>
        <c:noMultiLvlLbl val="0"/>
      </c:catAx>
      <c:valAx>
        <c:axId val="87716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69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6"/>
          <c:order val="0"/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Foglio1!$A$59:$A$65</c:f>
              <c:strCache>
                <c:ptCount val="7"/>
                <c:pt idx="0">
                  <c:v>a – non sono previste forme di assistenza;</c:v>
                </c:pt>
                <c:pt idx="1">
                  <c:v>recapito telefonico/numero verde con costo a carico del gestore;</c:v>
                </c:pt>
                <c:pt idx="2">
                  <c:v>un recapito telefonico/numero verde con costo a carico del delegato</c:v>
                </c:pt>
                <c:pt idx="3">
                  <c:v>punto di assistenza con costo a carico del gestore</c:v>
                </c:pt>
                <c:pt idx="4">
                  <c:v>punto di assistenza con costo a carico del delegato/procedente</c:v>
                </c:pt>
                <c:pt idx="5">
                  <c:v>e – il Tribunale ha allestito un punto di assistenza con costo a carico del gestore/procedura</c:v>
                </c:pt>
                <c:pt idx="6">
                  <c:v>f – non risponde;</c:v>
                </c:pt>
              </c:strCache>
            </c:strRef>
          </c:cat>
          <c:val>
            <c:numRef>
              <c:f>Foglio1!$H$59:$H$65</c:f>
              <c:numCache>
                <c:formatCode>0</c:formatCode>
                <c:ptCount val="7"/>
                <c:pt idx="0">
                  <c:v>11</c:v>
                </c:pt>
                <c:pt idx="1">
                  <c:v>31</c:v>
                </c:pt>
                <c:pt idx="2">
                  <c:v>1</c:v>
                </c:pt>
                <c:pt idx="3">
                  <c:v>21</c:v>
                </c:pt>
                <c:pt idx="4">
                  <c:v>5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C6-45DD-AF9C-8D332D7A4B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744512"/>
        <c:axId val="877472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1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1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Foglio1!$A$59:$A$65</c15:sqref>
                        </c15:formulaRef>
                      </c:ext>
                    </c:extLst>
                    <c:strCache>
                      <c:ptCount val="7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un recapito telefonico/numero verde con costo a carico del delegato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delegato/procedente</c:v>
                      </c:pt>
                      <c:pt idx="5">
                        <c:v>e – il Tribunale ha allestito un punto di assistenza con costo a carico del gestore/procedura</c:v>
                      </c:pt>
                      <c:pt idx="6">
                        <c:v>f – non risponde;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Foglio1!$B$59:$B$65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BC6-45DD-AF9C-8D332D7A4B9D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Foglio1!$A$59:$A$65</c15:sqref>
                        </c15:formulaRef>
                      </c:ext>
                    </c:extLst>
                    <c:strCache>
                      <c:ptCount val="7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un recapito telefonico/numero verde con costo a carico del delegato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delegato/procedente</c:v>
                      </c:pt>
                      <c:pt idx="5">
                        <c:v>e – il Tribunale ha allestito un punto di assistenza con costo a carico del gestore/procedura</c:v>
                      </c:pt>
                      <c:pt idx="6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Foglio1!$C$59:$C$65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BC6-45DD-AF9C-8D332D7A4B9D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gradFill rotWithShape="1">
                    <a:gsLst>
                      <a:gs pos="0">
                        <a:schemeClr val="accent3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3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3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Foglio1!$A$59:$A$65</c15:sqref>
                        </c15:formulaRef>
                      </c:ext>
                    </c:extLst>
                    <c:strCache>
                      <c:ptCount val="7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un recapito telefonico/numero verde con costo a carico del delegato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delegato/procedente</c:v>
                      </c:pt>
                      <c:pt idx="5">
                        <c:v>e – il Tribunale ha allestito un punto di assistenza con costo a carico del gestore/procedura</c:v>
                      </c:pt>
                      <c:pt idx="6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Foglio1!$D$59:$D$65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BC6-45DD-AF9C-8D332D7A4B9D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gradFill rotWithShape="1">
                    <a:gsLst>
                      <a:gs pos="0">
                        <a:schemeClr val="accent4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4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4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4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Foglio1!$A$59:$A$65</c15:sqref>
                        </c15:formulaRef>
                      </c:ext>
                    </c:extLst>
                    <c:strCache>
                      <c:ptCount val="7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un recapito telefonico/numero verde con costo a carico del delegato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delegato/procedente</c:v>
                      </c:pt>
                      <c:pt idx="5">
                        <c:v>e – il Tribunale ha allestito un punto di assistenza con costo a carico del gestore/procedura</c:v>
                      </c:pt>
                      <c:pt idx="6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Foglio1!$E$59:$E$65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BC6-45DD-AF9C-8D332D7A4B9D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gradFill rotWithShape="1">
                    <a:gsLst>
                      <a:gs pos="0">
                        <a:schemeClr val="accent5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5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5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5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Foglio1!$A$59:$A$65</c15:sqref>
                        </c15:formulaRef>
                      </c:ext>
                    </c:extLst>
                    <c:strCache>
                      <c:ptCount val="7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un recapito telefonico/numero verde con costo a carico del delegato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delegato/procedente</c:v>
                      </c:pt>
                      <c:pt idx="5">
                        <c:v>e – il Tribunale ha allestito un punto di assistenza con costo a carico del gestore/procedura</c:v>
                      </c:pt>
                      <c:pt idx="6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Foglio1!$F$59:$F$65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BC6-45DD-AF9C-8D332D7A4B9D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gradFill rotWithShape="1">
                    <a:gsLst>
                      <a:gs pos="0">
                        <a:schemeClr val="accent6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6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6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6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Foglio1!$A$59:$A$65</c15:sqref>
                        </c15:formulaRef>
                      </c:ext>
                    </c:extLst>
                    <c:strCache>
                      <c:ptCount val="7"/>
                      <c:pt idx="0">
                        <c:v>a – non sono previste forme di assistenza;</c:v>
                      </c:pt>
                      <c:pt idx="1">
                        <c:v>recapito telefonico/numero verde con costo a carico del gestore;</c:v>
                      </c:pt>
                      <c:pt idx="2">
                        <c:v>un recapito telefonico/numero verde con costo a carico del delegato</c:v>
                      </c:pt>
                      <c:pt idx="3">
                        <c:v>punto di assistenza con costo a carico del gestore</c:v>
                      </c:pt>
                      <c:pt idx="4">
                        <c:v>punto di assistenza con costo a carico del delegato/procedente</c:v>
                      </c:pt>
                      <c:pt idx="5">
                        <c:v>e – il Tribunale ha allestito un punto di assistenza con costo a carico del gestore/procedura</c:v>
                      </c:pt>
                      <c:pt idx="6">
                        <c:v>f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Foglio1!$G$59:$G$65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BC6-45DD-AF9C-8D332D7A4B9D}"/>
                  </c:ext>
                </c:extLst>
              </c15:ser>
            </c15:filteredBarSeries>
          </c:ext>
        </c:extLst>
      </c:barChart>
      <c:catAx>
        <c:axId val="877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747200"/>
        <c:crosses val="autoZero"/>
        <c:auto val="1"/>
        <c:lblAlgn val="ctr"/>
        <c:lblOffset val="100"/>
        <c:noMultiLvlLbl val="0"/>
      </c:catAx>
      <c:valAx>
        <c:axId val="8774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7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692011154855646E-2"/>
          <c:y val="3.7775659127274937E-2"/>
          <c:w val="0.90286351706036749"/>
          <c:h val="0.664590259550889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Foglio3!$A$61</c:f>
              <c:strCache>
                <c:ptCount val="1"/>
                <c:pt idx="0">
                  <c:v>vendita mista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Foglio3!$B$61:$I$61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99-434C-B92D-0B2A9200AB61}"/>
            </c:ext>
          </c:extLst>
        </c:ser>
        <c:ser>
          <c:idx val="1"/>
          <c:order val="1"/>
          <c:tx>
            <c:strRef>
              <c:f>Foglio3!$A$62</c:f>
              <c:strCache>
                <c:ptCount val="1"/>
                <c:pt idx="0">
                  <c:v>procedure pendenti e vendite telematiche: mai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Foglio3!$B$62:$I$62</c:f>
              <c:numCache>
                <c:formatCode>0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99-434C-B92D-0B2A9200AB61}"/>
            </c:ext>
          </c:extLst>
        </c:ser>
        <c:ser>
          <c:idx val="2"/>
          <c:order val="2"/>
          <c:tx>
            <c:strRef>
              <c:f>Foglio3!$A$63</c:f>
              <c:strCache>
                <c:ptCount val="1"/>
                <c:pt idx="0">
                  <c:v>procedure pendenti e vendite telematiche: sempre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Foglio3!$B$63:$I$63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99-434C-B92D-0B2A9200AB61}"/>
            </c:ext>
          </c:extLst>
        </c:ser>
        <c:ser>
          <c:idx val="3"/>
          <c:order val="3"/>
          <c:tx>
            <c:strRef>
              <c:f>Foglio3!$A$64</c:f>
              <c:strCache>
                <c:ptCount val="1"/>
                <c:pt idx="0">
                  <c:v>procedure pendenti e vendite telematiche:in alcuni casi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Foglio3!$B$64:$I$64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99-434C-B92D-0B2A9200AB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1632768"/>
        <c:axId val="91634304"/>
        <c:axId val="0"/>
      </c:bar3DChart>
      <c:catAx>
        <c:axId val="916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634304"/>
        <c:crosses val="autoZero"/>
        <c:auto val="1"/>
        <c:lblAlgn val="ctr"/>
        <c:lblOffset val="100"/>
        <c:noMultiLvlLbl val="0"/>
      </c:catAx>
      <c:valAx>
        <c:axId val="9163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6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771653543307084E-2"/>
          <c:y val="0.71425610465301337"/>
          <c:w val="0.89823316055563152"/>
          <c:h val="0.24301853274132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  <a:alpha val="88000"/>
              </a:schemeClr>
            </a:solidFill>
            <a:ln>
              <a:solidFill>
                <a:schemeClr val="accent1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Foglio1!$A$22:$A$24</c:f>
              <c:strCache>
                <c:ptCount val="3"/>
                <c:pt idx="0">
                  <c:v>a – il delegato ferma il tempo, inserisce il rilancio sul portale del gestore e riavvia il timer;</c:v>
                </c:pt>
                <c:pt idx="1">
                  <c:v>b – il delegato inserisce il rilancio sul portale senza fermare il tempo;</c:v>
                </c:pt>
                <c:pt idx="2">
                  <c:v>c- non risponde</c:v>
                </c:pt>
              </c:strCache>
            </c:strRef>
          </c:cat>
          <c:val>
            <c:numRef>
              <c:f>Foglio1!$H$22:$H$24</c:f>
              <c:numCache>
                <c:formatCode>0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39-49C4-8032-FB85087A95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91683840"/>
        <c:axId val="91686784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alpha val="88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1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solidFill>
                      <a:schemeClr val="accent1">
                        <a:alpha val="30000"/>
                      </a:schemeClr>
                    </a:solidFill>
                    <a:ln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Foglio1!$A$22:$A$24</c15:sqref>
                        </c15:formulaRef>
                      </c:ext>
                    </c:extLst>
                    <c:strCache>
                      <c:ptCount val="3"/>
                      <c:pt idx="0">
                        <c:v>a – il delegato ferma il tempo, inserisce il rilancio sul portale del gestore e riavvia il timer;</c:v>
                      </c:pt>
                      <c:pt idx="1">
                        <c:v>b – il delegato inserisce il rilancio sul portale senza fermare il tempo;</c:v>
                      </c:pt>
                      <c:pt idx="2">
                        <c:v>c- non risponde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Foglio1!$B$22:$B$24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539-49C4-8032-FB85087A9574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>
                      <a:alpha val="88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2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solidFill>
                      <a:schemeClr val="accent2">
                        <a:alpha val="30000"/>
                      </a:schemeClr>
                    </a:solidFill>
                    <a:ln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Foglio1!$A$22:$A$24</c15:sqref>
                        </c15:formulaRef>
                      </c:ext>
                    </c:extLst>
                    <c:strCache>
                      <c:ptCount val="3"/>
                      <c:pt idx="0">
                        <c:v>a – il delegato ferma il tempo, inserisce il rilancio sul portale del gestore e riavvia il timer;</c:v>
                      </c:pt>
                      <c:pt idx="1">
                        <c:v>b – il delegato inserisce il rilancio sul portale senza fermare il tempo;</c:v>
                      </c:pt>
                      <c:pt idx="2">
                        <c:v>c-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Foglio1!$C$22:$C$24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539-49C4-8032-FB85087A9574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>
                      <a:alpha val="88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3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solidFill>
                      <a:schemeClr val="accent3">
                        <a:alpha val="30000"/>
                      </a:schemeClr>
                    </a:solidFill>
                    <a:ln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Foglio1!$A$22:$A$24</c15:sqref>
                        </c15:formulaRef>
                      </c:ext>
                    </c:extLst>
                    <c:strCache>
                      <c:ptCount val="3"/>
                      <c:pt idx="0">
                        <c:v>a – il delegato ferma il tempo, inserisce il rilancio sul portale del gestore e riavvia il timer;</c:v>
                      </c:pt>
                      <c:pt idx="1">
                        <c:v>b – il delegato inserisce il rilancio sul portale senza fermare il tempo;</c:v>
                      </c:pt>
                      <c:pt idx="2">
                        <c:v>c-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Foglio1!$D$22:$D$24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539-49C4-8032-FB85087A9574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>
                      <a:alpha val="88000"/>
                    </a:schemeClr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4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solidFill>
                      <a:schemeClr val="accent4">
                        <a:alpha val="30000"/>
                      </a:schemeClr>
                    </a:solidFill>
                    <a:ln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Foglio1!$A$22:$A$24</c15:sqref>
                        </c15:formulaRef>
                      </c:ext>
                    </c:extLst>
                    <c:strCache>
                      <c:ptCount val="3"/>
                      <c:pt idx="0">
                        <c:v>a – il delegato ferma il tempo, inserisce il rilancio sul portale del gestore e riavvia il timer;</c:v>
                      </c:pt>
                      <c:pt idx="1">
                        <c:v>b – il delegato inserisce il rilancio sul portale senza fermare il tempo;</c:v>
                      </c:pt>
                      <c:pt idx="2">
                        <c:v>c-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Foglio1!$E$22:$E$24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539-49C4-8032-FB85087A9574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>
                      <a:alpha val="88000"/>
                    </a:schemeClr>
                  </a:solidFill>
                  <a:ln>
                    <a:solidFill>
                      <a:schemeClr val="accent5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5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solidFill>
                      <a:schemeClr val="accent5">
                        <a:alpha val="30000"/>
                      </a:schemeClr>
                    </a:solidFill>
                    <a:ln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Foglio1!$A$22:$A$24</c15:sqref>
                        </c15:formulaRef>
                      </c:ext>
                    </c:extLst>
                    <c:strCache>
                      <c:ptCount val="3"/>
                      <c:pt idx="0">
                        <c:v>a – il delegato ferma il tempo, inserisce il rilancio sul portale del gestore e riavvia il timer;</c:v>
                      </c:pt>
                      <c:pt idx="1">
                        <c:v>b – il delegato inserisce il rilancio sul portale senza fermare il tempo;</c:v>
                      </c:pt>
                      <c:pt idx="2">
                        <c:v>c-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Foglio1!$F$22:$F$24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539-49C4-8032-FB85087A9574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alpha val="88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6">
                        <a:lumMod val="50000"/>
                      </a:schemeClr>
                    </a:contourClr>
                  </a:sp3d>
                </c:spPr>
                <c:invertIfNegative val="0"/>
                <c:dLbls>
                  <c:spPr>
                    <a:solidFill>
                      <a:schemeClr val="accent6">
                        <a:alpha val="30000"/>
                      </a:schemeClr>
                    </a:solidFill>
                    <a:ln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Foglio1!$A$22:$A$24</c15:sqref>
                        </c15:formulaRef>
                      </c:ext>
                    </c:extLst>
                    <c:strCache>
                      <c:ptCount val="3"/>
                      <c:pt idx="0">
                        <c:v>a – il delegato ferma il tempo, inserisce il rilancio sul portale del gestore e riavvia il timer;</c:v>
                      </c:pt>
                      <c:pt idx="1">
                        <c:v>b – il delegato inserisce il rilancio sul portale senza fermare il tempo;</c:v>
                      </c:pt>
                      <c:pt idx="2">
                        <c:v>c-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Foglio1!$G$22:$G$24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539-49C4-8032-FB85087A9574}"/>
                  </c:ext>
                </c:extLst>
              </c15:ser>
            </c15:filteredBarSeries>
          </c:ext>
        </c:extLst>
      </c:bar3DChart>
      <c:catAx>
        <c:axId val="9168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686784"/>
        <c:crosses val="autoZero"/>
        <c:auto val="1"/>
        <c:lblAlgn val="ctr"/>
        <c:lblOffset val="100"/>
        <c:noMultiLvlLbl val="0"/>
      </c:catAx>
      <c:valAx>
        <c:axId val="9168678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16838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43608420235728E-2"/>
          <c:y val="2.847418892986911E-2"/>
          <c:w val="0.94585230231659601"/>
          <c:h val="0.60649462367181384"/>
        </c:manualLayout>
      </c:layout>
      <c:barChart>
        <c:barDir val="col"/>
        <c:grouping val="clustered"/>
        <c:varyColors val="0"/>
        <c:ser>
          <c:idx val="6"/>
          <c:order val="0"/>
          <c:spPr>
            <a:gradFill rotWithShape="1">
              <a:gsLst>
                <a:gs pos="0">
                  <a:schemeClr val="accent1">
                    <a:lumMod val="60000"/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lumMod val="60000"/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Foglio1!$A$40:$A$43</c:f>
              <c:strCache>
                <c:ptCount val="4"/>
                <c:pt idx="0">
                  <c:v>a – solo le offerte sottoscritte con firma digitale;</c:v>
                </c:pt>
                <c:pt idx="1">
                  <c:v>b – sia le offerte sottoscritte con firma digitale che quelle inviate tramite pec id;</c:v>
                </c:pt>
                <c:pt idx="2">
                  <c:v>c – sia le offerte sottoscritte con firma digitale che quelle inviate tramite pec anche se non id;</c:v>
                </c:pt>
                <c:pt idx="3">
                  <c:v>d – non risponde</c:v>
                </c:pt>
              </c:strCache>
            </c:strRef>
          </c:cat>
          <c:val>
            <c:numRef>
              <c:f>Foglio1!$H$40:$H$43</c:f>
              <c:numCache>
                <c:formatCode>0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7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BC-4CEF-AC93-587D3A67E6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1699072"/>
        <c:axId val="917184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tint val="96000"/>
                          <a:satMod val="100000"/>
                          <a:lumMod val="104000"/>
                        </a:schemeClr>
                      </a:gs>
                      <a:gs pos="78000">
                        <a:schemeClr val="accent1">
                          <a:shade val="100000"/>
                          <a:satMod val="110000"/>
                          <a:lumMod val="10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4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508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Foglio1!$A$40:$A$43</c15:sqref>
                        </c15:formulaRef>
                      </c:ext>
                    </c:extLst>
                    <c:strCache>
                      <c:ptCount val="4"/>
                      <c:pt idx="0">
                        <c:v>a – solo le offerte sottoscritte con firma digitale;</c:v>
                      </c:pt>
                      <c:pt idx="1">
                        <c:v>b – sia le offerte sottoscritte con firma digitale che quelle inviate tramite pec id;</c:v>
                      </c:pt>
                      <c:pt idx="2">
                        <c:v>c – sia le offerte sottoscritte con firma digitale che quelle inviate tramite pec anche se non id;</c:v>
                      </c:pt>
                      <c:pt idx="3">
                        <c:v>d – non risponde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Foglio1!$B$40:$B$43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3BC-4CEF-AC93-587D3A67E602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tint val="96000"/>
                          <a:satMod val="100000"/>
                          <a:lumMod val="104000"/>
                        </a:schemeClr>
                      </a:gs>
                      <a:gs pos="78000">
                        <a:schemeClr val="accent2">
                          <a:shade val="100000"/>
                          <a:satMod val="110000"/>
                          <a:lumMod val="10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4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508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Foglio1!$A$40:$A$43</c15:sqref>
                        </c15:formulaRef>
                      </c:ext>
                    </c:extLst>
                    <c:strCache>
                      <c:ptCount val="4"/>
                      <c:pt idx="0">
                        <c:v>a – solo le offerte sottoscritte con firma digitale;</c:v>
                      </c:pt>
                      <c:pt idx="1">
                        <c:v>b – sia le offerte sottoscritte con firma digitale che quelle inviate tramite pec id;</c:v>
                      </c:pt>
                      <c:pt idx="2">
                        <c:v>c – sia le offerte sottoscritte con firma digitale che quelle inviate tramite pec anche se non id;</c:v>
                      </c:pt>
                      <c:pt idx="3">
                        <c:v>d –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Foglio1!$C$40:$C$43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3BC-4CEF-AC93-587D3A67E60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gradFill rotWithShape="1">
                    <a:gsLst>
                      <a:gs pos="0">
                        <a:schemeClr val="accent3">
                          <a:tint val="96000"/>
                          <a:satMod val="100000"/>
                          <a:lumMod val="104000"/>
                        </a:schemeClr>
                      </a:gs>
                      <a:gs pos="78000">
                        <a:schemeClr val="accent3">
                          <a:shade val="100000"/>
                          <a:satMod val="110000"/>
                          <a:lumMod val="10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4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508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Foglio1!$A$40:$A$43</c15:sqref>
                        </c15:formulaRef>
                      </c:ext>
                    </c:extLst>
                    <c:strCache>
                      <c:ptCount val="4"/>
                      <c:pt idx="0">
                        <c:v>a – solo le offerte sottoscritte con firma digitale;</c:v>
                      </c:pt>
                      <c:pt idx="1">
                        <c:v>b – sia le offerte sottoscritte con firma digitale che quelle inviate tramite pec id;</c:v>
                      </c:pt>
                      <c:pt idx="2">
                        <c:v>c – sia le offerte sottoscritte con firma digitale che quelle inviate tramite pec anche se non id;</c:v>
                      </c:pt>
                      <c:pt idx="3">
                        <c:v>d –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Foglio1!$D$40:$D$43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3BC-4CEF-AC93-587D3A67E602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gradFill rotWithShape="1">
                    <a:gsLst>
                      <a:gs pos="0">
                        <a:schemeClr val="accent4">
                          <a:tint val="96000"/>
                          <a:satMod val="100000"/>
                          <a:lumMod val="104000"/>
                        </a:schemeClr>
                      </a:gs>
                      <a:gs pos="78000">
                        <a:schemeClr val="accent4">
                          <a:shade val="100000"/>
                          <a:satMod val="110000"/>
                          <a:lumMod val="10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4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508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Foglio1!$A$40:$A$43</c15:sqref>
                        </c15:formulaRef>
                      </c:ext>
                    </c:extLst>
                    <c:strCache>
                      <c:ptCount val="4"/>
                      <c:pt idx="0">
                        <c:v>a – solo le offerte sottoscritte con firma digitale;</c:v>
                      </c:pt>
                      <c:pt idx="1">
                        <c:v>b – sia le offerte sottoscritte con firma digitale che quelle inviate tramite pec id;</c:v>
                      </c:pt>
                      <c:pt idx="2">
                        <c:v>c – sia le offerte sottoscritte con firma digitale che quelle inviate tramite pec anche se non id;</c:v>
                      </c:pt>
                      <c:pt idx="3">
                        <c:v>d –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Foglio1!$E$40:$E$43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3BC-4CEF-AC93-587D3A67E602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gradFill rotWithShape="1">
                    <a:gsLst>
                      <a:gs pos="0">
                        <a:schemeClr val="accent5">
                          <a:tint val="96000"/>
                          <a:satMod val="100000"/>
                          <a:lumMod val="104000"/>
                        </a:schemeClr>
                      </a:gs>
                      <a:gs pos="78000">
                        <a:schemeClr val="accent5">
                          <a:shade val="100000"/>
                          <a:satMod val="110000"/>
                          <a:lumMod val="10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4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508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Foglio1!$A$40:$A$43</c15:sqref>
                        </c15:formulaRef>
                      </c:ext>
                    </c:extLst>
                    <c:strCache>
                      <c:ptCount val="4"/>
                      <c:pt idx="0">
                        <c:v>a – solo le offerte sottoscritte con firma digitale;</c:v>
                      </c:pt>
                      <c:pt idx="1">
                        <c:v>b – sia le offerte sottoscritte con firma digitale che quelle inviate tramite pec id;</c:v>
                      </c:pt>
                      <c:pt idx="2">
                        <c:v>c – sia le offerte sottoscritte con firma digitale che quelle inviate tramite pec anche se non id;</c:v>
                      </c:pt>
                      <c:pt idx="3">
                        <c:v>d –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Foglio1!$F$40:$F$43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3BC-4CEF-AC93-587D3A67E602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gradFill rotWithShape="1">
                    <a:gsLst>
                      <a:gs pos="0">
                        <a:schemeClr val="accent6">
                          <a:tint val="96000"/>
                          <a:satMod val="100000"/>
                          <a:lumMod val="104000"/>
                        </a:schemeClr>
                      </a:gs>
                      <a:gs pos="78000">
                        <a:schemeClr val="accent6">
                          <a:shade val="100000"/>
                          <a:satMod val="110000"/>
                          <a:lumMod val="10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4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508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Foglio1!$A$40:$A$43</c15:sqref>
                        </c15:formulaRef>
                      </c:ext>
                    </c:extLst>
                    <c:strCache>
                      <c:ptCount val="4"/>
                      <c:pt idx="0">
                        <c:v>a – solo le offerte sottoscritte con firma digitale;</c:v>
                      </c:pt>
                      <c:pt idx="1">
                        <c:v>b – sia le offerte sottoscritte con firma digitale che quelle inviate tramite pec id;</c:v>
                      </c:pt>
                      <c:pt idx="2">
                        <c:v>c – sia le offerte sottoscritte con firma digitale che quelle inviate tramite pec anche se non id;</c:v>
                      </c:pt>
                      <c:pt idx="3">
                        <c:v>d – 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Foglio1!$G$40:$G$43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3BC-4CEF-AC93-587D3A67E602}"/>
                  </c:ext>
                </c:extLst>
              </c15:ser>
            </c15:filteredBarSeries>
          </c:ext>
        </c:extLst>
      </c:barChart>
      <c:catAx>
        <c:axId val="91699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718400"/>
        <c:crosses val="autoZero"/>
        <c:auto val="1"/>
        <c:lblAlgn val="ctr"/>
        <c:lblOffset val="100"/>
        <c:noMultiLvlLbl val="0"/>
      </c:catAx>
      <c:valAx>
        <c:axId val="917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69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6"/>
          <c:order val="0"/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Foglio1!$A$45:$A$48</c:f>
              <c:strCache>
                <c:ptCount val="4"/>
                <c:pt idx="0">
                  <c:v>a – non viene eseguita alcuna verifica sul presentatore;</c:v>
                </c:pt>
                <c:pt idx="1">
                  <c:v>b – si richiede che sia lo stesso che ha sottoscritto digitalmente l'offerta;</c:v>
                </c:pt>
                <c:pt idx="2">
                  <c:v>c – si prevede che ogni presentatore possa inviare una sola offerta di acquisto;</c:v>
                </c:pt>
                <c:pt idx="3">
                  <c:v>d – non risponde;</c:v>
                </c:pt>
              </c:strCache>
            </c:strRef>
          </c:cat>
          <c:val>
            <c:numRef>
              <c:f>Foglio1!$H$45:$H$48</c:f>
              <c:numCache>
                <c:formatCode>0</c:formatCode>
                <c:ptCount val="4"/>
                <c:pt idx="0">
                  <c:v>20</c:v>
                </c:pt>
                <c:pt idx="1">
                  <c:v>14</c:v>
                </c:pt>
                <c:pt idx="2">
                  <c:v>14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C6-4CF7-B778-C541A24A0D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731840"/>
        <c:axId val="98446720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Foglio1!$A$45:$A$48</c15:sqref>
                        </c15:formulaRef>
                      </c:ext>
                    </c:extLst>
                    <c:strCache>
                      <c:ptCount val="4"/>
                      <c:pt idx="0">
                        <c:v>a – non viene eseguita alcuna verifica sul presentatore;</c:v>
                      </c:pt>
                      <c:pt idx="1">
                        <c:v>b – si richiede che sia lo stesso che ha sottoscritto digitalmente l'offerta;</c:v>
                      </c:pt>
                      <c:pt idx="2">
                        <c:v>c – si prevede che ogni presentatore possa inviare una sola offerta di acquisto;</c:v>
                      </c:pt>
                      <c:pt idx="3">
                        <c:v>d – non risponde;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Foglio1!$B$45:$B$48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5C6-4CF7-B778-C541A24A0DF0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Foglio1!$A$45:$A$48</c15:sqref>
                        </c15:formulaRef>
                      </c:ext>
                    </c:extLst>
                    <c:strCache>
                      <c:ptCount val="4"/>
                      <c:pt idx="0">
                        <c:v>a – non viene eseguita alcuna verifica sul presentatore;</c:v>
                      </c:pt>
                      <c:pt idx="1">
                        <c:v>b – si richiede che sia lo stesso che ha sottoscritto digitalmente l'offerta;</c:v>
                      </c:pt>
                      <c:pt idx="2">
                        <c:v>c – si prevede che ogni presentatore possa inviare una sola offerta di acquisto;</c:v>
                      </c:pt>
                      <c:pt idx="3">
                        <c:v>d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Foglio1!$C$45:$C$48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5C6-4CF7-B778-C541A24A0DF0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Foglio1!$A$45:$A$48</c15:sqref>
                        </c15:formulaRef>
                      </c:ext>
                    </c:extLst>
                    <c:strCache>
                      <c:ptCount val="4"/>
                      <c:pt idx="0">
                        <c:v>a – non viene eseguita alcuna verifica sul presentatore;</c:v>
                      </c:pt>
                      <c:pt idx="1">
                        <c:v>b – si richiede che sia lo stesso che ha sottoscritto digitalmente l'offerta;</c:v>
                      </c:pt>
                      <c:pt idx="2">
                        <c:v>c – si prevede che ogni presentatore possa inviare una sola offerta di acquisto;</c:v>
                      </c:pt>
                      <c:pt idx="3">
                        <c:v>d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Foglio1!$D$45:$D$48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5C6-4CF7-B778-C541A24A0DF0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Foglio1!$A$45:$A$48</c15:sqref>
                        </c15:formulaRef>
                      </c:ext>
                    </c:extLst>
                    <c:strCache>
                      <c:ptCount val="4"/>
                      <c:pt idx="0">
                        <c:v>a – non viene eseguita alcuna verifica sul presentatore;</c:v>
                      </c:pt>
                      <c:pt idx="1">
                        <c:v>b – si richiede che sia lo stesso che ha sottoscritto digitalmente l'offerta;</c:v>
                      </c:pt>
                      <c:pt idx="2">
                        <c:v>c – si prevede che ogni presentatore possa inviare una sola offerta di acquisto;</c:v>
                      </c:pt>
                      <c:pt idx="3">
                        <c:v>d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Foglio1!$E$45:$E$48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5C6-4CF7-B778-C541A24A0DF0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Foglio1!$A$45:$A$48</c15:sqref>
                        </c15:formulaRef>
                      </c:ext>
                    </c:extLst>
                    <c:strCache>
                      <c:ptCount val="4"/>
                      <c:pt idx="0">
                        <c:v>a – non viene eseguita alcuna verifica sul presentatore;</c:v>
                      </c:pt>
                      <c:pt idx="1">
                        <c:v>b – si richiede che sia lo stesso che ha sottoscritto digitalmente l'offerta;</c:v>
                      </c:pt>
                      <c:pt idx="2">
                        <c:v>c – si prevede che ogni presentatore possa inviare una sola offerta di acquisto;</c:v>
                      </c:pt>
                      <c:pt idx="3">
                        <c:v>d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Foglio1!$F$45:$F$48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5C6-4CF7-B778-C541A24A0DF0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Foglio1!$A$45:$A$48</c15:sqref>
                        </c15:formulaRef>
                      </c:ext>
                    </c:extLst>
                    <c:strCache>
                      <c:ptCount val="4"/>
                      <c:pt idx="0">
                        <c:v>a – non viene eseguita alcuna verifica sul presentatore;</c:v>
                      </c:pt>
                      <c:pt idx="1">
                        <c:v>b – si richiede che sia lo stesso che ha sottoscritto digitalmente l'offerta;</c:v>
                      </c:pt>
                      <c:pt idx="2">
                        <c:v>c – si prevede che ogni presentatore possa inviare una sola offerta di acquisto;</c:v>
                      </c:pt>
                      <c:pt idx="3">
                        <c:v>d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Foglio1!$G$45:$G$48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5C6-4CF7-B778-C541A24A0DF0}"/>
                  </c:ext>
                </c:extLst>
              </c15:ser>
            </c15:filteredBarSeries>
          </c:ext>
        </c:extLst>
      </c:bar3DChart>
      <c:catAx>
        <c:axId val="9173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446720"/>
        <c:crosses val="autoZero"/>
        <c:auto val="1"/>
        <c:lblAlgn val="ctr"/>
        <c:lblOffset val="100"/>
        <c:noMultiLvlLbl val="0"/>
      </c:catAx>
      <c:valAx>
        <c:axId val="98446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7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5928477690289"/>
          <c:y val="2.3894155561386087E-2"/>
          <c:w val="0.47650090223097114"/>
          <c:h val="0.92604408223694445"/>
        </c:manualLayout>
      </c:layout>
      <c:barChart>
        <c:barDir val="bar"/>
        <c:grouping val="clustered"/>
        <c:varyColors val="0"/>
        <c:ser>
          <c:idx val="6"/>
          <c:order val="0"/>
          <c:spPr>
            <a:pattFill prst="ltUpDiag">
              <a:fgClr>
                <a:schemeClr val="accent1">
                  <a:lumMod val="60000"/>
                </a:schemeClr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60000"/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Foglio1!$A$64:$A$69</c:f>
              <c:strCache>
                <c:ptCount val="6"/>
                <c:pt idx="0">
                  <c:v>a – si è previsto un conto unico cauzioni per tutto il Tribunale accessibile al gestore della vendita;</c:v>
                </c:pt>
                <c:pt idx="1">
                  <c:v>b – si è previsto un conto unico cauzioni per tutto il Tribunale accessibile al cancelliere;</c:v>
                </c:pt>
                <c:pt idx="2">
                  <c:v>c – la cauzione viene versata sul conto della procedura, precedentemente oscurato;</c:v>
                </c:pt>
                <c:pt idx="3">
                  <c:v>d – ogni procedura dispone di un conto cauzioni;</c:v>
                </c:pt>
                <c:pt idx="4">
                  <c:v>e – conto non oscurato;</c:v>
                </c:pt>
                <c:pt idx="5">
                  <c:v>non risponde</c:v>
                </c:pt>
              </c:strCache>
            </c:strRef>
          </c:cat>
          <c:val>
            <c:numRef>
              <c:f>Foglio1!$H$64:$H$69</c:f>
              <c:numCache>
                <c:formatCode>0</c:formatCode>
                <c:ptCount val="6"/>
                <c:pt idx="0">
                  <c:v>12</c:v>
                </c:pt>
                <c:pt idx="1">
                  <c:v>2</c:v>
                </c:pt>
                <c:pt idx="2">
                  <c:v>12</c:v>
                </c:pt>
                <c:pt idx="3">
                  <c:v>18</c:v>
                </c:pt>
                <c:pt idx="4">
                  <c:v>11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07-45B5-89D8-7A474427FF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98479104"/>
        <c:axId val="9849024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pattFill prst="ltUpDiag">
                    <a:fgClr>
                      <a:schemeClr val="accent1"/>
                    </a:fgClr>
                    <a:bgClr>
                      <a:schemeClr val="lt1"/>
                    </a:bgClr>
                  </a:pattFill>
                  <a:ln>
                    <a:noFill/>
                  </a:ln>
                  <a:effectLst/>
                </c:spPr>
                <c:invertIfNegative val="0"/>
                <c:dLbls>
                  <c:spPr>
                    <a:solidFill>
                      <a:schemeClr val="accent1">
                        <a:alpha val="70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Foglio1!$A$64:$A$69</c15:sqref>
                        </c15:formulaRef>
                      </c:ext>
                    </c:extLst>
                    <c:strCache>
                      <c:ptCount val="6"/>
                      <c:pt idx="0">
                        <c:v>a – si è previsto un conto unico cauzioni per tutto il Tribunale accessibile al gestore della vendita;</c:v>
                      </c:pt>
                      <c:pt idx="1">
                        <c:v>b – si è previsto un conto unico cauzioni per tutto il Tribunale accessibile al cancelliere;</c:v>
                      </c:pt>
                      <c:pt idx="2">
                        <c:v>c – la cauzione viene versata sul conto della procedura, precedentemente oscurato;</c:v>
                      </c:pt>
                      <c:pt idx="3">
                        <c:v>d – ogni procedura dispone di un conto cauzioni;</c:v>
                      </c:pt>
                      <c:pt idx="4">
                        <c:v>e – conto non oscurato;</c:v>
                      </c:pt>
                      <c:pt idx="5">
                        <c:v>non risponde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Foglio1!$B$64:$B$69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F07-45B5-89D8-7A474427FF42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pattFill prst="ltUpDiag">
                    <a:fgClr>
                      <a:schemeClr val="accent2"/>
                    </a:fgClr>
                    <a:bgClr>
                      <a:schemeClr val="lt1"/>
                    </a:bgClr>
                  </a:pattFill>
                  <a:ln>
                    <a:noFill/>
                  </a:ln>
                  <a:effectLst/>
                </c:spPr>
                <c:invertIfNegative val="0"/>
                <c:dLbls>
                  <c:spPr>
                    <a:solidFill>
                      <a:schemeClr val="accent2">
                        <a:alpha val="70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Foglio1!$A$64:$A$69</c15:sqref>
                        </c15:formulaRef>
                      </c:ext>
                    </c:extLst>
                    <c:strCache>
                      <c:ptCount val="6"/>
                      <c:pt idx="0">
                        <c:v>a – si è previsto un conto unico cauzioni per tutto il Tribunale accessibile al gestore della vendita;</c:v>
                      </c:pt>
                      <c:pt idx="1">
                        <c:v>b – si è previsto un conto unico cauzioni per tutto il Tribunale accessibile al cancelliere;</c:v>
                      </c:pt>
                      <c:pt idx="2">
                        <c:v>c – la cauzione viene versata sul conto della procedura, precedentemente oscurato;</c:v>
                      </c:pt>
                      <c:pt idx="3">
                        <c:v>d – ogni procedura dispone di un conto cauzioni;</c:v>
                      </c:pt>
                      <c:pt idx="4">
                        <c:v>e – conto non oscurato;</c:v>
                      </c:pt>
                      <c:pt idx="5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Foglio1!$C$64:$C$69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F07-45B5-89D8-7A474427FF42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pattFill prst="ltUpDiag">
                    <a:fgClr>
                      <a:schemeClr val="accent3"/>
                    </a:fgClr>
                    <a:bgClr>
                      <a:schemeClr val="lt1"/>
                    </a:bgClr>
                  </a:pattFill>
                  <a:ln>
                    <a:noFill/>
                  </a:ln>
                  <a:effectLst/>
                </c:spPr>
                <c:invertIfNegative val="0"/>
                <c:dLbls>
                  <c:spPr>
                    <a:solidFill>
                      <a:schemeClr val="accent3">
                        <a:alpha val="70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Foglio1!$A$64:$A$69</c15:sqref>
                        </c15:formulaRef>
                      </c:ext>
                    </c:extLst>
                    <c:strCache>
                      <c:ptCount val="6"/>
                      <c:pt idx="0">
                        <c:v>a – si è previsto un conto unico cauzioni per tutto il Tribunale accessibile al gestore della vendita;</c:v>
                      </c:pt>
                      <c:pt idx="1">
                        <c:v>b – si è previsto un conto unico cauzioni per tutto il Tribunale accessibile al cancelliere;</c:v>
                      </c:pt>
                      <c:pt idx="2">
                        <c:v>c – la cauzione viene versata sul conto della procedura, precedentemente oscurato;</c:v>
                      </c:pt>
                      <c:pt idx="3">
                        <c:v>d – ogni procedura dispone di un conto cauzioni;</c:v>
                      </c:pt>
                      <c:pt idx="4">
                        <c:v>e – conto non oscurato;</c:v>
                      </c:pt>
                      <c:pt idx="5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Foglio1!$D$64:$D$69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F07-45B5-89D8-7A474427FF42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pattFill prst="ltUpDiag">
                    <a:fgClr>
                      <a:schemeClr val="accent4"/>
                    </a:fgClr>
                    <a:bgClr>
                      <a:schemeClr val="lt1"/>
                    </a:bgClr>
                  </a:pattFill>
                  <a:ln>
                    <a:noFill/>
                  </a:ln>
                  <a:effectLst/>
                </c:spPr>
                <c:invertIfNegative val="0"/>
                <c:dLbls>
                  <c:spPr>
                    <a:solidFill>
                      <a:schemeClr val="accent4">
                        <a:alpha val="70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Foglio1!$A$64:$A$69</c15:sqref>
                        </c15:formulaRef>
                      </c:ext>
                    </c:extLst>
                    <c:strCache>
                      <c:ptCount val="6"/>
                      <c:pt idx="0">
                        <c:v>a – si è previsto un conto unico cauzioni per tutto il Tribunale accessibile al gestore della vendita;</c:v>
                      </c:pt>
                      <c:pt idx="1">
                        <c:v>b – si è previsto un conto unico cauzioni per tutto il Tribunale accessibile al cancelliere;</c:v>
                      </c:pt>
                      <c:pt idx="2">
                        <c:v>c – la cauzione viene versata sul conto della procedura, precedentemente oscurato;</c:v>
                      </c:pt>
                      <c:pt idx="3">
                        <c:v>d – ogni procedura dispone di un conto cauzioni;</c:v>
                      </c:pt>
                      <c:pt idx="4">
                        <c:v>e – conto non oscurato;</c:v>
                      </c:pt>
                      <c:pt idx="5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Foglio1!$E$64:$E$69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F07-45B5-89D8-7A474427FF42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pattFill prst="ltUpDiag">
                    <a:fgClr>
                      <a:schemeClr val="accent5"/>
                    </a:fgClr>
                    <a:bgClr>
                      <a:schemeClr val="lt1"/>
                    </a:bgClr>
                  </a:pattFill>
                  <a:ln>
                    <a:noFill/>
                  </a:ln>
                  <a:effectLst/>
                </c:spPr>
                <c:invertIfNegative val="0"/>
                <c:dLbls>
                  <c:spPr>
                    <a:solidFill>
                      <a:schemeClr val="accent5">
                        <a:alpha val="70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Foglio1!$A$64:$A$69</c15:sqref>
                        </c15:formulaRef>
                      </c:ext>
                    </c:extLst>
                    <c:strCache>
                      <c:ptCount val="6"/>
                      <c:pt idx="0">
                        <c:v>a – si è previsto un conto unico cauzioni per tutto il Tribunale accessibile al gestore della vendita;</c:v>
                      </c:pt>
                      <c:pt idx="1">
                        <c:v>b – si è previsto un conto unico cauzioni per tutto il Tribunale accessibile al cancelliere;</c:v>
                      </c:pt>
                      <c:pt idx="2">
                        <c:v>c – la cauzione viene versata sul conto della procedura, precedentemente oscurato;</c:v>
                      </c:pt>
                      <c:pt idx="3">
                        <c:v>d – ogni procedura dispone di un conto cauzioni;</c:v>
                      </c:pt>
                      <c:pt idx="4">
                        <c:v>e – conto non oscurato;</c:v>
                      </c:pt>
                      <c:pt idx="5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Foglio1!$F$64:$F$69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F07-45B5-89D8-7A474427FF42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pattFill prst="ltUpDiag">
                    <a:fgClr>
                      <a:schemeClr val="accent6"/>
                    </a:fgClr>
                    <a:bgClr>
                      <a:schemeClr val="lt1"/>
                    </a:bgClr>
                  </a:pattFill>
                  <a:ln>
                    <a:noFill/>
                  </a:ln>
                  <a:effectLst/>
                </c:spPr>
                <c:invertIfNegative val="0"/>
                <c:dLbls>
                  <c:spPr>
                    <a:solidFill>
                      <a:schemeClr val="accent6">
                        <a:alpha val="70000"/>
                      </a:scheme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Foglio1!$A$64:$A$69</c15:sqref>
                        </c15:formulaRef>
                      </c:ext>
                    </c:extLst>
                    <c:strCache>
                      <c:ptCount val="6"/>
                      <c:pt idx="0">
                        <c:v>a – si è previsto un conto unico cauzioni per tutto il Tribunale accessibile al gestore della vendita;</c:v>
                      </c:pt>
                      <c:pt idx="1">
                        <c:v>b – si è previsto un conto unico cauzioni per tutto il Tribunale accessibile al cancelliere;</c:v>
                      </c:pt>
                      <c:pt idx="2">
                        <c:v>c – la cauzione viene versata sul conto della procedura, precedentemente oscurato;</c:v>
                      </c:pt>
                      <c:pt idx="3">
                        <c:v>d – ogni procedura dispone di un conto cauzioni;</c:v>
                      </c:pt>
                      <c:pt idx="4">
                        <c:v>e – conto non oscurato;</c:v>
                      </c:pt>
                      <c:pt idx="5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Foglio1!$G$64:$G$69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F07-45B5-89D8-7A474427FF42}"/>
                  </c:ext>
                </c:extLst>
              </c15:ser>
            </c15:filteredBarSeries>
          </c:ext>
        </c:extLst>
      </c:barChart>
      <c:catAx>
        <c:axId val="9847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490240"/>
        <c:crosses val="autoZero"/>
        <c:auto val="1"/>
        <c:lblAlgn val="ctr"/>
        <c:lblOffset val="100"/>
        <c:noMultiLvlLbl val="0"/>
      </c:catAx>
      <c:valAx>
        <c:axId val="9849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47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Foglio1!$A$71:$A$74</c:f>
              <c:strCache>
                <c:ptCount val="4"/>
                <c:pt idx="0">
                  <c:v>a – il giorno della vendita il cancelliere comunica l'elenco dei CRO pervenuti;</c:v>
                </c:pt>
                <c:pt idx="1">
                  <c:v>b – il giorno della vendita il gestore della vendita comunica l'elenco dei CRO pervenuti;</c:v>
                </c:pt>
                <c:pt idx="2">
                  <c:v>c – il giorno della vendita il delegato accede al conto e controlla l'elenco dei CRO pervenuti;</c:v>
                </c:pt>
                <c:pt idx="3">
                  <c:v>d – altro;</c:v>
                </c:pt>
              </c:strCache>
            </c:strRef>
          </c:cat>
          <c:val>
            <c:numRef>
              <c:f>Foglio1!$H$71:$H$74</c:f>
              <c:numCache>
                <c:formatCode>0</c:formatCode>
                <c:ptCount val="4"/>
                <c:pt idx="0">
                  <c:v>1</c:v>
                </c:pt>
                <c:pt idx="1">
                  <c:v>8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B-4B12-B092-AC34F6FC8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15584"/>
        <c:axId val="985583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Foglio1!$A$71:$A$74</c15:sqref>
                        </c15:formulaRef>
                      </c:ext>
                    </c:extLst>
                    <c:strCache>
                      <c:ptCount val="4"/>
                      <c:pt idx="0">
                        <c:v>a – il giorno della vendita il cancelliere comunica l'elenco dei CRO pervenuti;</c:v>
                      </c:pt>
                      <c:pt idx="1">
                        <c:v>b – il giorno della vendita il gestore della vendita comunica l'elenco dei CRO pervenuti;</c:v>
                      </c:pt>
                      <c:pt idx="2">
                        <c:v>c – il giorno della vendita il delegato accede al conto e controlla l'elenco dei CRO pervenuti;</c:v>
                      </c:pt>
                      <c:pt idx="3">
                        <c:v>d – altro;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Foglio1!$B$71:$B$74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EBB-4B12-B092-AC34F6FC890D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Foglio1!$A$71:$A$74</c15:sqref>
                        </c15:formulaRef>
                      </c:ext>
                    </c:extLst>
                    <c:strCache>
                      <c:ptCount val="4"/>
                      <c:pt idx="0">
                        <c:v>a – il giorno della vendita il cancelliere comunica l'elenco dei CRO pervenuti;</c:v>
                      </c:pt>
                      <c:pt idx="1">
                        <c:v>b – il giorno della vendita il gestore della vendita comunica l'elenco dei CRO pervenuti;</c:v>
                      </c:pt>
                      <c:pt idx="2">
                        <c:v>c – il giorno della vendita il delegato accede al conto e controlla l'elenco dei CRO pervenuti;</c:v>
                      </c:pt>
                      <c:pt idx="3">
                        <c:v>d – altro;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Foglio1!$C$71:$C$74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EBB-4B12-B092-AC34F6FC890D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Foglio1!$A$71:$A$74</c15:sqref>
                        </c15:formulaRef>
                      </c:ext>
                    </c:extLst>
                    <c:strCache>
                      <c:ptCount val="4"/>
                      <c:pt idx="0">
                        <c:v>a – il giorno della vendita il cancelliere comunica l'elenco dei CRO pervenuti;</c:v>
                      </c:pt>
                      <c:pt idx="1">
                        <c:v>b – il giorno della vendita il gestore della vendita comunica l'elenco dei CRO pervenuti;</c:v>
                      </c:pt>
                      <c:pt idx="2">
                        <c:v>c – il giorno della vendita il delegato accede al conto e controlla l'elenco dei CRO pervenuti;</c:v>
                      </c:pt>
                      <c:pt idx="3">
                        <c:v>d – altro;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Foglio1!$D$71:$D$74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EBB-4B12-B092-AC34F6FC890D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Foglio1!$A$71:$A$74</c15:sqref>
                        </c15:formulaRef>
                      </c:ext>
                    </c:extLst>
                    <c:strCache>
                      <c:ptCount val="4"/>
                      <c:pt idx="0">
                        <c:v>a – il giorno della vendita il cancelliere comunica l'elenco dei CRO pervenuti;</c:v>
                      </c:pt>
                      <c:pt idx="1">
                        <c:v>b – il giorno della vendita il gestore della vendita comunica l'elenco dei CRO pervenuti;</c:v>
                      </c:pt>
                      <c:pt idx="2">
                        <c:v>c – il giorno della vendita il delegato accede al conto e controlla l'elenco dei CRO pervenuti;</c:v>
                      </c:pt>
                      <c:pt idx="3">
                        <c:v>d – altro;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Foglio1!$E$71:$E$74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EBB-4B12-B092-AC34F6FC890D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Foglio1!$A$71:$A$74</c15:sqref>
                        </c15:formulaRef>
                      </c:ext>
                    </c:extLst>
                    <c:strCache>
                      <c:ptCount val="4"/>
                      <c:pt idx="0">
                        <c:v>a – il giorno della vendita il cancelliere comunica l'elenco dei CRO pervenuti;</c:v>
                      </c:pt>
                      <c:pt idx="1">
                        <c:v>b – il giorno della vendita il gestore della vendita comunica l'elenco dei CRO pervenuti;</c:v>
                      </c:pt>
                      <c:pt idx="2">
                        <c:v>c – il giorno della vendita il delegato accede al conto e controlla l'elenco dei CRO pervenuti;</c:v>
                      </c:pt>
                      <c:pt idx="3">
                        <c:v>d – altro;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Foglio1!$F$71:$F$74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EBB-4B12-B092-AC34F6FC890D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Foglio1!$A$71:$A$74</c15:sqref>
                        </c15:formulaRef>
                      </c:ext>
                    </c:extLst>
                    <c:strCache>
                      <c:ptCount val="4"/>
                      <c:pt idx="0">
                        <c:v>a – il giorno della vendita il cancelliere comunica l'elenco dei CRO pervenuti;</c:v>
                      </c:pt>
                      <c:pt idx="1">
                        <c:v>b – il giorno della vendita il gestore della vendita comunica l'elenco dei CRO pervenuti;</c:v>
                      </c:pt>
                      <c:pt idx="2">
                        <c:v>c – il giorno della vendita il delegato accede al conto e controlla l'elenco dei CRO pervenuti;</c:v>
                      </c:pt>
                      <c:pt idx="3">
                        <c:v>d – altro;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Foglio1!$G$71:$G$74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EBB-4B12-B092-AC34F6FC890D}"/>
                  </c:ext>
                </c:extLst>
              </c15:ser>
            </c15:filteredBarSeries>
          </c:ext>
        </c:extLst>
      </c:barChart>
      <c:catAx>
        <c:axId val="9851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558336"/>
        <c:crosses val="autoZero"/>
        <c:auto val="1"/>
        <c:lblAlgn val="ctr"/>
        <c:lblOffset val="100"/>
        <c:noMultiLvlLbl val="0"/>
      </c:catAx>
      <c:valAx>
        <c:axId val="9855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51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454979755703325E-3"/>
          <c:w val="0.9770833333333333"/>
          <c:h val="0.91406076030896966"/>
        </c:manualLayout>
      </c:layout>
      <c:barChart>
        <c:barDir val="col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Foglio1!$A$76:$A$78</c:f>
              <c:strCache>
                <c:ptCount val="3"/>
                <c:pt idx="0">
                  <c:v>a – la esegue il delegato;</c:v>
                </c:pt>
                <c:pt idx="1">
                  <c:v>b – la esegue il gestore della vendita;</c:v>
                </c:pt>
                <c:pt idx="2">
                  <c:v>c – il gestore controlla l'an ed il delegato il quantum;</c:v>
                </c:pt>
              </c:strCache>
            </c:strRef>
          </c:cat>
          <c:val>
            <c:numRef>
              <c:f>Foglio1!$H$76:$H$78</c:f>
              <c:numCache>
                <c:formatCode>0</c:formatCode>
                <c:ptCount val="3"/>
                <c:pt idx="0">
                  <c:v>48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0D-4A76-B68B-2B89A74C5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9989120"/>
        <c:axId val="8999180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Foglio1!$A$76:$A$78</c15:sqref>
                        </c15:formulaRef>
                      </c:ext>
                    </c:extLst>
                    <c:strCache>
                      <c:ptCount val="3"/>
                      <c:pt idx="0">
                        <c:v>a – la esegue il delegato;</c:v>
                      </c:pt>
                      <c:pt idx="1">
                        <c:v>b – la esegue il gestore della vendita;</c:v>
                      </c:pt>
                      <c:pt idx="2">
                        <c:v>c – il gestore controlla l'an ed il delegato il quantum;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Foglio1!$B$76:$B$78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00D-4A76-B68B-2B89A74C5D77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Foglio1!$A$76:$A$78</c15:sqref>
                        </c15:formulaRef>
                      </c:ext>
                    </c:extLst>
                    <c:strCache>
                      <c:ptCount val="3"/>
                      <c:pt idx="0">
                        <c:v>a – la esegue il delegato;</c:v>
                      </c:pt>
                      <c:pt idx="1">
                        <c:v>b – la esegue il gestore della vendita;</c:v>
                      </c:pt>
                      <c:pt idx="2">
                        <c:v>c – il gestore controlla l'an ed il delegato il quantum;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Foglio1!$C$76:$C$78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00D-4A76-B68B-2B89A74C5D77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Foglio1!$A$76:$A$78</c15:sqref>
                        </c15:formulaRef>
                      </c:ext>
                    </c:extLst>
                    <c:strCache>
                      <c:ptCount val="3"/>
                      <c:pt idx="0">
                        <c:v>a – la esegue il delegato;</c:v>
                      </c:pt>
                      <c:pt idx="1">
                        <c:v>b – la esegue il gestore della vendita;</c:v>
                      </c:pt>
                      <c:pt idx="2">
                        <c:v>c – il gestore controlla l'an ed il delegato il quantum;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Foglio1!$D$76:$D$78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00D-4A76-B68B-2B89A74C5D77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Foglio1!$A$76:$A$78</c15:sqref>
                        </c15:formulaRef>
                      </c:ext>
                    </c:extLst>
                    <c:strCache>
                      <c:ptCount val="3"/>
                      <c:pt idx="0">
                        <c:v>a – la esegue il delegato;</c:v>
                      </c:pt>
                      <c:pt idx="1">
                        <c:v>b – la esegue il gestore della vendita;</c:v>
                      </c:pt>
                      <c:pt idx="2">
                        <c:v>c – il gestore controlla l'an ed il delegato il quantum;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Foglio1!$E$76:$E$78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00D-4A76-B68B-2B89A74C5D77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Foglio1!$A$76:$A$78</c15:sqref>
                        </c15:formulaRef>
                      </c:ext>
                    </c:extLst>
                    <c:strCache>
                      <c:ptCount val="3"/>
                      <c:pt idx="0">
                        <c:v>a – la esegue il delegato;</c:v>
                      </c:pt>
                      <c:pt idx="1">
                        <c:v>b – la esegue il gestore della vendita;</c:v>
                      </c:pt>
                      <c:pt idx="2">
                        <c:v>c – il gestore controlla l'an ed il delegato il quantum;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Foglio1!$F$76:$F$78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00D-4A76-B68B-2B89A74C5D77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Foglio1!$A$76:$A$78</c15:sqref>
                        </c15:formulaRef>
                      </c:ext>
                    </c:extLst>
                    <c:strCache>
                      <c:ptCount val="3"/>
                      <c:pt idx="0">
                        <c:v>a – la esegue il delegato;</c:v>
                      </c:pt>
                      <c:pt idx="1">
                        <c:v>b – la esegue il gestore della vendita;</c:v>
                      </c:pt>
                      <c:pt idx="2">
                        <c:v>c – il gestore controlla l'an ed il delegato il quantum;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Foglio1!$G$76:$G$78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00D-4A76-B68B-2B89A74C5D77}"/>
                  </c:ext>
                </c:extLst>
              </c15:ser>
            </c15:filteredBarSeries>
          </c:ext>
        </c:extLst>
      </c:barChart>
      <c:catAx>
        <c:axId val="89989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991808"/>
        <c:crosses val="autoZero"/>
        <c:auto val="1"/>
        <c:lblAlgn val="ctr"/>
        <c:lblOffset val="100"/>
        <c:noMultiLvlLbl val="0"/>
      </c:catAx>
      <c:valAx>
        <c:axId val="899918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998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Foglio1!$A$83</c:f>
              <c:strCache>
                <c:ptCount val="1"/>
                <c:pt idx="0">
                  <c:v>a – provvede il cancelliere ad eseguire il bonifico;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Foglio1!$H$83</c:f>
              <c:numCache>
                <c:formatCode>0</c:formatCode>
                <c:ptCount val="1"/>
                <c:pt idx="0">
                  <c:v>1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Foglio1!$B$83:$H$83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CE-4F3D-BD77-2B5B23D77922}"/>
            </c:ext>
          </c:extLst>
        </c:ser>
        <c:ser>
          <c:idx val="1"/>
          <c:order val="1"/>
          <c:tx>
            <c:strRef>
              <c:f>Foglio1!$A$84</c:f>
              <c:strCache>
                <c:ptCount val="1"/>
                <c:pt idx="0">
                  <c:v>b – provvede il delegato ad eseguire il bonifico;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Foglio1!$H$84</c:f>
              <c:numCache>
                <c:formatCode>0</c:formatCode>
                <c:ptCount val="1"/>
                <c:pt idx="0">
                  <c:v>49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Foglio1!$B$84:$H$84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CE-4F3D-BD77-2B5B23D77922}"/>
            </c:ext>
          </c:extLst>
        </c:ser>
        <c:ser>
          <c:idx val="2"/>
          <c:order val="2"/>
          <c:tx>
            <c:strRef>
              <c:f>Foglio1!$A$85</c:f>
              <c:strCache>
                <c:ptCount val="1"/>
                <c:pt idx="0">
                  <c:v>c – provvede il gestore ad eseguire il bonifico;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Foglio1!$H$85</c:f>
              <c:numCache>
                <c:formatCode>0</c:formatCode>
                <c:ptCount val="1"/>
                <c:pt idx="0">
                  <c:v>6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Foglio1!$B$85:$H$85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CE-4F3D-BD77-2B5B23D77922}"/>
            </c:ext>
          </c:extLst>
        </c:ser>
        <c:ser>
          <c:idx val="3"/>
          <c:order val="3"/>
          <c:tx>
            <c:strRef>
              <c:f>Foglio1!$A$86</c:f>
              <c:strCache>
                <c:ptCount val="1"/>
                <c:pt idx="0">
                  <c:v>d – l'offerente è autorizzato a recarsi in banca a prelevare la cauzione versata: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Foglio1!$H$86</c:f>
              <c:numCache>
                <c:formatCode>0</c:formatCode>
                <c:ptCount val="1"/>
                <c:pt idx="0">
                  <c:v>1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Foglio1!$B$86:$H$86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CE-4F3D-BD77-2B5B23D779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90087808"/>
        <c:axId val="90089344"/>
        <c:axId val="0"/>
      </c:bar3DChart>
      <c:catAx>
        <c:axId val="9008780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90089344"/>
        <c:crosses val="autoZero"/>
        <c:auto val="1"/>
        <c:lblAlgn val="ctr"/>
        <c:lblOffset val="100"/>
        <c:noMultiLvlLbl val="0"/>
      </c:catAx>
      <c:valAx>
        <c:axId val="9008934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008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6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CF-40F3-AE4D-555A985DA0C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CF-40F3-AE4D-555A985DA0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Foglio1!$A$4:$A$5</c:f>
              <c:strCache>
                <c:ptCount val="2"/>
                <c:pt idx="0">
                  <c:v>a – si</c:v>
                </c:pt>
                <c:pt idx="1">
                  <c:v>b - no</c:v>
                </c:pt>
              </c:strCache>
            </c:strRef>
          </c:cat>
          <c:val>
            <c:numRef>
              <c:f>Foglio1!$H$4:$H$5</c:f>
              <c:numCache>
                <c:formatCode>0</c:formatCode>
                <c:ptCount val="2"/>
                <c:pt idx="0">
                  <c:v>53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CF-40F3-AE4D-555A985DA0C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18CF-40F3-AE4D-555A985DA0CF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18CF-40F3-AE4D-555A985DA0C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Foglio1!$A$4:$A$5</c15:sqref>
                        </c15:formulaRef>
                      </c:ext>
                    </c:extLst>
                    <c:strCache>
                      <c:ptCount val="2"/>
                      <c:pt idx="0">
                        <c:v>a – si</c:v>
                      </c:pt>
                      <c:pt idx="1">
                        <c:v>b - 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Foglio1!$B$4:$B$5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18CF-40F3-AE4D-555A985DA0CF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18CF-40F3-AE4D-555A985DA0CF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18CF-40F3-AE4D-555A985DA0C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Foglio1!$A$4:$A$5</c15:sqref>
                        </c15:formulaRef>
                      </c:ext>
                    </c:extLst>
                    <c:strCache>
                      <c:ptCount val="2"/>
                      <c:pt idx="0">
                        <c:v>a – si</c:v>
                      </c:pt>
                      <c:pt idx="1">
                        <c:v>b - 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Foglio1!$C$4:$C$5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8CF-40F3-AE4D-555A985DA0CF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18CF-40F3-AE4D-555A985DA0CF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18CF-40F3-AE4D-555A985DA0C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Foglio1!$A$4:$A$5</c15:sqref>
                        </c15:formulaRef>
                      </c:ext>
                    </c:extLst>
                    <c:strCache>
                      <c:ptCount val="2"/>
                      <c:pt idx="0">
                        <c:v>a – si</c:v>
                      </c:pt>
                      <c:pt idx="1">
                        <c:v>b - 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Foglio1!$D$4:$D$5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8CF-40F3-AE4D-555A985DA0CF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18CF-40F3-AE4D-555A985DA0CF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18CF-40F3-AE4D-555A985DA0C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Foglio1!$A$4:$A$5</c15:sqref>
                        </c15:formulaRef>
                      </c:ext>
                    </c:extLst>
                    <c:strCache>
                      <c:ptCount val="2"/>
                      <c:pt idx="0">
                        <c:v>a – si</c:v>
                      </c:pt>
                      <c:pt idx="1">
                        <c:v>b - 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Foglio1!$E$4:$E$5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18CF-40F3-AE4D-555A985DA0CF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18CF-40F3-AE4D-555A985DA0CF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18CF-40F3-AE4D-555A985DA0C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Foglio1!$A$4:$A$5</c15:sqref>
                        </c15:formulaRef>
                      </c:ext>
                    </c:extLst>
                    <c:strCache>
                      <c:ptCount val="2"/>
                      <c:pt idx="0">
                        <c:v>a – si</c:v>
                      </c:pt>
                      <c:pt idx="1">
                        <c:v>b - 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Foglio1!$F$4:$F$5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18CF-40F3-AE4D-555A985DA0CF}"/>
                  </c:ext>
                </c:extLst>
              </c15:ser>
            </c15:filteredPieSeries>
            <c15:filteredPieSeries>
              <c15:ser>
                <c:idx val="5"/>
                <c:order val="5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18CF-40F3-AE4D-555A985DA0CF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18CF-40F3-AE4D-555A985DA0C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Foglio1!$A$4:$A$5</c15:sqref>
                        </c15:formulaRef>
                      </c:ext>
                    </c:extLst>
                    <c:strCache>
                      <c:ptCount val="2"/>
                      <c:pt idx="0">
                        <c:v>a – si</c:v>
                      </c:pt>
                      <c:pt idx="1">
                        <c:v>b - no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Foglio1!$G$4:$G$5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18CF-40F3-AE4D-555A985DA0C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496386455214235"/>
          <c:y val="0.30953581393892571"/>
          <c:w val="0.15565903293778419"/>
          <c:h val="0.20242942062466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Foglio3!$A$136:$B$136</c:f>
              <c:strCache>
                <c:ptCount val="2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Foglio3!$D$137:$F$140</c:f>
              <c:multiLvlStrCache>
                <c:ptCount val="3"/>
                <c:lvl>
                  <c:pt idx="0">
                    <c:v>il creditore paga direttamente il contributo</c:v>
                  </c:pt>
                  <c:pt idx="1">
                    <c:v>il creditore versa il corrispettivo al delegato</c:v>
                  </c:pt>
                  <c:pt idx="2">
                    <c:v>il creditore versa il corrispettivo al cancelliere</c:v>
                  </c:pt>
                </c:lvl>
                <c:lvl>
                  <c:pt idx="0">
                    <c:v>7</c:v>
                  </c:pt>
                  <c:pt idx="1">
                    <c:v>32</c:v>
                  </c:pt>
                  <c:pt idx="2">
                    <c:v>2</c:v>
                  </c:pt>
                </c:lvl>
                <c:lvl>
                  <c:pt idx="0">
                    <c:v>5</c:v>
                  </c:pt>
                  <c:pt idx="1">
                    <c:v>11</c:v>
                  </c:pt>
                </c:lvl>
              </c:multiLvlStrCache>
            </c:multiLvlStrRef>
          </c:cat>
          <c:val>
            <c:numRef>
              <c:f>Foglio3!$D$136:$E$136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F4-4D22-BA80-750923F8AB0C}"/>
            </c:ext>
          </c:extLst>
        </c:ser>
        <c:ser>
          <c:idx val="1"/>
          <c:order val="1"/>
          <c:tx>
            <c:strRef>
              <c:f>Foglio3!$C$137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Foglio3!$D$137:$F$140</c:f>
              <c:multiLvlStrCache>
                <c:ptCount val="3"/>
                <c:lvl>
                  <c:pt idx="0">
                    <c:v>il creditore paga direttamente il contributo</c:v>
                  </c:pt>
                  <c:pt idx="1">
                    <c:v>il creditore versa il corrispettivo al delegato</c:v>
                  </c:pt>
                  <c:pt idx="2">
                    <c:v>il creditore versa il corrispettivo al cancelliere</c:v>
                  </c:pt>
                </c:lvl>
                <c:lvl>
                  <c:pt idx="0">
                    <c:v>7</c:v>
                  </c:pt>
                  <c:pt idx="1">
                    <c:v>32</c:v>
                  </c:pt>
                  <c:pt idx="2">
                    <c:v>2</c:v>
                  </c:pt>
                </c:lvl>
                <c:lvl>
                  <c:pt idx="0">
                    <c:v>5</c:v>
                  </c:pt>
                  <c:pt idx="1">
                    <c:v>11</c:v>
                  </c:pt>
                </c:lvl>
              </c:multiLvlStrCache>
            </c:multiLvlStrRef>
          </c:cat>
          <c:val>
            <c:numRef>
              <c:f>Foglio3!$D$137:$E$137</c:f>
              <c:numCache>
                <c:formatCode>General</c:formatCode>
                <c:ptCount val="2"/>
                <c:pt idx="0">
                  <c:v>5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F4-4D22-BA80-750923F8AB0C}"/>
            </c:ext>
          </c:extLst>
        </c:ser>
        <c:ser>
          <c:idx val="2"/>
          <c:order val="2"/>
          <c:tx>
            <c:strRef>
              <c:f>Foglio3!$A$138:$B$138</c:f>
              <c:strCache>
                <c:ptCount val="2"/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Foglio3!$D$137:$F$140</c:f>
              <c:multiLvlStrCache>
                <c:ptCount val="3"/>
                <c:lvl>
                  <c:pt idx="0">
                    <c:v>il creditore paga direttamente il contributo</c:v>
                  </c:pt>
                  <c:pt idx="1">
                    <c:v>il creditore versa il corrispettivo al delegato</c:v>
                  </c:pt>
                  <c:pt idx="2">
                    <c:v>il creditore versa il corrispettivo al cancelliere</c:v>
                  </c:pt>
                </c:lvl>
                <c:lvl>
                  <c:pt idx="0">
                    <c:v>7</c:v>
                  </c:pt>
                  <c:pt idx="1">
                    <c:v>32</c:v>
                  </c:pt>
                  <c:pt idx="2">
                    <c:v>2</c:v>
                  </c:pt>
                </c:lvl>
                <c:lvl>
                  <c:pt idx="0">
                    <c:v>5</c:v>
                  </c:pt>
                  <c:pt idx="1">
                    <c:v>11</c:v>
                  </c:pt>
                </c:lvl>
              </c:multiLvlStrCache>
            </c:multiLvlStrRef>
          </c:cat>
          <c:val>
            <c:numRef>
              <c:f>Foglio3!$D$138:$F$138</c:f>
              <c:numCache>
                <c:formatCode>General</c:formatCode>
                <c:ptCount val="3"/>
                <c:pt idx="0">
                  <c:v>7</c:v>
                </c:pt>
                <c:pt idx="1">
                  <c:v>32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F4-4D22-BA80-750923F8AB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179520"/>
        <c:axId val="99189504"/>
        <c:axId val="0"/>
      </c:bar3DChart>
      <c:catAx>
        <c:axId val="9917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189504"/>
        <c:crosses val="autoZero"/>
        <c:auto val="1"/>
        <c:lblAlgn val="ctr"/>
        <c:lblOffset val="100"/>
        <c:noMultiLvlLbl val="0"/>
      </c:catAx>
      <c:valAx>
        <c:axId val="9918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17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6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53-45AE-AF73-7836765CF3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53-45AE-AF73-7836765CF3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53-45AE-AF73-7836765CF395}"/>
              </c:ext>
            </c:extLst>
          </c:dPt>
          <c:dLbls>
            <c:dLbl>
              <c:idx val="0"/>
              <c:layout>
                <c:manualLayout>
                  <c:x val="4.3749999999999997E-2"/>
                  <c:y val="2.42184080878041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3-45AE-AF73-7836765CF39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Foglio1!$A$98:$A$100</c:f>
              <c:strCache>
                <c:ptCount val="3"/>
                <c:pt idx="0">
                  <c:v>si applica sempre il 631 bis</c:v>
                </c:pt>
                <c:pt idx="1">
                  <c:v>si applica il 631 bis a meno che il soggetto legittimato alla pubblicazione non anticipi lui stesso il contributo</c:v>
                </c:pt>
                <c:pt idx="2">
                  <c:v>non risponde</c:v>
                </c:pt>
              </c:strCache>
            </c:strRef>
          </c:cat>
          <c:val>
            <c:numRef>
              <c:f>Foglio1!$H$98:$H$100</c:f>
              <c:numCache>
                <c:formatCode>0</c:formatCode>
                <c:ptCount val="3"/>
                <c:pt idx="0">
                  <c:v>41</c:v>
                </c:pt>
                <c:pt idx="1">
                  <c:v>18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53-45AE-AF73-7836765CF39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8-6853-45AE-AF73-7836765CF3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A-6853-45AE-AF73-7836765CF3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C-6853-45AE-AF73-7836765CF395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08-6853-45AE-AF73-7836765CF395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0A-6853-45AE-AF73-7836765CF395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0C-6853-45AE-AF73-7836765CF39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Foglio1!$A$98:$A$100</c15:sqref>
                        </c15:formulaRef>
                      </c:ext>
                    </c:extLst>
                    <c:strCache>
                      <c:ptCount val="3"/>
                      <c:pt idx="0">
                        <c:v>si applica sempre il 631 bis</c:v>
                      </c:pt>
                      <c:pt idx="1">
                        <c:v>si applica il 631 bis a meno che il soggetto legittimato alla pubblicazione non anticipi lui stesso il contributo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Foglio1!$B$98:$B$100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6853-45AE-AF73-7836765CF395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6853-45AE-AF73-7836765CF3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6853-45AE-AF73-7836765CF3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6853-45AE-AF73-7836765CF395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0F-6853-45AE-AF73-7836765CF395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1-6853-45AE-AF73-7836765CF395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3-6853-45AE-AF73-7836765CF39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Foglio1!$A$98:$A$100</c15:sqref>
                        </c15:formulaRef>
                      </c:ext>
                    </c:extLst>
                    <c:strCache>
                      <c:ptCount val="3"/>
                      <c:pt idx="0">
                        <c:v>si applica sempre il 631 bis</c:v>
                      </c:pt>
                      <c:pt idx="1">
                        <c:v>si applica il 631 bis a meno che il soggetto legittimato alla pubblicazione non anticipi lui stesso il contributo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Foglio1!$C$98:$C$100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853-45AE-AF73-7836765CF395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6853-45AE-AF73-7836765CF3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6853-45AE-AF73-7836765CF3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6853-45AE-AF73-7836765CF395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6-6853-45AE-AF73-7836765CF395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8-6853-45AE-AF73-7836765CF395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A-6853-45AE-AF73-7836765CF39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Foglio1!$A$98:$A$100</c15:sqref>
                        </c15:formulaRef>
                      </c:ext>
                    </c:extLst>
                    <c:strCache>
                      <c:ptCount val="3"/>
                      <c:pt idx="0">
                        <c:v>si applica sempre il 631 bis</c:v>
                      </c:pt>
                      <c:pt idx="1">
                        <c:v>si applica il 631 bis a meno che il soggetto legittimato alla pubblicazione non anticipi lui stesso il contributo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Foglio1!$D$98:$D$100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6853-45AE-AF73-7836765CF395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6853-45AE-AF73-7836765CF3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6853-45AE-AF73-7836765CF3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6853-45AE-AF73-7836765CF395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D-6853-45AE-AF73-7836765CF395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F-6853-45AE-AF73-7836765CF395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1-6853-45AE-AF73-7836765CF39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Foglio1!$A$98:$A$100</c15:sqref>
                        </c15:formulaRef>
                      </c:ext>
                    </c:extLst>
                    <c:strCache>
                      <c:ptCount val="3"/>
                      <c:pt idx="0">
                        <c:v>si applica sempre il 631 bis</c:v>
                      </c:pt>
                      <c:pt idx="1">
                        <c:v>si applica il 631 bis a meno che il soggetto legittimato alla pubblicazione non anticipi lui stesso il contributo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Foglio1!$E$98:$E$100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6853-45AE-AF73-7836765CF395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6853-45AE-AF73-7836765CF3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6853-45AE-AF73-7836765CF3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6853-45AE-AF73-7836765CF395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4-6853-45AE-AF73-7836765CF395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6-6853-45AE-AF73-7836765CF395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8-6853-45AE-AF73-7836765CF39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Foglio1!$A$98:$A$100</c15:sqref>
                        </c15:formulaRef>
                      </c:ext>
                    </c:extLst>
                    <c:strCache>
                      <c:ptCount val="3"/>
                      <c:pt idx="0">
                        <c:v>si applica sempre il 631 bis</c:v>
                      </c:pt>
                      <c:pt idx="1">
                        <c:v>si applica il 631 bis a meno che il soggetto legittimato alla pubblicazione non anticipi lui stesso il contributo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Foglio1!$F$98:$F$100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6853-45AE-AF73-7836765CF395}"/>
                  </c:ext>
                </c:extLst>
              </c15:ser>
            </c15:filteredPieSeries>
            <c15:filteredPieSeries>
              <c15:ser>
                <c:idx val="5"/>
                <c:order val="5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6853-45AE-AF73-7836765CF3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6853-45AE-AF73-7836765CF3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6853-45AE-AF73-7836765CF395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B-6853-45AE-AF73-7836765CF395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D-6853-45AE-AF73-7836765CF395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F-6853-45AE-AF73-7836765CF39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Foglio1!$A$98:$A$100</c15:sqref>
                        </c15:formulaRef>
                      </c:ext>
                    </c:extLst>
                    <c:strCache>
                      <c:ptCount val="3"/>
                      <c:pt idx="0">
                        <c:v>si applica sempre il 631 bis</c:v>
                      </c:pt>
                      <c:pt idx="1">
                        <c:v>si applica il 631 bis a meno che il soggetto legittimato alla pubblicazione non anticipi lui stesso il contributo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Foglio1!$G$98:$G$100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6853-45AE-AF73-7836765CF39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6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7C-4F72-B991-8A51915033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7C-4F72-B991-8A51915033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508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7C-4F72-B991-8A51915033CC}"/>
              </c:ext>
            </c:extLst>
          </c:dPt>
          <c:dLbls>
            <c:dLbl>
              <c:idx val="0"/>
              <c:layout>
                <c:manualLayout>
                  <c:x val="-9.7095800524934384E-2"/>
                  <c:y val="9.2428654751489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7C-4F72-B991-8A51915033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Foglio1!$A$102:$A$104</c:f>
              <c:strCache>
                <c:ptCount val="3"/>
                <c:pt idx="0">
                  <c:v>non si applica l'art. 631 bis;</c:v>
                </c:pt>
                <c:pt idx="1">
                  <c:v>si applica</c:v>
                </c:pt>
                <c:pt idx="2">
                  <c:v>non risponde</c:v>
                </c:pt>
              </c:strCache>
            </c:strRef>
          </c:cat>
          <c:val>
            <c:numRef>
              <c:f>Foglio1!$H$102:$H$104</c:f>
              <c:numCache>
                <c:formatCode>0</c:formatCode>
                <c:ptCount val="3"/>
                <c:pt idx="0">
                  <c:v>13</c:v>
                </c:pt>
                <c:pt idx="1">
                  <c:v>36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7C-4F72-B991-8A51915033C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227C-4F72-B991-8A51915033CC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227C-4F72-B991-8A51915033CC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227C-4F72-B991-8A51915033C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Foglio1!$A$102:$A$104</c15:sqref>
                        </c15:formulaRef>
                      </c:ext>
                    </c:extLst>
                    <c:strCache>
                      <c:ptCount val="3"/>
                      <c:pt idx="0">
                        <c:v>non si applica l'art. 631 bis;</c:v>
                      </c:pt>
                      <c:pt idx="1">
                        <c:v>si applica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Foglio1!$B$102:$B$104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227C-4F72-B991-8A51915033CC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227C-4F72-B991-8A51915033CC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227C-4F72-B991-8A51915033CC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227C-4F72-B991-8A51915033C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Foglio1!$A$102:$A$104</c15:sqref>
                        </c15:formulaRef>
                      </c:ext>
                    </c:extLst>
                    <c:strCache>
                      <c:ptCount val="3"/>
                      <c:pt idx="0">
                        <c:v>non si applica l'art. 631 bis;</c:v>
                      </c:pt>
                      <c:pt idx="1">
                        <c:v>si applica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Foglio1!$C$102:$C$104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27C-4F72-B991-8A51915033CC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227C-4F72-B991-8A51915033CC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227C-4F72-B991-8A51915033CC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227C-4F72-B991-8A51915033C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Foglio1!$A$102:$A$104</c15:sqref>
                        </c15:formulaRef>
                      </c:ext>
                    </c:extLst>
                    <c:strCache>
                      <c:ptCount val="3"/>
                      <c:pt idx="0">
                        <c:v>non si applica l'art. 631 bis;</c:v>
                      </c:pt>
                      <c:pt idx="1">
                        <c:v>si applica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Foglio1!$D$102:$D$104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227C-4F72-B991-8A51915033CC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227C-4F72-B991-8A51915033CC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227C-4F72-B991-8A51915033CC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227C-4F72-B991-8A51915033C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Foglio1!$A$102:$A$104</c15:sqref>
                        </c15:formulaRef>
                      </c:ext>
                    </c:extLst>
                    <c:strCache>
                      <c:ptCount val="3"/>
                      <c:pt idx="0">
                        <c:v>non si applica l'art. 631 bis;</c:v>
                      </c:pt>
                      <c:pt idx="1">
                        <c:v>si applica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Foglio1!$E$102:$E$104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227C-4F72-B991-8A51915033CC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227C-4F72-B991-8A51915033CC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227C-4F72-B991-8A51915033CC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227C-4F72-B991-8A51915033C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Foglio1!$A$102:$A$104</c15:sqref>
                        </c15:formulaRef>
                      </c:ext>
                    </c:extLst>
                    <c:strCache>
                      <c:ptCount val="3"/>
                      <c:pt idx="0">
                        <c:v>non si applica l'art. 631 bis;</c:v>
                      </c:pt>
                      <c:pt idx="1">
                        <c:v>si applica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Foglio1!$F$102:$F$104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227C-4F72-B991-8A51915033CC}"/>
                  </c:ext>
                </c:extLst>
              </c15:ser>
            </c15:filteredPieSeries>
            <c15:filteredPieSeries>
              <c15:ser>
                <c:idx val="5"/>
                <c:order val="5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227C-4F72-B991-8A51915033CC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227C-4F72-B991-8A51915033CC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  <a:sp3d>
                      <a:bevelT w="50800" h="254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227C-4F72-B991-8A51915033C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Foglio1!$A$102:$A$104</c15:sqref>
                        </c15:formulaRef>
                      </c:ext>
                    </c:extLst>
                    <c:strCache>
                      <c:ptCount val="3"/>
                      <c:pt idx="0">
                        <c:v>non si applica l'art. 631 bis;</c:v>
                      </c:pt>
                      <c:pt idx="1">
                        <c:v>si applica</c:v>
                      </c:pt>
                      <c:pt idx="2">
                        <c:v>non risponde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Foglio1!$G$102:$G$104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227C-4F72-B991-8A51915033C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6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2F-4C83-BA60-C29E65CC1E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2F-4C83-BA60-C29E65CC1E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2F-4C83-BA60-C29E65CC1E5A}"/>
              </c:ext>
            </c:extLst>
          </c:dPt>
          <c:dLbls>
            <c:dLbl>
              <c:idx val="0"/>
              <c:layout>
                <c:manualLayout>
                  <c:x val="2.7826092037173029E-2"/>
                  <c:y val="1.25786163522012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2F-4C83-BA60-C29E65CC1E5A}"/>
                </c:ext>
              </c:extLst>
            </c:dLbl>
            <c:dLbl>
              <c:idx val="1"/>
              <c:layout>
                <c:manualLayout>
                  <c:x val="6.25E-2"/>
                  <c:y val="0.15902952943997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979248687664044"/>
                      <c:h val="0.22074682763546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2F-4C83-BA60-C29E65CC1E5A}"/>
                </c:ext>
              </c:extLst>
            </c:dLbl>
            <c:dLbl>
              <c:idx val="2"/>
              <c:layout>
                <c:manualLayout>
                  <c:x val="-1.5013515007695724E-2"/>
                  <c:y val="6.99560425684348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5AD607-BFEE-477E-A1A9-813BF0EAB829}" type="CATEGORYNAME">
                      <a:rPr lang="it-IT" sz="2000" smtClean="0"/>
                      <a:pPr>
                        <a:defRPr sz="2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[NOME CATEGORIA]</a:t>
                    </a:fld>
                    <a:r>
                      <a:rPr lang="it-IT" sz="2000" baseline="0" dirty="0"/>
                      <a:t>
</a:t>
                    </a:r>
                    <a:fld id="{C6C48854-EDC0-40D5-8726-7B3A983441F9}" type="PERCENTAGE">
                      <a:rPr lang="it-IT" sz="2000" baseline="0"/>
                      <a:pPr>
                        <a:defRPr sz="20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[PERCENTUALE]</a:t>
                    </a:fld>
                    <a:endParaRPr lang="it-IT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905101706036741"/>
                      <c:h val="0.163455227149778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2F-4C83-BA60-C29E65CC1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Foglio1!$A$7:$A$9</c:f>
              <c:strCache>
                <c:ptCount val="3"/>
                <c:pt idx="0">
                  <c:v>a – sempre</c:v>
                </c:pt>
                <c:pt idx="1">
                  <c:v>b – mai perché…</c:v>
                </c:pt>
                <c:pt idx="2">
                  <c:v>c – sempre nei seguenti casi:</c:v>
                </c:pt>
              </c:strCache>
            </c:strRef>
          </c:cat>
          <c:val>
            <c:numRef>
              <c:f>Foglio1!$H$7:$H$9</c:f>
              <c:numCache>
                <c:formatCode>0</c:formatCode>
                <c:ptCount val="3"/>
                <c:pt idx="0">
                  <c:v>46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C2F-4C83-BA60-C29E65CC1E5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8-EC2F-4C83-BA60-C29E65CC1E5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A-EC2F-4C83-BA60-C29E65CC1E5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C-EC2F-4C83-BA60-C29E65CC1E5A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8-EC2F-4C83-BA60-C29E65CC1E5A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A-EC2F-4C83-BA60-C29E65CC1E5A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C-EC2F-4C83-BA60-C29E65CC1E5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Foglio1!$A$7:$A$9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 perché…</c:v>
                      </c:pt>
                      <c:pt idx="2">
                        <c:v>c – sempre nei seguenti casi: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Foglio1!$B$7:$B$9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EC2F-4C83-BA60-C29E65CC1E5A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EC2F-4C83-BA60-C29E65CC1E5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EC2F-4C83-BA60-C29E65CC1E5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EC2F-4C83-BA60-C29E65CC1E5A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0F-EC2F-4C83-BA60-C29E65CC1E5A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1-EC2F-4C83-BA60-C29E65CC1E5A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3-EC2F-4C83-BA60-C29E65CC1E5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Foglio1!$A$7:$A$9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 perché…</c:v>
                      </c:pt>
                      <c:pt idx="2">
                        <c:v>c – sempre nei seguenti casi: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Foglio1!$C$7:$C$9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C2F-4C83-BA60-C29E65CC1E5A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C2F-4C83-BA60-C29E65CC1E5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C2F-4C83-BA60-C29E65CC1E5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C2F-4C83-BA60-C29E65CC1E5A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6-EC2F-4C83-BA60-C29E65CC1E5A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8-EC2F-4C83-BA60-C29E65CC1E5A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A-EC2F-4C83-BA60-C29E65CC1E5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Foglio1!$A$7:$A$9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 perché…</c:v>
                      </c:pt>
                      <c:pt idx="2">
                        <c:v>c – sempre nei seguenti casi: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Foglio1!$D$7:$D$9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C2F-4C83-BA60-C29E65CC1E5A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EC2F-4C83-BA60-C29E65CC1E5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EC2F-4C83-BA60-C29E65CC1E5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C2F-4C83-BA60-C29E65CC1E5A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D-EC2F-4C83-BA60-C29E65CC1E5A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F-EC2F-4C83-BA60-C29E65CC1E5A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1-EC2F-4C83-BA60-C29E65CC1E5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Foglio1!$A$7:$A$9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 perché…</c:v>
                      </c:pt>
                      <c:pt idx="2">
                        <c:v>c – sempre nei seguenti casi: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Foglio1!$E$7:$E$9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C2F-4C83-BA60-C29E65CC1E5A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EC2F-4C83-BA60-C29E65CC1E5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EC2F-4C83-BA60-C29E65CC1E5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C2F-4C83-BA60-C29E65CC1E5A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4-EC2F-4C83-BA60-C29E65CC1E5A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6-EC2F-4C83-BA60-C29E65CC1E5A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8-EC2F-4C83-BA60-C29E65CC1E5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Foglio1!$A$7:$A$9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 perché…</c:v>
                      </c:pt>
                      <c:pt idx="2">
                        <c:v>c – sempre nei seguenti casi: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Foglio1!$F$7:$F$9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C2F-4C83-BA60-C29E65CC1E5A}"/>
                  </c:ext>
                </c:extLst>
              </c15:ser>
            </c15:filteredPieSeries>
            <c15:filteredPieSeries>
              <c15:ser>
                <c:idx val="5"/>
                <c:order val="5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EC2F-4C83-BA60-C29E65CC1E5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EC2F-4C83-BA60-C29E65CC1E5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EC2F-4C83-BA60-C29E65CC1E5A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B-EC2F-4C83-BA60-C29E65CC1E5A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D-EC2F-4C83-BA60-C29E65CC1E5A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it-IT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F-EC2F-4C83-BA60-C29E65CC1E5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Foglio1!$A$7:$A$9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 perché…</c:v>
                      </c:pt>
                      <c:pt idx="2">
                        <c:v>c – sempre nei seguenti casi: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Foglio1!$G$7:$G$9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C2F-4C83-BA60-C29E65CC1E5A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6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44-44BE-A4A8-5185BEEA69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44-44BE-A4A8-5185BEEA69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44-44BE-A4A8-5185BEEA69F5}"/>
              </c:ext>
            </c:extLst>
          </c:dPt>
          <c:dLbls>
            <c:dLbl>
              <c:idx val="0"/>
              <c:layout>
                <c:manualLayout>
                  <c:x val="-8.5206446850393705E-2"/>
                  <c:y val="0.15346669138201588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216374269005857E-2"/>
                      <c:h val="6.90965436549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D44-44BE-A4A8-5185BEEA69F5}"/>
                </c:ext>
              </c:extLst>
            </c:dLbl>
            <c:dLbl>
              <c:idx val="2"/>
              <c:layout>
                <c:manualLayout>
                  <c:x val="6.232668963254593E-2"/>
                  <c:y val="0.167320424346558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44-44BE-A4A8-5185BEEA69F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Foglio1!$A$11:$A$13</c:f>
              <c:strCache>
                <c:ptCount val="3"/>
                <c:pt idx="0">
                  <c:v>a – sempre</c:v>
                </c:pt>
                <c:pt idx="1">
                  <c:v>b – mai</c:v>
                </c:pt>
                <c:pt idx="2">
                  <c:v>c – sempre nei seguenti casi.</c:v>
                </c:pt>
              </c:strCache>
            </c:strRef>
          </c:cat>
          <c:val>
            <c:numRef>
              <c:f>Foglio1!$H$11:$H$13</c:f>
              <c:numCache>
                <c:formatCode>0</c:formatCode>
                <c:ptCount val="3"/>
                <c:pt idx="0">
                  <c:v>23</c:v>
                </c:pt>
                <c:pt idx="1">
                  <c:v>32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44-44BE-A4A8-5185BEEA69F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8-6D44-44BE-A4A8-5185BEEA69F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A-6D44-44BE-A4A8-5185BEEA69F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C-6D44-44BE-A4A8-5185BEEA69F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Foglio1!$A$11:$A$13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</c:v>
                      </c:pt>
                      <c:pt idx="2">
                        <c:v>c – sempre nei seguenti casi.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Foglio1!$B$11:$B$13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6D44-44BE-A4A8-5185BEEA69F5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6D44-44BE-A4A8-5185BEEA69F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6D44-44BE-A4A8-5185BEEA69F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6D44-44BE-A4A8-5185BEEA69F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Foglio1!$A$11:$A$13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</c:v>
                      </c:pt>
                      <c:pt idx="2">
                        <c:v>c – sempre nei seguenti casi.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Foglio1!$C$11:$C$13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D44-44BE-A4A8-5185BEEA69F5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6D44-44BE-A4A8-5185BEEA69F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6D44-44BE-A4A8-5185BEEA69F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6D44-44BE-A4A8-5185BEEA69F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Foglio1!$A$11:$A$13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</c:v>
                      </c:pt>
                      <c:pt idx="2">
                        <c:v>c – sempre nei seguenti casi.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Foglio1!$D$11:$D$13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6D44-44BE-A4A8-5185BEEA69F5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6D44-44BE-A4A8-5185BEEA69F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6D44-44BE-A4A8-5185BEEA69F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6D44-44BE-A4A8-5185BEEA69F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Foglio1!$A$11:$A$13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</c:v>
                      </c:pt>
                      <c:pt idx="2">
                        <c:v>c – sempre nei seguenti casi.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Foglio1!$E$11:$E$13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6D44-44BE-A4A8-5185BEEA69F5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6D44-44BE-A4A8-5185BEEA69F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6D44-44BE-A4A8-5185BEEA69F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6D44-44BE-A4A8-5185BEEA69F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Foglio1!$A$11:$A$13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</c:v>
                      </c:pt>
                      <c:pt idx="2">
                        <c:v>c – sempre nei seguenti casi.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Foglio1!$F$11:$F$13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6D44-44BE-A4A8-5185BEEA69F5}"/>
                  </c:ext>
                </c:extLst>
              </c15:ser>
            </c15:filteredPieSeries>
            <c15:filteredPieSeries>
              <c15:ser>
                <c:idx val="5"/>
                <c:order val="5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6D44-44BE-A4A8-5185BEEA69F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6D44-44BE-A4A8-5185BEEA69F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6D44-44BE-A4A8-5185BEEA69F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Foglio1!$A$11:$A$13</c15:sqref>
                        </c15:formulaRef>
                      </c:ext>
                    </c:extLst>
                    <c:strCache>
                      <c:ptCount val="3"/>
                      <c:pt idx="0">
                        <c:v>a – sempre</c:v>
                      </c:pt>
                      <c:pt idx="1">
                        <c:v>b – mai</c:v>
                      </c:pt>
                      <c:pt idx="2">
                        <c:v>c – sempre nei seguenti casi.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Foglio1!$G$11:$G$13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6D44-44BE-A4A8-5185BEEA69F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6010498687662"/>
          <c:y val="0.18065865357303554"/>
          <c:w val="0.32069061679790029"/>
          <c:h val="0.6686398976894620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00-4B55-88B1-B80691BD60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00-4B55-88B1-B80691BD60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00-4B55-88B1-B80691BD60F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Foglio1!$A$15:$A$17</c:f>
              <c:strCache>
                <c:ptCount val="3"/>
                <c:pt idx="0">
                  <c:v>sincrona</c:v>
                </c:pt>
                <c:pt idx="1">
                  <c:v>asincrona</c:v>
                </c:pt>
                <c:pt idx="2">
                  <c:v>mista</c:v>
                </c:pt>
              </c:strCache>
            </c:strRef>
          </c:cat>
          <c:val>
            <c:numRef>
              <c:f>Foglio1!$H$15:$H$17</c:f>
              <c:numCache>
                <c:formatCode>0</c:formatCode>
                <c:ptCount val="3"/>
                <c:pt idx="0">
                  <c:v>6</c:v>
                </c:pt>
                <c:pt idx="1">
                  <c:v>22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A00-4B55-88B1-B80691BD60F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400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Foglio1!$A$26:$A$30</c:f>
              <c:strCache>
                <c:ptCount val="5"/>
                <c:pt idx="0">
                  <c:v>a – con gara ad evidenza pubblica;</c:v>
                </c:pt>
                <c:pt idx="1">
                  <c:v>b – tramite informale (a mezzo fax mail, ecc.) richiesta di preventivi;</c:v>
                </c:pt>
                <c:pt idx="2">
                  <c:v>c – senza formalità.</c:v>
                </c:pt>
                <c:pt idx="3">
                  <c:v>d - non risponde</c:v>
                </c:pt>
                <c:pt idx="4">
                  <c:v>e - sceglie il delegato</c:v>
                </c:pt>
              </c:strCache>
            </c:strRef>
          </c:cat>
          <c:val>
            <c:numRef>
              <c:f>Foglio1!$H$26:$H$30</c:f>
              <c:numCache>
                <c:formatCode>0</c:formatCode>
                <c:ptCount val="5"/>
                <c:pt idx="0">
                  <c:v>2</c:v>
                </c:pt>
                <c:pt idx="1">
                  <c:v>42</c:v>
                </c:pt>
                <c:pt idx="2">
                  <c:v>18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F1-4590-BCEE-E2D992A615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680256"/>
        <c:axId val="356829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Foglio1!$A$26:$A$30</c15:sqref>
                        </c15:formulaRef>
                      </c:ext>
                    </c:extLst>
                    <c:strCache>
                      <c:ptCount val="5"/>
                      <c:pt idx="0">
                        <c:v>a – con gara ad evidenza pubblica;</c:v>
                      </c:pt>
                      <c:pt idx="1">
                        <c:v>b – tramite informale (a mezzo fax mail, ecc.) richiesta di preventivi;</c:v>
                      </c:pt>
                      <c:pt idx="2">
                        <c:v>c – senza formalità.</c:v>
                      </c:pt>
                      <c:pt idx="3">
                        <c:v>d - non risponde</c:v>
                      </c:pt>
                      <c:pt idx="4">
                        <c:v>e - sceglie il delegato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Foglio1!$B$26:$B$30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7F1-4590-BCEE-E2D992A6151E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Foglio1!$A$26:$A$30</c15:sqref>
                        </c15:formulaRef>
                      </c:ext>
                    </c:extLst>
                    <c:strCache>
                      <c:ptCount val="5"/>
                      <c:pt idx="0">
                        <c:v>a – con gara ad evidenza pubblica;</c:v>
                      </c:pt>
                      <c:pt idx="1">
                        <c:v>b – tramite informale (a mezzo fax mail, ecc.) richiesta di preventivi;</c:v>
                      </c:pt>
                      <c:pt idx="2">
                        <c:v>c – senza formalità.</c:v>
                      </c:pt>
                      <c:pt idx="3">
                        <c:v>d - non risponde</c:v>
                      </c:pt>
                      <c:pt idx="4">
                        <c:v>e - sceglie il delegato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Foglio1!$C$26:$C$30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7F1-4590-BCEE-E2D992A6151E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Foglio1!$A$26:$A$30</c15:sqref>
                        </c15:formulaRef>
                      </c:ext>
                    </c:extLst>
                    <c:strCache>
                      <c:ptCount val="5"/>
                      <c:pt idx="0">
                        <c:v>a – con gara ad evidenza pubblica;</c:v>
                      </c:pt>
                      <c:pt idx="1">
                        <c:v>b – tramite informale (a mezzo fax mail, ecc.) richiesta di preventivi;</c:v>
                      </c:pt>
                      <c:pt idx="2">
                        <c:v>c – senza formalità.</c:v>
                      </c:pt>
                      <c:pt idx="3">
                        <c:v>d - non risponde</c:v>
                      </c:pt>
                      <c:pt idx="4">
                        <c:v>e - sceglie il delegato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Foglio1!$D$26:$D$30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7F1-4590-BCEE-E2D992A6151E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Foglio1!$A$26:$A$30</c15:sqref>
                        </c15:formulaRef>
                      </c:ext>
                    </c:extLst>
                    <c:strCache>
                      <c:ptCount val="5"/>
                      <c:pt idx="0">
                        <c:v>a – con gara ad evidenza pubblica;</c:v>
                      </c:pt>
                      <c:pt idx="1">
                        <c:v>b – tramite informale (a mezzo fax mail, ecc.) richiesta di preventivi;</c:v>
                      </c:pt>
                      <c:pt idx="2">
                        <c:v>c – senza formalità.</c:v>
                      </c:pt>
                      <c:pt idx="3">
                        <c:v>d - non risponde</c:v>
                      </c:pt>
                      <c:pt idx="4">
                        <c:v>e - sceglie il delegato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Foglio1!$E$26:$E$30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7F1-4590-BCEE-E2D992A6151E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Foglio1!$A$26:$A$30</c15:sqref>
                        </c15:formulaRef>
                      </c:ext>
                    </c:extLst>
                    <c:strCache>
                      <c:ptCount val="5"/>
                      <c:pt idx="0">
                        <c:v>a – con gara ad evidenza pubblica;</c:v>
                      </c:pt>
                      <c:pt idx="1">
                        <c:v>b – tramite informale (a mezzo fax mail, ecc.) richiesta di preventivi;</c:v>
                      </c:pt>
                      <c:pt idx="2">
                        <c:v>c – senza formalità.</c:v>
                      </c:pt>
                      <c:pt idx="3">
                        <c:v>d - non risponde</c:v>
                      </c:pt>
                      <c:pt idx="4">
                        <c:v>e - sceglie il delegato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Foglio1!$F$26:$F$30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7F1-4590-BCEE-E2D992A6151E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Foglio1!$A$26:$A$30</c15:sqref>
                        </c15:formulaRef>
                      </c:ext>
                    </c:extLst>
                    <c:strCache>
                      <c:ptCount val="5"/>
                      <c:pt idx="0">
                        <c:v>a – con gara ad evidenza pubblica;</c:v>
                      </c:pt>
                      <c:pt idx="1">
                        <c:v>b – tramite informale (a mezzo fax mail, ecc.) richiesta di preventivi;</c:v>
                      </c:pt>
                      <c:pt idx="2">
                        <c:v>c – senza formalità.</c:v>
                      </c:pt>
                      <c:pt idx="3">
                        <c:v>d - non risponde</c:v>
                      </c:pt>
                      <c:pt idx="4">
                        <c:v>e - sceglie il delegato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Foglio1!$G$26:$G$30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7F1-4590-BCEE-E2D992A6151E}"/>
                  </c:ext>
                </c:extLst>
              </c15:ser>
            </c15:filteredBarSeries>
          </c:ext>
        </c:extLst>
      </c:barChart>
      <c:catAx>
        <c:axId val="3568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682944"/>
        <c:crosses val="autoZero"/>
        <c:auto val="1"/>
        <c:lblAlgn val="ctr"/>
        <c:lblOffset val="100"/>
        <c:noMultiLvlLbl val="0"/>
      </c:catAx>
      <c:valAx>
        <c:axId val="356829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68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24759405074364"/>
          <c:y val="0.19432888597258677"/>
          <c:w val="0.4845301837270341"/>
          <c:h val="0.75474518810148727"/>
        </c:manualLayout>
      </c:layout>
      <c:barChart>
        <c:barDir val="bar"/>
        <c:grouping val="clustered"/>
        <c:varyColors val="0"/>
        <c:ser>
          <c:idx val="6"/>
          <c:order val="0"/>
          <c:tx>
            <c:v>Serie7</c:v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Foglio1!$A$32:$A$38</c:f>
              <c:strCache>
                <c:ptCount val="7"/>
                <c:pt idx="0">
                  <c:v>a – sempre lo stesso soggetto che ha proposto le migliori condizioni contrattuali;</c:v>
                </c:pt>
                <c:pt idx="1">
                  <c:v>b – si procede a rotazione tra i soggetti che sono stati interpellati;</c:v>
                </c:pt>
                <c:pt idx="2">
                  <c:v>c – si procede a rotazione tra alcuni dei soggetti che sono stati interpellati;</c:v>
                </c:pt>
                <c:pt idx="3">
                  <c:v>d – si nomina il gestore già titolare della convenzione della pubblicità;</c:v>
                </c:pt>
                <c:pt idx="4">
                  <c:v>e – il gestore individuato in sede di riunione ex art. 47 quater;</c:v>
                </c:pt>
                <c:pt idx="5">
                  <c:v>f – si procede a rotazione tra i gestori individuati ex art. 47 quater;</c:v>
                </c:pt>
                <c:pt idx="6">
                  <c:v>g – non risponde;</c:v>
                </c:pt>
              </c:strCache>
            </c:strRef>
          </c:cat>
          <c:val>
            <c:numRef>
              <c:f>Foglio1!$H$32:$H$38</c:f>
              <c:numCache>
                <c:formatCode>0</c:formatCode>
                <c:ptCount val="7"/>
                <c:pt idx="0">
                  <c:v>6</c:v>
                </c:pt>
                <c:pt idx="1">
                  <c:v>5</c:v>
                </c:pt>
                <c:pt idx="2">
                  <c:v>23</c:v>
                </c:pt>
                <c:pt idx="3">
                  <c:v>22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64-42E4-AA8E-4B2F882591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690752"/>
        <c:axId val="3571417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Serie1</c:v>
                </c:tx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Foglio1!$A$32:$A$38</c15:sqref>
                        </c15:formulaRef>
                      </c:ext>
                    </c:extLst>
                    <c:strCache>
                      <c:ptCount val="7"/>
                      <c:pt idx="0">
                        <c:v>a – sempre lo stesso soggetto che ha proposto le migliori condizioni contrattuali;</c:v>
                      </c:pt>
                      <c:pt idx="1">
                        <c:v>b – si procede a rotazione tra i soggetti che sono stati interpellati;</c:v>
                      </c:pt>
                      <c:pt idx="2">
                        <c:v>c – si procede a rotazione tra alcuni dei soggetti che sono stati interpellati;</c:v>
                      </c:pt>
                      <c:pt idx="3">
                        <c:v>d – si nomina il gestore già titolare della convenzione della pubblicità;</c:v>
                      </c:pt>
                      <c:pt idx="4">
                        <c:v>e – il gestore individuato in sede di riunione ex art. 47 quater;</c:v>
                      </c:pt>
                      <c:pt idx="5">
                        <c:v>f – si procede a rotazione tra i gestori individuati ex art. 47 quater;</c:v>
                      </c:pt>
                      <c:pt idx="6">
                        <c:v>g – non risponde;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Foglio1!$B$32:$B$38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564-42E4-AA8E-4B2F882591D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v>Serie2</c:v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Foglio1!$A$32:$A$38</c15:sqref>
                        </c15:formulaRef>
                      </c:ext>
                    </c:extLst>
                    <c:strCache>
                      <c:ptCount val="7"/>
                      <c:pt idx="0">
                        <c:v>a – sempre lo stesso soggetto che ha proposto le migliori condizioni contrattuali;</c:v>
                      </c:pt>
                      <c:pt idx="1">
                        <c:v>b – si procede a rotazione tra i soggetti che sono stati interpellati;</c:v>
                      </c:pt>
                      <c:pt idx="2">
                        <c:v>c – si procede a rotazione tra alcuni dei soggetti che sono stati interpellati;</c:v>
                      </c:pt>
                      <c:pt idx="3">
                        <c:v>d – si nomina il gestore già titolare della convenzione della pubblicità;</c:v>
                      </c:pt>
                      <c:pt idx="4">
                        <c:v>e – il gestore individuato in sede di riunione ex art. 47 quater;</c:v>
                      </c:pt>
                      <c:pt idx="5">
                        <c:v>f – si procede a rotazione tra i gestori individuati ex art. 47 quater;</c:v>
                      </c:pt>
                      <c:pt idx="6">
                        <c:v>g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Foglio1!$C$32:$C$38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564-42E4-AA8E-4B2F882591D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v>Serie3</c:v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Foglio1!$A$32:$A$38</c15:sqref>
                        </c15:formulaRef>
                      </c:ext>
                    </c:extLst>
                    <c:strCache>
                      <c:ptCount val="7"/>
                      <c:pt idx="0">
                        <c:v>a – sempre lo stesso soggetto che ha proposto le migliori condizioni contrattuali;</c:v>
                      </c:pt>
                      <c:pt idx="1">
                        <c:v>b – si procede a rotazione tra i soggetti che sono stati interpellati;</c:v>
                      </c:pt>
                      <c:pt idx="2">
                        <c:v>c – si procede a rotazione tra alcuni dei soggetti che sono stati interpellati;</c:v>
                      </c:pt>
                      <c:pt idx="3">
                        <c:v>d – si nomina il gestore già titolare della convenzione della pubblicità;</c:v>
                      </c:pt>
                      <c:pt idx="4">
                        <c:v>e – il gestore individuato in sede di riunione ex art. 47 quater;</c:v>
                      </c:pt>
                      <c:pt idx="5">
                        <c:v>f – si procede a rotazione tra i gestori individuati ex art. 47 quater;</c:v>
                      </c:pt>
                      <c:pt idx="6">
                        <c:v>g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Foglio1!$D$32:$D$38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564-42E4-AA8E-4B2F882591D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v>Serie4</c:v>
                </c:tx>
                <c:spPr>
                  <a:solidFill>
                    <a:schemeClr val="accent4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Foglio1!$A$32:$A$38</c15:sqref>
                        </c15:formulaRef>
                      </c:ext>
                    </c:extLst>
                    <c:strCache>
                      <c:ptCount val="7"/>
                      <c:pt idx="0">
                        <c:v>a – sempre lo stesso soggetto che ha proposto le migliori condizioni contrattuali;</c:v>
                      </c:pt>
                      <c:pt idx="1">
                        <c:v>b – si procede a rotazione tra i soggetti che sono stati interpellati;</c:v>
                      </c:pt>
                      <c:pt idx="2">
                        <c:v>c – si procede a rotazione tra alcuni dei soggetti che sono stati interpellati;</c:v>
                      </c:pt>
                      <c:pt idx="3">
                        <c:v>d – si nomina il gestore già titolare della convenzione della pubblicità;</c:v>
                      </c:pt>
                      <c:pt idx="4">
                        <c:v>e – il gestore individuato in sede di riunione ex art. 47 quater;</c:v>
                      </c:pt>
                      <c:pt idx="5">
                        <c:v>f – si procede a rotazione tra i gestori individuati ex art. 47 quater;</c:v>
                      </c:pt>
                      <c:pt idx="6">
                        <c:v>g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Foglio1!$E$32:$E$38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564-42E4-AA8E-4B2F882591D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v>Serie5</c:v>
                </c:tx>
                <c:spPr>
                  <a:solidFill>
                    <a:schemeClr val="accent5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Foglio1!$A$32:$A$38</c15:sqref>
                        </c15:formulaRef>
                      </c:ext>
                    </c:extLst>
                    <c:strCache>
                      <c:ptCount val="7"/>
                      <c:pt idx="0">
                        <c:v>a – sempre lo stesso soggetto che ha proposto le migliori condizioni contrattuali;</c:v>
                      </c:pt>
                      <c:pt idx="1">
                        <c:v>b – si procede a rotazione tra i soggetti che sono stati interpellati;</c:v>
                      </c:pt>
                      <c:pt idx="2">
                        <c:v>c – si procede a rotazione tra alcuni dei soggetti che sono stati interpellati;</c:v>
                      </c:pt>
                      <c:pt idx="3">
                        <c:v>d – si nomina il gestore già titolare della convenzione della pubblicità;</c:v>
                      </c:pt>
                      <c:pt idx="4">
                        <c:v>e – il gestore individuato in sede di riunione ex art. 47 quater;</c:v>
                      </c:pt>
                      <c:pt idx="5">
                        <c:v>f – si procede a rotazione tra i gestori individuati ex art. 47 quater;</c:v>
                      </c:pt>
                      <c:pt idx="6">
                        <c:v>g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Foglio1!$F$32:$F$38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564-42E4-AA8E-4B2F882591D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v>Serie6</c:v>
                </c:tx>
                <c:spPr>
                  <a:solidFill>
                    <a:schemeClr val="accent6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Foglio1!$A$32:$A$38</c15:sqref>
                        </c15:formulaRef>
                      </c:ext>
                    </c:extLst>
                    <c:strCache>
                      <c:ptCount val="7"/>
                      <c:pt idx="0">
                        <c:v>a – sempre lo stesso soggetto che ha proposto le migliori condizioni contrattuali;</c:v>
                      </c:pt>
                      <c:pt idx="1">
                        <c:v>b – si procede a rotazione tra i soggetti che sono stati interpellati;</c:v>
                      </c:pt>
                      <c:pt idx="2">
                        <c:v>c – si procede a rotazione tra alcuni dei soggetti che sono stati interpellati;</c:v>
                      </c:pt>
                      <c:pt idx="3">
                        <c:v>d – si nomina il gestore già titolare della convenzione della pubblicità;</c:v>
                      </c:pt>
                      <c:pt idx="4">
                        <c:v>e – il gestore individuato in sede di riunione ex art. 47 quater;</c:v>
                      </c:pt>
                      <c:pt idx="5">
                        <c:v>f – si procede a rotazione tra i gestori individuati ex art. 47 quater;</c:v>
                      </c:pt>
                      <c:pt idx="6">
                        <c:v>g – non risponde;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Foglio1!$G$32:$G$38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564-42E4-AA8E-4B2F882591D9}"/>
                  </c:ext>
                </c:extLst>
              </c15:ser>
            </c15:filteredBarSeries>
          </c:ext>
        </c:extLst>
      </c:barChart>
      <c:catAx>
        <c:axId val="3569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714176"/>
        <c:crosses val="autoZero"/>
        <c:auto val="1"/>
        <c:lblAlgn val="ctr"/>
        <c:lblOffset val="100"/>
        <c:noMultiLvlLbl val="0"/>
      </c:catAx>
      <c:valAx>
        <c:axId val="357141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69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6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AB-4E32-8EBD-FCB7D36B30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AB-4E32-8EBD-FCB7D36B30F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Foglio1!$A$19:$A$20</c:f>
              <c:strCache>
                <c:ptCount val="2"/>
                <c:pt idx="0">
                  <c:v>a – si, con costi a carico di…</c:v>
                </c:pt>
                <c:pt idx="1">
                  <c:v>b – no;</c:v>
                </c:pt>
              </c:strCache>
            </c:strRef>
          </c:cat>
          <c:val>
            <c:numRef>
              <c:f>Foglio1!$H$19:$H$20</c:f>
              <c:numCache>
                <c:formatCode>0</c:formatCode>
                <c:ptCount val="2"/>
                <c:pt idx="0">
                  <c:v>31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AB-4E32-8EBD-FCB7D36B30F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6-B8AB-4E32-8EBD-FCB7D36B30F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8-B8AB-4E32-8EBD-FCB7D36B30F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Foglio1!$A$19:$A$20</c15:sqref>
                        </c15:formulaRef>
                      </c:ext>
                    </c:extLst>
                    <c:strCache>
                      <c:ptCount val="2"/>
                      <c:pt idx="0">
                        <c:v>a – si, con costi a carico di…</c:v>
                      </c:pt>
                      <c:pt idx="1">
                        <c:v>b – no;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Foglio1!$B$19:$B$20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B8AB-4E32-8EBD-FCB7D36B30F2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B8AB-4E32-8EBD-FCB7D36B30F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B8AB-4E32-8EBD-FCB7D36B30F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Foglio1!$A$19:$A$20</c15:sqref>
                        </c15:formulaRef>
                      </c:ext>
                    </c:extLst>
                    <c:strCache>
                      <c:ptCount val="2"/>
                      <c:pt idx="0">
                        <c:v>a – si, con costi a carico di…</c:v>
                      </c:pt>
                      <c:pt idx="1">
                        <c:v>b – no;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Foglio1!$C$19:$C$20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8AB-4E32-8EBD-FCB7D36B30F2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B8AB-4E32-8EBD-FCB7D36B30F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B8AB-4E32-8EBD-FCB7D36B30F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Foglio1!$A$19:$A$20</c15:sqref>
                        </c15:formulaRef>
                      </c:ext>
                    </c:extLst>
                    <c:strCache>
                      <c:ptCount val="2"/>
                      <c:pt idx="0">
                        <c:v>a – si, con costi a carico di…</c:v>
                      </c:pt>
                      <c:pt idx="1">
                        <c:v>b – no;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Foglio1!$D$19:$D$20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8AB-4E32-8EBD-FCB7D36B30F2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B8AB-4E32-8EBD-FCB7D36B30F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B8AB-4E32-8EBD-FCB7D36B30F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Foglio1!$A$19:$A$20</c15:sqref>
                        </c15:formulaRef>
                      </c:ext>
                    </c:extLst>
                    <c:strCache>
                      <c:ptCount val="2"/>
                      <c:pt idx="0">
                        <c:v>a – si, con costi a carico di…</c:v>
                      </c:pt>
                      <c:pt idx="1">
                        <c:v>b – no;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Foglio1!$E$19:$E$20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B8AB-4E32-8EBD-FCB7D36B30F2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B8AB-4E32-8EBD-FCB7D36B30F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B8AB-4E32-8EBD-FCB7D36B30F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Foglio1!$A$19:$A$20</c15:sqref>
                        </c15:formulaRef>
                      </c:ext>
                    </c:extLst>
                    <c:strCache>
                      <c:ptCount val="2"/>
                      <c:pt idx="0">
                        <c:v>a – si, con costi a carico di…</c:v>
                      </c:pt>
                      <c:pt idx="1">
                        <c:v>b – no;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Foglio1!$F$19:$F$20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B8AB-4E32-8EBD-FCB7D36B30F2}"/>
                  </c:ext>
                </c:extLst>
              </c15:ser>
            </c15:filteredPieSeries>
            <c15:filteredPieSeries>
              <c15:ser>
                <c:idx val="5"/>
                <c:order val="5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B8AB-4E32-8EBD-FCB7D36B30F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B8AB-4E32-8EBD-FCB7D36B30F2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Foglio1!$A$19:$A$20</c15:sqref>
                        </c15:formulaRef>
                      </c:ext>
                    </c:extLst>
                    <c:strCache>
                      <c:ptCount val="2"/>
                      <c:pt idx="0">
                        <c:v>a – si, con costi a carico di…</c:v>
                      </c:pt>
                      <c:pt idx="1">
                        <c:v>b – no;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Foglio1!$G$19:$G$20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B8AB-4E32-8EBD-FCB7D36B30F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24298505381945"/>
          <c:y val="0.27245132998750221"/>
          <c:w val="0.28075701494618061"/>
          <c:h val="0.52079183488436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Text" lastClr="000000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00-483B-8FA7-4738C505EE9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300-483B-8FA7-4738C505EE9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300-483B-8FA7-4738C505EE9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300-483B-8FA7-4738C505EE9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300-483B-8FA7-4738C505EE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Foglio3!$G$38:$S$38</c:f>
              <c:strCache>
                <c:ptCount val="6"/>
                <c:pt idx="0">
                  <c:v>gestore/IVG</c:v>
                </c:pt>
                <c:pt idx="1">
                  <c:v>GRATIS</c:v>
                </c:pt>
                <c:pt idx="2">
                  <c:v>procedente</c:v>
                </c:pt>
                <c:pt idx="3">
                  <c:v>delegato</c:v>
                </c:pt>
                <c:pt idx="4">
                  <c:v>ass. delegati</c:v>
                </c:pt>
                <c:pt idx="5">
                  <c:v>consiglio dell'ordine</c:v>
                </c:pt>
              </c:strCache>
            </c:strRef>
          </c:cat>
          <c:val>
            <c:numRef>
              <c:f>Foglio3!$G$39:$S$39</c:f>
              <c:numCache>
                <c:formatCode>General</c:formatCode>
                <c:ptCount val="6"/>
                <c:pt idx="0">
                  <c:v>15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categoryFilterExceptions>
                <c15:categoryFilterException>
                  <c15:sqref>'[griglia Cespec EXCEL.xlsx]Foglio3'!$Q$39</c15:sqref>
                  <c15:spPr xmlns:c15="http://schemas.microsoft.com/office/drawing/2012/chart"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15:spPr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0-D300-483B-8FA7-4738C505E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9960448"/>
        <c:axId val="89961984"/>
      </c:barChart>
      <c:catAx>
        <c:axId val="8996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961984"/>
        <c:crosses val="autoZero"/>
        <c:auto val="1"/>
        <c:lblAlgn val="ctr"/>
        <c:lblOffset val="100"/>
        <c:noMultiLvlLbl val="0"/>
      </c:catAx>
      <c:valAx>
        <c:axId val="8996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96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/>
      </a:pPr>
      <a:endParaRPr lang="it-IT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Foglio3!$C$2:$H$2</cx:f>
        <cx:lvl ptCount="6">
          <cx:pt idx="0">si stanno organizzando</cx:pt>
          <cx:pt idx="2">non funzionante</cx:pt>
          <cx:pt idx="4">non praticabile nei piccoli tribunali</cx:pt>
        </cx:lvl>
      </cx:strDim>
      <cx:numDim type="val">
        <cx:f dir="row">Foglio3!$C$3:$H$3</cx:f>
        <cx:lvl ptCount="6" formatCode="Standard">
          <cx:pt idx="0">8</cx:pt>
          <cx:pt idx="2">3</cx:pt>
          <cx:pt idx="4">1</cx:pt>
        </cx:lvl>
      </cx:numDim>
    </cx:data>
  </cx:chartData>
  <cx:chart>
    <cx:plotArea>
      <cx:plotAreaRegion>
        <cx:series layoutId="funnel" uniqueId="{3F0AE2BC-8F1F-42D1-90D5-591883AD53CB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3200" b="1">
                    <a:solidFill>
                      <a:srgbClr val="FFFF00"/>
                    </a:solidFill>
                  </a:defRPr>
                </a:pPr>
                <a:endParaRPr lang="it-IT" sz="3200" b="1" i="0" u="none" strike="noStrike" baseline="0">
                  <a:solidFill>
                    <a:srgbClr val="FFFF00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>
                <a:solidFill>
                  <a:srgbClr val="FF0000"/>
                </a:solidFill>
              </a:defRPr>
            </a:pPr>
            <a:endParaRPr lang="it-IT" sz="2000" b="0" i="0" u="none" strike="noStrike" baseline="0">
              <a:solidFill>
                <a:srgbClr val="FF0000"/>
              </a:solidFill>
              <a:latin typeface="Calibri" panose="020F0502020204030204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Foglio3!$F$20:$L$20</cx:f>
        <cx:lvl ptCount="7">
          <cx:pt idx="0">meno di 3 anni</cx:pt>
          <cx:pt idx="1">non modico valore</cx:pt>
          <cx:pt idx="2">se lo chiedono i creditori</cx:pt>
          <cx:pt idx="3">oltre 50000</cx:pt>
          <cx:pt idx="4">oltre 100000</cx:pt>
          <cx:pt idx="5">a discr. Del delegato</cx:pt>
          <cx:pt idx="6">importi elevati</cx:pt>
        </cx:lvl>
      </cx:strDim>
      <cx:numDim type="val">
        <cx:f dir="row">Foglio3!$F$21:$L$21</cx:f>
        <cx:lvl ptCount="7" formatCode="Standard">
          <cx:pt idx="0">1</cx:pt>
          <cx:pt idx="1">1</cx:pt>
          <cx:pt idx="2">1</cx:pt>
          <cx:pt idx="3">1</cx:pt>
          <cx:pt idx="4">1</cx:pt>
          <cx:pt idx="5">2</cx:pt>
          <cx:pt idx="6">2</cx:pt>
        </cx:lvl>
      </cx:numDim>
    </cx:data>
  </cx:chartData>
  <cx:chart>
    <cx:plotArea>
      <cx:plotAreaRegion>
        <cx:series layoutId="funnel" uniqueId="{30266BC9-A2E1-44C6-A706-4E84A09CA92F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800" b="1"/>
                </a:pPr>
                <a:endParaRPr lang="it-IT" sz="2800" b="1" i="0" u="none" strike="noStrike" baseline="0">
                  <a:solidFill>
                    <a:prstClr val="white">
                      <a:lumMod val="65000"/>
                      <a:lumOff val="35000"/>
                    </a:prstClr>
                  </a:solidFill>
                  <a:latin typeface="Century Gothic" panose="020B050202020202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/>
            </a:pPr>
            <a:endParaRPr lang="it-IT" sz="2000" b="0" i="0" u="none" strike="noStrike" baseline="0">
              <a:solidFill>
                <a:prstClr val="white">
                  <a:lumMod val="65000"/>
                  <a:lumOff val="35000"/>
                </a:prstClr>
              </a:solidFill>
              <a:latin typeface="Century Gothic" panose="020B050202020202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9T09:45:13.24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0.29545</cdr:x>
      <cdr:y>0.29192</cdr:y>
    </cdr:from>
    <cdr:to>
      <cdr:x>0.63636</cdr:x>
      <cdr:y>0.73856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xmlns="" id="{A8CFEA2E-89FC-4059-81F9-DBCB6F4789D7}"/>
            </a:ext>
          </a:extLst>
        </cdr:cNvPr>
        <cdr:cNvCxnSpPr/>
      </cdr:nvCxnSpPr>
      <cdr:spPr>
        <a:xfrm xmlns:a="http://schemas.openxmlformats.org/drawingml/2006/main" flipH="1" flipV="1">
          <a:off x="3602182" y="1485077"/>
          <a:ext cx="4156363" cy="227214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0.50909</cdr:x>
      <cdr:y>0.29192</cdr:y>
    </cdr:from>
    <cdr:to>
      <cdr:x>0.64545</cdr:x>
      <cdr:y>0.42537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xmlns="" id="{A0CB9635-323A-4E09-B37E-9A96B941C1B6}"/>
            </a:ext>
          </a:extLst>
        </cdr:cNvPr>
        <cdr:cNvCxnSpPr/>
      </cdr:nvCxnSpPr>
      <cdr:spPr>
        <a:xfrm xmlns:a="http://schemas.openxmlformats.org/drawingml/2006/main" flipH="1">
          <a:off x="6206836" y="1485077"/>
          <a:ext cx="1662546" cy="6788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0.75682</cdr:x>
      <cdr:y>0.46368</cdr:y>
    </cdr:from>
    <cdr:to>
      <cdr:x>0.99205</cdr:x>
      <cdr:y>0.77251</cdr:y>
    </cdr:to>
    <cdr:sp macro="" textlink="">
      <cdr:nvSpPr>
        <cdr:cNvPr id="2" name="Fumetto: ovale 1">
          <a:extLst xmlns:a="http://schemas.openxmlformats.org/drawingml/2006/main">
            <a:ext uri="{FF2B5EF4-FFF2-40B4-BE49-F238E27FC236}">
              <a16:creationId xmlns:a16="http://schemas.microsoft.com/office/drawing/2014/main" xmlns="" id="{5C1F892B-1FFF-4F7A-ABB9-B6DF90B2E8D4}"/>
            </a:ext>
          </a:extLst>
        </cdr:cNvPr>
        <cdr:cNvSpPr/>
      </cdr:nvSpPr>
      <cdr:spPr>
        <a:xfrm xmlns:a="http://schemas.openxmlformats.org/drawingml/2006/main">
          <a:off x="9227127" y="2710936"/>
          <a:ext cx="2867891" cy="1805646"/>
        </a:xfrm>
        <a:prstGeom xmlns:a="http://schemas.openxmlformats.org/drawingml/2006/main" prst="wedgeEllipseCallout">
          <a:avLst>
            <a:gd name="adj1" fmla="val -69915"/>
            <a:gd name="adj2" fmla="val 73493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1800" dirty="0"/>
            <a:t>SU 6 DI QUESTI IL GESTORE OPERA PER RESTITUIRE LE CAUZIONI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0.80682</cdr:x>
      <cdr:y>0</cdr:y>
    </cdr:from>
    <cdr:to>
      <cdr:x>0.96932</cdr:x>
      <cdr:y>0.36141</cdr:y>
    </cdr:to>
    <cdr:sp macro="" textlink="">
      <cdr:nvSpPr>
        <cdr:cNvPr id="3" name="Fumetto: ovale 2">
          <a:extLst xmlns:a="http://schemas.openxmlformats.org/drawingml/2006/main">
            <a:ext uri="{FF2B5EF4-FFF2-40B4-BE49-F238E27FC236}">
              <a16:creationId xmlns:a16="http://schemas.microsoft.com/office/drawing/2014/main" xmlns="" id="{267328CE-B0E7-4126-A97A-D4B2398E6249}"/>
            </a:ext>
          </a:extLst>
        </cdr:cNvPr>
        <cdr:cNvSpPr/>
      </cdr:nvSpPr>
      <cdr:spPr>
        <a:xfrm xmlns:a="http://schemas.openxmlformats.org/drawingml/2006/main">
          <a:off x="9836726" y="0"/>
          <a:ext cx="1981199" cy="1842655"/>
        </a:xfrm>
        <a:prstGeom xmlns:a="http://schemas.openxmlformats.org/drawingml/2006/main" prst="wedgeEllipseCallout">
          <a:avLst>
            <a:gd name="adj1" fmla="val -20134"/>
            <a:gd name="adj2" fmla="val 124148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1800" dirty="0"/>
            <a:t>CONTI ACCESSIBILI AL GESTORE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37AAAC8-B8C4-40D9-AE86-9B00ABABE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FD73DC1-F07C-42F4-AB68-E0247389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655"/>
            <a:ext cx="12192000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7F95A5-167C-4C4C-A740-37B80F0C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4773"/>
            <a:ext cx="10820400" cy="1293028"/>
          </a:xfrm>
        </p:spPr>
        <p:txBody>
          <a:bodyPr/>
          <a:lstStyle/>
          <a:p>
            <a:r>
              <a:rPr lang="it-IT" dirty="0"/>
              <a:t>Viene nominato gestore della vendita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D8D79E8B-7224-4939-A8C5-74176F45C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623650"/>
              </p:ext>
            </p:extLst>
          </p:nvPr>
        </p:nvGraphicFramePr>
        <p:xfrm>
          <a:off x="0" y="1330036"/>
          <a:ext cx="12192000" cy="552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808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6A4603-0B4D-4D49-B795-288C5F4B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62217"/>
            <a:ext cx="8610600" cy="1293028"/>
          </a:xfrm>
        </p:spPr>
        <p:txBody>
          <a:bodyPr/>
          <a:lstStyle/>
          <a:p>
            <a:r>
              <a:rPr lang="it-IT" dirty="0"/>
              <a:t>È prevista una sala aste?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B497E64-A39D-4B8E-BF14-DDBF4196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90BA8346-CCD1-4316-972E-C6A94EB54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361815"/>
              </p:ext>
            </p:extLst>
          </p:nvPr>
        </p:nvGraphicFramePr>
        <p:xfrm>
          <a:off x="0" y="1555245"/>
          <a:ext cx="12192000" cy="530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31405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273E0BE-F01F-45B5-A68A-A772CBD2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262217"/>
            <a:ext cx="8610600" cy="1293028"/>
          </a:xfrm>
        </p:spPr>
        <p:txBody>
          <a:bodyPr/>
          <a:lstStyle/>
          <a:p>
            <a:r>
              <a:rPr lang="it-IT" dirty="0"/>
              <a:t>Chi paga la sala aste?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2E7A3DE-4332-4A91-8D17-FE4526A4E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EB3F9048-7191-4AD7-B880-DCFAEC2B9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983372"/>
              </p:ext>
            </p:extLst>
          </p:nvPr>
        </p:nvGraphicFramePr>
        <p:xfrm>
          <a:off x="0" y="1274619"/>
          <a:ext cx="12191999" cy="558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05510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E8D9BD-6F72-4298-B157-49FA9CB1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322294"/>
            <a:ext cx="11132127" cy="634936"/>
          </a:xfrm>
        </p:spPr>
        <p:txBody>
          <a:bodyPr>
            <a:normAutofit fontScale="90000"/>
          </a:bodyPr>
          <a:lstStyle/>
          <a:p>
            <a:r>
              <a:rPr lang="it-IT" dirty="0"/>
              <a:t>Assistenza agli offerenti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0F35ED76-0761-44F4-84D1-BFE48298F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049089"/>
              </p:ext>
            </p:extLst>
          </p:nvPr>
        </p:nvGraphicFramePr>
        <p:xfrm>
          <a:off x="0" y="957230"/>
          <a:ext cx="12192000" cy="59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278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B1EF6E-7243-49BE-BE38-EBAFEC62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8628"/>
            <a:ext cx="11450782" cy="828899"/>
          </a:xfrm>
        </p:spPr>
        <p:txBody>
          <a:bodyPr/>
          <a:lstStyle/>
          <a:p>
            <a:pPr algn="l"/>
            <a:r>
              <a:rPr lang="it-IT" dirty="0"/>
              <a:t>Assistenza ai delegati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B3CB168E-D666-4673-8584-CB26222B1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155751"/>
              </p:ext>
            </p:extLst>
          </p:nvPr>
        </p:nvGraphicFramePr>
        <p:xfrm>
          <a:off x="0" y="858982"/>
          <a:ext cx="12192000" cy="599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35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64C073-F6A1-44B7-8EA1-79CFF2F5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224046"/>
            <a:ext cx="10952018" cy="1293028"/>
          </a:xfrm>
        </p:spPr>
        <p:txBody>
          <a:bodyPr/>
          <a:lstStyle/>
          <a:p>
            <a:pPr algn="ctr"/>
            <a:r>
              <a:rPr lang="it-IT" dirty="0"/>
              <a:t>Rapporto tra vendita mista e procedure pendenti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C728A0BD-65A9-4989-B58F-52167B9B3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824187"/>
              </p:ext>
            </p:extLst>
          </p:nvPr>
        </p:nvGraphicFramePr>
        <p:xfrm>
          <a:off x="0" y="1517074"/>
          <a:ext cx="12192000" cy="534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16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0D1F30-3525-42AB-A22B-7C0E8CAE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028"/>
          </a:xfrm>
        </p:spPr>
        <p:txBody>
          <a:bodyPr>
            <a:normAutofit/>
          </a:bodyPr>
          <a:lstStyle/>
          <a:p>
            <a:r>
              <a:rPr lang="it-IT" dirty="0"/>
              <a:t>Nella vendita mista, come si inseriscono i rilanci analogici?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F0BEB2CD-38C8-4DC8-AE79-3BCC4F3E6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96200"/>
              </p:ext>
            </p:extLst>
          </p:nvPr>
        </p:nvGraphicFramePr>
        <p:xfrm>
          <a:off x="0" y="1293028"/>
          <a:ext cx="12192000" cy="556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291248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E8360B-9F85-436A-9E9C-9944EDA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5" y="154773"/>
            <a:ext cx="11457709" cy="1293028"/>
          </a:xfrm>
        </p:spPr>
        <p:txBody>
          <a:bodyPr/>
          <a:lstStyle/>
          <a:p>
            <a:r>
              <a:rPr lang="it-IT" dirty="0"/>
              <a:t>Per le offerte telematiche si accettano: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xmlns="" id="{91E30A51-7929-477C-BF11-16D8618C7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529599"/>
              </p:ext>
            </p:extLst>
          </p:nvPr>
        </p:nvGraphicFramePr>
        <p:xfrm>
          <a:off x="0" y="1447802"/>
          <a:ext cx="12143508" cy="541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0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10197B6-FD5D-47E4-B0A9-35E01F61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65"/>
            <a:ext cx="12191999" cy="1383080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In caso di offerta sottoscritta digitalmente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7B08389F-6FC3-4910-B0FC-471EAE1A6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814660"/>
              </p:ext>
            </p:extLst>
          </p:nvPr>
        </p:nvGraphicFramePr>
        <p:xfrm>
          <a:off x="0" y="1510145"/>
          <a:ext cx="12192000" cy="534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452753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D887CD43-2BEC-49BC-B9F0-6DD5A791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291" y="0"/>
            <a:ext cx="8610600" cy="1293028"/>
          </a:xfrm>
        </p:spPr>
        <p:txBody>
          <a:bodyPr/>
          <a:lstStyle/>
          <a:p>
            <a:r>
              <a:rPr lang="it-IT" dirty="0"/>
              <a:t>cauzione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95998163-8877-4F98-BCD4-8ACF8CAB0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359810"/>
              </p:ext>
            </p:extLst>
          </p:nvPr>
        </p:nvGraphicFramePr>
        <p:xfrm>
          <a:off x="0" y="1011382"/>
          <a:ext cx="12192000" cy="584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28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39E271-2014-4128-9F19-F8FEEE05C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277"/>
            <a:ext cx="12192000" cy="1825096"/>
          </a:xfrm>
        </p:spPr>
        <p:txBody>
          <a:bodyPr>
            <a:normAutofit/>
          </a:bodyPr>
          <a:lstStyle/>
          <a:p>
            <a:r>
              <a:rPr lang="it-IT" sz="5400" dirty="0"/>
              <a:t>Quanti tribunali hanno risposto?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xmlns="" id="{1BE59377-AF52-47E1-B7C0-4C495BF6C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178082"/>
              </p:ext>
            </p:extLst>
          </p:nvPr>
        </p:nvGraphicFramePr>
        <p:xfrm>
          <a:off x="2863273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5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60EC91-827E-48E7-B327-AEA46075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24046"/>
            <a:ext cx="8610600" cy="1293028"/>
          </a:xfrm>
        </p:spPr>
        <p:txBody>
          <a:bodyPr/>
          <a:lstStyle/>
          <a:p>
            <a:r>
              <a:rPr lang="it-IT" dirty="0"/>
              <a:t>LA GESTIONE DEL CONTO UNICO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5AFFC906-1606-4F55-B6B7-5BA6D3D8E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223116"/>
              </p:ext>
            </p:extLst>
          </p:nvPr>
        </p:nvGraphicFramePr>
        <p:xfrm>
          <a:off x="685800" y="1662545"/>
          <a:ext cx="10820400" cy="455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76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4C3A78-A9B2-44E6-A109-05551F27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4" y="251755"/>
            <a:ext cx="8610600" cy="1293028"/>
          </a:xfrm>
        </p:spPr>
        <p:txBody>
          <a:bodyPr/>
          <a:lstStyle/>
          <a:p>
            <a:r>
              <a:rPr lang="it-IT" dirty="0"/>
              <a:t>IL CONTROLLO DELLA CAUZIONE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F262E51C-9A39-496A-A85E-3F6D94529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150028"/>
              </p:ext>
            </p:extLst>
          </p:nvPr>
        </p:nvGraphicFramePr>
        <p:xfrm>
          <a:off x="1" y="1759527"/>
          <a:ext cx="12192000" cy="50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umetto: rettangolo con angoli arrotondati 5">
            <a:extLst>
              <a:ext uri="{FF2B5EF4-FFF2-40B4-BE49-F238E27FC236}">
                <a16:creationId xmlns:a16="http://schemas.microsoft.com/office/drawing/2014/main" xmlns="" id="{5CB0B302-FA4E-43C1-B286-50A6A7DC68C9}"/>
              </a:ext>
            </a:extLst>
          </p:cNvPr>
          <p:cNvSpPr/>
          <p:nvPr/>
        </p:nvSpPr>
        <p:spPr>
          <a:xfrm>
            <a:off x="6331527" y="2092036"/>
            <a:ext cx="2244437" cy="955964"/>
          </a:xfrm>
          <a:prstGeom prst="wedgeRoundRectCallout">
            <a:avLst>
              <a:gd name="adj1" fmla="val -61574"/>
              <a:gd name="adj2" fmla="val 2320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SONO CONTI ACCESSIBILI AL GESTORE</a:t>
            </a:r>
          </a:p>
        </p:txBody>
      </p:sp>
    </p:spTree>
    <p:extLst>
      <p:ext uri="{BB962C8B-B14F-4D97-AF65-F5344CB8AC3E}">
        <p14:creationId xmlns:p14="http://schemas.microsoft.com/office/powerpoint/2010/main" val="1141781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DEC60A9-8695-4A6B-B7E0-36C1C7ED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4" y="154773"/>
            <a:ext cx="11707091" cy="1293028"/>
          </a:xfrm>
        </p:spPr>
        <p:txBody>
          <a:bodyPr/>
          <a:lstStyle/>
          <a:p>
            <a:r>
              <a:rPr lang="it-IT" dirty="0"/>
              <a:t>CHI RESTITUISCE LA CAUZIONE AGLI OFFERENTI?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A752B067-850A-422A-A0DA-542960BE5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55256"/>
              </p:ext>
            </p:extLst>
          </p:nvPr>
        </p:nvGraphicFramePr>
        <p:xfrm>
          <a:off x="0" y="1447801"/>
          <a:ext cx="12192000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797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890C2F2-4887-4675-9974-BDCD3CEA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24046"/>
            <a:ext cx="8610600" cy="1293028"/>
          </a:xfrm>
        </p:spPr>
        <p:txBody>
          <a:bodyPr/>
          <a:lstStyle/>
          <a:p>
            <a:r>
              <a:rPr lang="it-IT" dirty="0"/>
              <a:t>Il contributo di pubblicazione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E9FE17E8-4146-41ED-8401-6A1750907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427127"/>
              </p:ext>
            </p:extLst>
          </p:nvPr>
        </p:nvGraphicFramePr>
        <p:xfrm>
          <a:off x="0" y="1149927"/>
          <a:ext cx="12192000" cy="570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654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D7BE5B-3D08-4850-BFE4-58BDEFD7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2" y="321027"/>
            <a:ext cx="8610600" cy="1293028"/>
          </a:xfrm>
        </p:spPr>
        <p:txBody>
          <a:bodyPr/>
          <a:lstStyle/>
          <a:p>
            <a:r>
              <a:rPr lang="it-IT" dirty="0"/>
              <a:t>Omesso versamento del contributo di pubblicazione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58CCD798-DCED-4181-930C-34E038B48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728233"/>
              </p:ext>
            </p:extLst>
          </p:nvPr>
        </p:nvGraphicFramePr>
        <p:xfrm>
          <a:off x="0" y="1614055"/>
          <a:ext cx="12192000" cy="524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218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C040FA5-FA64-4329-A65B-EFB0A236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764373"/>
            <a:ext cx="10882745" cy="1293028"/>
          </a:xfrm>
        </p:spPr>
        <p:txBody>
          <a:bodyPr/>
          <a:lstStyle/>
          <a:p>
            <a:r>
              <a:rPr lang="it-IT" dirty="0"/>
              <a:t>631 bis e divisioni «</a:t>
            </a:r>
            <a:r>
              <a:rPr lang="it-IT" dirty="0" err="1"/>
              <a:t>endoesecutive</a:t>
            </a:r>
            <a:r>
              <a:rPr lang="it-IT"/>
              <a:t>»</a:t>
            </a:r>
            <a:endParaRPr lang="it-IT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ADB8EAE0-8B27-4C88-9E0B-937AE830F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671850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45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5736A163-072C-4AB6-BDC6-5F3F2AFF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327" y="404155"/>
            <a:ext cx="9060873" cy="1293028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è già iniziata la emissione di ordinanze di vendita con modalità telematica nelle esecuzioni immobiliari?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030D0CC7-09F3-4A6E-B72E-9E62728ED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550827"/>
              </p:ext>
            </p:extLst>
          </p:nvPr>
        </p:nvGraphicFramePr>
        <p:xfrm>
          <a:off x="685800" y="1551710"/>
          <a:ext cx="10820400" cy="530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55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04993BA-9EE7-4761-ABE3-97E44547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Per le nuove ordinanze di vendita disponete che si proceda in modalità telematica:</a:t>
            </a:r>
            <a:br>
              <a:rPr lang="it-IT"/>
            </a:br>
            <a:endParaRPr lang="it-IT" dirty="0"/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xmlns="" id="{C102B193-808B-45A0-8603-7190442C1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776883"/>
              </p:ext>
            </p:extLst>
          </p:nvPr>
        </p:nvGraphicFramePr>
        <p:xfrm>
          <a:off x="0" y="2057401"/>
          <a:ext cx="121920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700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0671EE-5531-470A-8C37-208D2A44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alcuni non sono ancora partiti</a:t>
            </a:r>
          </a:p>
        </p:txBody>
      </p:sp>
      <mc:AlternateContent xmlns:mc="http://schemas.openxmlformats.org/markup-compatibility/2006">
        <mc:Choice xmlns:cx2="http://schemas.microsoft.com/office/drawing/2015/10/21/chartex" xmlns="" Requires="cx2">
          <p:graphicFrame>
            <p:nvGraphicFramePr>
              <p:cNvPr id="7" name="Segnaposto contenuto 6">
                <a:extLst>
                  <a:ext uri="{FF2B5EF4-FFF2-40B4-BE49-F238E27FC236}">
                    <a16:creationId xmlns:a16="http://schemas.microsoft.com/office/drawing/2014/main" id="{439C803A-97B1-47FE-81AB-4CB3EE46763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05212845"/>
                  </p:ext>
                </p:extLst>
              </p:nvPr>
            </p:nvGraphicFramePr>
            <p:xfrm>
              <a:off x="685800" y="2193925"/>
              <a:ext cx="10820400" cy="40243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Segnaposto contenuto 6">
                <a:extLst>
                  <a:ext uri="{FF2B5EF4-FFF2-40B4-BE49-F238E27FC236}">
                    <a16:creationId xmlns:a16="http://schemas.microsoft.com/office/drawing/2014/main" xmlns="" id="{439C803A-97B1-47FE-81AB-4CB3EE4676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" y="2193925"/>
                <a:ext cx="10820400" cy="40243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361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4DA795-88C7-4831-98A7-69729722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it-IT" dirty="0"/>
              <a:t>Per le procedure pendenti disponete che si proceda in modalità telematiche: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xmlns="" id="{17D719EE-EAD3-414C-869F-3777FEEF6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497702"/>
              </p:ext>
            </p:extLst>
          </p:nvPr>
        </p:nvGraphicFramePr>
        <p:xfrm>
          <a:off x="0" y="1729178"/>
          <a:ext cx="12192000" cy="508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DE17FDE8-1ACB-4A73-A9C4-D158F63251A3}"/>
              </a:ext>
            </a:extLst>
          </p:cNvPr>
          <p:cNvCxnSpPr/>
          <p:nvPr/>
        </p:nvCxnSpPr>
        <p:spPr>
          <a:xfrm flipH="1">
            <a:off x="3865418" y="4405745"/>
            <a:ext cx="3893127" cy="845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147BB9-E40D-4164-81C8-D709A561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Nelle procedure pendenti chi valuta caso per caso considera:</a:t>
            </a:r>
          </a:p>
        </p:txBody>
      </p:sp>
      <mc:AlternateContent xmlns:mc="http://schemas.openxmlformats.org/markup-compatibility/2006">
        <mc:Choice xmlns:cx2="http://schemas.microsoft.com/office/drawing/2015/10/21/chartex" xmlns="" Requires="cx2">
          <p:graphicFrame>
            <p:nvGraphicFramePr>
              <p:cNvPr id="4" name="Segnaposto contenuto 3">
                <a:extLst>
                  <a:ext uri="{FF2B5EF4-FFF2-40B4-BE49-F238E27FC236}">
                    <a16:creationId xmlns:a16="http://schemas.microsoft.com/office/drawing/2014/main" id="{2AB9D65F-A625-4C94-AE74-4743DA651F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32433943"/>
                  </p:ext>
                </p:extLst>
              </p:nvPr>
            </p:nvGraphicFramePr>
            <p:xfrm>
              <a:off x="685800" y="2193925"/>
              <a:ext cx="10820400" cy="40243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Segnaposto contenuto 3">
                <a:extLst>
                  <a:ext uri="{FF2B5EF4-FFF2-40B4-BE49-F238E27FC236}">
                    <a16:creationId xmlns:a16="http://schemas.microsoft.com/office/drawing/2014/main" xmlns="" xmlns:cx2="http://schemas.microsoft.com/office/drawing/2015/10/21/chartex" id="{2AB9D65F-A625-4C94-AE74-4743DA651F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" y="2193925"/>
                <a:ext cx="10820400" cy="40243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5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9653CE-70EF-4307-A9A7-2780CCA2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it-IT" dirty="0"/>
              <a:t>La vendita si svolge in modalità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xmlns="" id="{95D0D30A-B93B-4BFA-863A-C84BC6522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13121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5574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389C188-6C34-4494-8E7F-967A9B07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028"/>
          </a:xfrm>
        </p:spPr>
        <p:txBody>
          <a:bodyPr>
            <a:normAutofit/>
          </a:bodyPr>
          <a:lstStyle/>
          <a:p>
            <a:r>
              <a:rPr lang="it-IT" dirty="0"/>
              <a:t>La scelta del gestore della vendita telematica è stata/sarà effettuata: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xmlns="" id="{B3278AAC-4A98-421C-B320-CC141306C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531734"/>
              </p:ext>
            </p:extLst>
          </p:nvPr>
        </p:nvGraphicFramePr>
        <p:xfrm>
          <a:off x="0" y="1293028"/>
          <a:ext cx="12192000" cy="556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292312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505</TotalTime>
  <Words>210</Words>
  <Application>Microsoft Office PowerPoint</Application>
  <PresentationFormat>Personalizzato</PresentationFormat>
  <Paragraphs>34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Scia di vapore</vt:lpstr>
      <vt:lpstr>Presentazione standard di PowerPoint</vt:lpstr>
      <vt:lpstr>Quanti tribunali hanno risposto?</vt:lpstr>
      <vt:lpstr>è già iniziata la emissione di ordinanze di vendita con modalità telematica nelle esecuzioni immobiliari? </vt:lpstr>
      <vt:lpstr>Per le nuove ordinanze di vendita disponete che si proceda in modalità telematica: </vt:lpstr>
      <vt:lpstr>Perché alcuni non sono ancora partiti</vt:lpstr>
      <vt:lpstr>Per le procedure pendenti disponete che si proceda in modalità telematiche: </vt:lpstr>
      <vt:lpstr>Nelle procedure pendenti chi valuta caso per caso considera:</vt:lpstr>
      <vt:lpstr>La vendita si svolge in modalità</vt:lpstr>
      <vt:lpstr>La scelta del gestore della vendita telematica è stata/sarà effettuata:</vt:lpstr>
      <vt:lpstr>Viene nominato gestore della vendita</vt:lpstr>
      <vt:lpstr>È prevista una sala aste?</vt:lpstr>
      <vt:lpstr>Chi paga la sala aste?</vt:lpstr>
      <vt:lpstr>Assistenza agli offerenti</vt:lpstr>
      <vt:lpstr>Assistenza ai delegati</vt:lpstr>
      <vt:lpstr>Rapporto tra vendita mista e procedure pendenti</vt:lpstr>
      <vt:lpstr>Nella vendita mista, come si inseriscono i rilanci analogici?</vt:lpstr>
      <vt:lpstr>Per le offerte telematiche si accettano:</vt:lpstr>
      <vt:lpstr>In caso di offerta sottoscritta digitalmente</vt:lpstr>
      <vt:lpstr>cauzione</vt:lpstr>
      <vt:lpstr>LA GESTIONE DEL CONTO UNICO</vt:lpstr>
      <vt:lpstr>IL CONTROLLO DELLA CAUZIONE</vt:lpstr>
      <vt:lpstr>CHI RESTITUISCE LA CAUZIONE AGLI OFFERENTI?</vt:lpstr>
      <vt:lpstr>Il contributo di pubblicazione</vt:lpstr>
      <vt:lpstr>Omesso versamento del contributo di pubblicazione</vt:lpstr>
      <vt:lpstr>631 bis e divisioni «endoesecutive»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è già iniziata la emissione di ordinanze di vendita con modalità telematica nelle esecuzioni immobiliari?</dc:title>
  <dc:creator>Rinaldo D'alonzo</dc:creator>
  <cp:lastModifiedBy>Alberto Crivelli</cp:lastModifiedBy>
  <cp:revision>36</cp:revision>
  <dcterms:created xsi:type="dcterms:W3CDTF">2018-10-13T17:19:46Z</dcterms:created>
  <dcterms:modified xsi:type="dcterms:W3CDTF">2018-10-26T19:58:24Z</dcterms:modified>
</cp:coreProperties>
</file>