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4" r:id="rId1"/>
  </p:sldMasterIdLst>
  <p:sldIdLst>
    <p:sldId id="256" r:id="rId2"/>
    <p:sldId id="257" r:id="rId3"/>
    <p:sldId id="277" r:id="rId4"/>
    <p:sldId id="278" r:id="rId5"/>
    <p:sldId id="279" r:id="rId6"/>
    <p:sldId id="280" r:id="rId7"/>
    <p:sldId id="281" r:id="rId8"/>
    <p:sldId id="275" r:id="rId9"/>
    <p:sldId id="282" r:id="rId10"/>
    <p:sldId id="283" r:id="rId11"/>
    <p:sldId id="286" r:id="rId12"/>
    <p:sldId id="284" r:id="rId13"/>
    <p:sldId id="285" r:id="rId14"/>
    <p:sldId id="270" r:id="rId15"/>
    <p:sldId id="276" r:id="rId16"/>
    <p:sldId id="269" r:id="rId17"/>
    <p:sldId id="287" r:id="rId18"/>
    <p:sldId id="288" r:id="rId19"/>
    <p:sldId id="289" r:id="rId20"/>
    <p:sldId id="290" r:id="rId2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301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73038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3305505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3881507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C764DE79-268F-4C1A-8933-263129D2AF90}" type="datetimeFigureOut">
              <a:rPr lang="en-US" smtClean="0"/>
              <a:t>9/21/2021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9298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9/21/2021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4064242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1097280" y="2582335"/>
            <a:ext cx="4937760" cy="328676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6217920" y="2582334"/>
            <a:ext cx="4937760" cy="328676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9/21/2021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2166479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9/21/2021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1579700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764DE79-268F-4C1A-8933-263129D2AF90}" type="datetimeFigureOut">
              <a:rPr lang="en-US" smtClean="0"/>
              <a:t>9/21/2021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890944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764DE79-268F-4C1A-8933-263129D2AF90}" type="datetimeFigureOut">
              <a:rPr lang="en-US" smtClean="0"/>
              <a:t>9/21/2021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8F63A3B-78C7-47BE-AE5E-E10140E04643}" type="slidenum">
              <a:rPr lang="en-US" smtClean="0"/>
              <a:t>‹N›</a:t>
            </a:fld>
            <a:endParaRPr lang="en-US" dirty="0"/>
          </a:p>
        </p:txBody>
      </p:sp>
    </p:spTree>
    <p:extLst>
      <p:ext uri="{BB962C8B-B14F-4D97-AF65-F5344CB8AC3E}">
        <p14:creationId xmlns:p14="http://schemas.microsoft.com/office/powerpoint/2010/main" val="2995334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C764DE79-268F-4C1A-8933-263129D2AF90}" type="datetimeFigureOut">
              <a:rPr lang="en-US" smtClean="0"/>
              <a:t>9/21/2021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1247786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764DE79-268F-4C1A-8933-263129D2AF90}" type="datetimeFigureOut">
              <a:rPr lang="en-US" smtClean="0"/>
              <a:t>9/21/2021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8F63A3B-78C7-47BE-AE5E-E10140E04643}" type="slidenum">
              <a:rPr lang="en-US" smtClean="0"/>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5239561"/>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40326" y="1712421"/>
            <a:ext cx="11272059" cy="2751515"/>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5900" dirty="0" smtClean="0">
                <a:latin typeface="Sylfaen" panose="010A0502050306030303" pitchFamily="18" charset="0"/>
              </a:rPr>
              <a:t>La documentazione ipocatastale: deposito, integrazioni e ruolo degli ausiliari</a:t>
            </a:r>
            <a:endParaRPr lang="it-IT" sz="5900" dirty="0"/>
          </a:p>
        </p:txBody>
      </p:sp>
      <p:sp>
        <p:nvSpPr>
          <p:cNvPr id="3" name="Sottotitolo 2"/>
          <p:cNvSpPr>
            <a:spLocks noGrp="1"/>
          </p:cNvSpPr>
          <p:nvPr>
            <p:ph type="subTitle" idx="1"/>
          </p:nvPr>
        </p:nvSpPr>
        <p:spPr>
          <a:xfrm>
            <a:off x="540326" y="4463936"/>
            <a:ext cx="10615353" cy="1579417"/>
          </a:xfrm>
        </p:spPr>
        <p:txBody>
          <a:bodyPr>
            <a:normAutofit/>
          </a:bodyPr>
          <a:lstStyle/>
          <a:p>
            <a:endParaRPr lang="it-IT" dirty="0" smtClean="0">
              <a:latin typeface="Sylfaen" panose="010A0502050306030303" pitchFamily="18" charset="0"/>
            </a:endParaRPr>
          </a:p>
          <a:p>
            <a:pPr algn="ctr"/>
            <a:r>
              <a:rPr lang="it-IT" dirty="0" smtClean="0">
                <a:latin typeface="Sylfaen" panose="010A0502050306030303" pitchFamily="18" charset="0"/>
              </a:rPr>
              <a:t>SAN SERVOLO – 25 SETTEMBRE 2021</a:t>
            </a:r>
          </a:p>
          <a:p>
            <a:pPr algn="ctr"/>
            <a:r>
              <a:rPr lang="it-IT" dirty="0" err="1" smtClean="0">
                <a:latin typeface="Sylfaen" panose="010A0502050306030303" pitchFamily="18" charset="0"/>
              </a:rPr>
              <a:t>fabrizio</a:t>
            </a:r>
            <a:r>
              <a:rPr lang="it-IT" dirty="0" smtClean="0">
                <a:latin typeface="Sylfaen" panose="010A0502050306030303" pitchFamily="18" charset="0"/>
              </a:rPr>
              <a:t> </a:t>
            </a:r>
            <a:r>
              <a:rPr lang="it-IT" dirty="0" err="1" smtClean="0">
                <a:latin typeface="Sylfaen" panose="010A0502050306030303" pitchFamily="18" charset="0"/>
              </a:rPr>
              <a:t>minutoli</a:t>
            </a:r>
            <a:r>
              <a:rPr lang="it-IT" dirty="0" smtClean="0">
                <a:latin typeface="Sylfaen" panose="010A0502050306030303" pitchFamily="18" charset="0"/>
              </a:rPr>
              <a:t> – tribunale di </a:t>
            </a:r>
            <a:r>
              <a:rPr lang="it-IT" dirty="0" err="1" smtClean="0">
                <a:latin typeface="Sylfaen" panose="010A0502050306030303" pitchFamily="18" charset="0"/>
              </a:rPr>
              <a:t>palermo</a:t>
            </a:r>
            <a:endParaRPr lang="it-IT" dirty="0" smtClean="0">
              <a:latin typeface="Sylfaen" panose="010A0502050306030303" pitchFamily="18" charset="0"/>
            </a:endParaRPr>
          </a:p>
          <a:p>
            <a:endParaRPr lang="it-IT" dirty="0"/>
          </a:p>
        </p:txBody>
      </p:sp>
      <p:pic>
        <p:nvPicPr>
          <p:cNvPr id="4" name="Immagine 3"/>
          <p:cNvPicPr>
            <a:picLocks noChangeAspect="1"/>
          </p:cNvPicPr>
          <p:nvPr/>
        </p:nvPicPr>
        <p:blipFill>
          <a:blip r:embed="rId2"/>
          <a:stretch>
            <a:fillRect/>
          </a:stretch>
        </p:blipFill>
        <p:spPr>
          <a:xfrm>
            <a:off x="822961" y="307051"/>
            <a:ext cx="2917767" cy="1114425"/>
          </a:xfrm>
          <a:prstGeom prst="rect">
            <a:avLst/>
          </a:prstGeom>
        </p:spPr>
      </p:pic>
    </p:spTree>
    <p:extLst>
      <p:ext uri="{BB962C8B-B14F-4D97-AF65-F5344CB8AC3E}">
        <p14:creationId xmlns:p14="http://schemas.microsoft.com/office/powerpoint/2010/main" val="324609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2800" dirty="0" smtClean="0">
                <a:latin typeface="Sylfaen" panose="010A0502050306030303" pitchFamily="18" charset="0"/>
              </a:rPr>
              <a:t>quali sono le ricadute applicative di tale distinzione?</a:t>
            </a:r>
            <a:endParaRPr lang="it-IT" sz="2800" i="1" dirty="0">
              <a:latin typeface="Sylfaen" panose="010A0502050306030303" pitchFamily="18" charset="0"/>
            </a:endParaRPr>
          </a:p>
        </p:txBody>
      </p:sp>
      <p:sp>
        <p:nvSpPr>
          <p:cNvPr id="6" name="Segnaposto contenuto 5"/>
          <p:cNvSpPr>
            <a:spLocks noGrp="1"/>
          </p:cNvSpPr>
          <p:nvPr>
            <p:ph idx="1"/>
          </p:nvPr>
        </p:nvSpPr>
        <p:spPr>
          <a:xfrm>
            <a:off x="590204" y="1778925"/>
            <a:ext cx="10565476" cy="4364180"/>
          </a:xfrm>
        </p:spPr>
        <p:txBody>
          <a:bodyPr>
            <a:normAutofit/>
          </a:bodyPr>
          <a:lstStyle/>
          <a:p>
            <a:pPr marL="0" indent="0" algn="just">
              <a:lnSpc>
                <a:spcPct val="150000"/>
              </a:lnSpc>
              <a:buNone/>
            </a:pPr>
            <a:r>
              <a:rPr lang="it-IT" dirty="0" smtClean="0">
                <a:latin typeface="Sylfaen" panose="010A0502050306030303" pitchFamily="18" charset="0"/>
              </a:rPr>
              <a:t>- </a:t>
            </a:r>
            <a:r>
              <a:rPr lang="it-IT" dirty="0">
                <a:latin typeface="Sylfaen" panose="010A0502050306030303" pitchFamily="18" charset="0"/>
              </a:rPr>
              <a:t>sulla misura del termine </a:t>
            </a:r>
            <a:r>
              <a:rPr lang="it-IT" dirty="0" smtClean="0">
                <a:latin typeface="Sylfaen" panose="010A0502050306030303" pitchFamily="18" charset="0"/>
              </a:rPr>
              <a:t>assegnabile (</a:t>
            </a:r>
            <a:r>
              <a:rPr lang="it-IT" u="sng" dirty="0" smtClean="0">
                <a:latin typeface="Sylfaen" panose="010A0502050306030303" pitchFamily="18" charset="0"/>
              </a:rPr>
              <a:t>quanto può protrarsi il termine per le integrazioni?</a:t>
            </a:r>
            <a:r>
              <a:rPr lang="it-IT" dirty="0" smtClean="0">
                <a:latin typeface="Sylfaen" panose="010A0502050306030303" pitchFamily="18" charset="0"/>
              </a:rPr>
              <a:t>);</a:t>
            </a:r>
            <a:endParaRPr lang="it-IT" dirty="0">
              <a:latin typeface="Sylfaen" panose="010A0502050306030303" pitchFamily="18" charset="0"/>
            </a:endParaRPr>
          </a:p>
          <a:p>
            <a:pPr marL="0" indent="0" algn="just">
              <a:lnSpc>
                <a:spcPct val="150000"/>
              </a:lnSpc>
              <a:buNone/>
            </a:pPr>
            <a:r>
              <a:rPr lang="it-IT" dirty="0">
                <a:latin typeface="Sylfaen" panose="010A0502050306030303" pitchFamily="18" charset="0"/>
              </a:rPr>
              <a:t>- sulle conseguenze </a:t>
            </a:r>
            <a:r>
              <a:rPr lang="it-IT" dirty="0" smtClean="0">
                <a:latin typeface="Sylfaen" panose="010A0502050306030303" pitchFamily="18" charset="0"/>
              </a:rPr>
              <a:t>dell’inottemperanza: </a:t>
            </a:r>
            <a:r>
              <a:rPr lang="it-IT" dirty="0">
                <a:latin typeface="Sylfaen" panose="010A0502050306030303" pitchFamily="18" charset="0"/>
              </a:rPr>
              <a:t>estinzione / improseguibilità (chiusura anticipata);</a:t>
            </a:r>
          </a:p>
          <a:p>
            <a:pPr marL="0" indent="0" algn="just">
              <a:lnSpc>
                <a:spcPct val="150000"/>
              </a:lnSpc>
              <a:buNone/>
            </a:pPr>
            <a:r>
              <a:rPr lang="it-IT" dirty="0">
                <a:latin typeface="Sylfaen" panose="010A0502050306030303" pitchFamily="18" charset="0"/>
              </a:rPr>
              <a:t>- sul diverso regime di «impugnazione» del relativo provvedimento: reclamo / opposizione agli atti;</a:t>
            </a:r>
          </a:p>
          <a:p>
            <a:pPr marL="0" indent="0" algn="just">
              <a:lnSpc>
                <a:spcPct val="150000"/>
              </a:lnSpc>
              <a:buNone/>
            </a:pPr>
            <a:r>
              <a:rPr lang="it-IT" dirty="0">
                <a:latin typeface="Sylfaen" panose="010A0502050306030303" pitchFamily="18" charset="0"/>
              </a:rPr>
              <a:t>- la conservazione </a:t>
            </a:r>
            <a:r>
              <a:rPr lang="it-IT" i="1" dirty="0">
                <a:latin typeface="Sylfaen" panose="010A0502050306030303" pitchFamily="18" charset="0"/>
              </a:rPr>
              <a:t>ex</a:t>
            </a:r>
            <a:r>
              <a:rPr lang="it-IT" dirty="0">
                <a:latin typeface="Sylfaen" panose="010A0502050306030303" pitchFamily="18" charset="0"/>
              </a:rPr>
              <a:t> art. 2945, c. 2 c.c. dell’effetto interruttivo permanente della prescrizione solo se l’estinzione o la chiusura anticipata non sia </a:t>
            </a:r>
            <a:r>
              <a:rPr lang="it-IT" b="1" dirty="0">
                <a:latin typeface="Sylfaen" panose="010A0502050306030303" pitchFamily="18" charset="0"/>
              </a:rPr>
              <a:t>imputabile</a:t>
            </a:r>
            <a:r>
              <a:rPr lang="it-IT" dirty="0">
                <a:latin typeface="Sylfaen" panose="010A0502050306030303" pitchFamily="18" charset="0"/>
              </a:rPr>
              <a:t> all’inerzia del creditore (Cass. civ. n. </a:t>
            </a:r>
            <a:r>
              <a:rPr lang="it-IT" b="1" dirty="0">
                <a:latin typeface="Sylfaen" panose="010A0502050306030303" pitchFamily="18" charset="0"/>
              </a:rPr>
              <a:t>12239/2019</a:t>
            </a:r>
            <a:r>
              <a:rPr lang="it-IT" dirty="0" smtClean="0">
                <a:latin typeface="Sylfaen" panose="010A0502050306030303" pitchFamily="18" charset="0"/>
              </a:rPr>
              <a:t>) </a:t>
            </a:r>
            <a:r>
              <a:rPr lang="it-IT" dirty="0" smtClean="0">
                <a:latin typeface="Sylfaen" panose="010A0502050306030303" pitchFamily="18" charset="0"/>
                <a:sym typeface="Wingdings" panose="05000000000000000000" pitchFamily="2" charset="2"/>
              </a:rPr>
              <a:t> </a:t>
            </a:r>
            <a:r>
              <a:rPr lang="it-IT" i="1" dirty="0" smtClean="0">
                <a:latin typeface="Sylfaen" panose="010A0502050306030303" pitchFamily="18" charset="0"/>
                <a:sym typeface="Wingdings" panose="05000000000000000000" pitchFamily="2" charset="2"/>
              </a:rPr>
              <a:t>Quid</a:t>
            </a:r>
            <a:r>
              <a:rPr lang="it-IT" dirty="0" smtClean="0">
                <a:latin typeface="Sylfaen" panose="010A0502050306030303" pitchFamily="18" charset="0"/>
              </a:rPr>
              <a:t> per il caso di improseguibilità «incolpevole» per omessa integrazione documentale (ad es. omesso ripristino della continuità delle trascrizioni)? </a:t>
            </a: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440576" y="186541"/>
            <a:ext cx="2402377" cy="968928"/>
          </a:xfrm>
          <a:prstGeom prst="rect">
            <a:avLst/>
          </a:prstGeom>
        </p:spPr>
      </p:pic>
    </p:spTree>
    <p:extLst>
      <p:ext uri="{BB962C8B-B14F-4D97-AF65-F5344CB8AC3E}">
        <p14:creationId xmlns:p14="http://schemas.microsoft.com/office/powerpoint/2010/main" val="2337877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2800" dirty="0" smtClean="0">
                <a:latin typeface="Sylfaen" panose="010A0502050306030303" pitchFamily="18" charset="0"/>
              </a:rPr>
              <a:t>l’attività di acquisizione a cura degli ausiliari</a:t>
            </a:r>
            <a:endParaRPr lang="it-IT" sz="2800" i="1" dirty="0">
              <a:latin typeface="Sylfaen" panose="010A0502050306030303" pitchFamily="18" charset="0"/>
            </a:endParaRPr>
          </a:p>
        </p:txBody>
      </p:sp>
      <p:sp>
        <p:nvSpPr>
          <p:cNvPr id="6" name="Segnaposto contenuto 5"/>
          <p:cNvSpPr>
            <a:spLocks noGrp="1"/>
          </p:cNvSpPr>
          <p:nvPr>
            <p:ph idx="1"/>
          </p:nvPr>
        </p:nvSpPr>
        <p:spPr>
          <a:xfrm>
            <a:off x="590204" y="1778925"/>
            <a:ext cx="10565476" cy="4364180"/>
          </a:xfrm>
        </p:spPr>
        <p:txBody>
          <a:bodyPr>
            <a:normAutofit fontScale="92500" lnSpcReduction="20000"/>
          </a:bodyPr>
          <a:lstStyle/>
          <a:p>
            <a:pPr marL="0" indent="0" algn="just">
              <a:lnSpc>
                <a:spcPct val="100000"/>
              </a:lnSpc>
              <a:buNone/>
            </a:pPr>
            <a:r>
              <a:rPr lang="it-IT" dirty="0" smtClean="0">
                <a:latin typeface="Sylfaen" panose="010A0502050306030303" pitchFamily="18" charset="0"/>
              </a:rPr>
              <a:t> Oltre alla documentazione minima richiesta dalla legge e a quella che il creditore sarà onerato di produrre, a titolo di «completamento» o di «integrazione», una considerevole mole di documentazione utile sarà acquisita dagli ausiliari nello svolgimento dei rispettivi incarichi, ad esempio:</a:t>
            </a:r>
          </a:p>
          <a:p>
            <a:pPr algn="just">
              <a:lnSpc>
                <a:spcPct val="100000"/>
              </a:lnSpc>
              <a:buFontTx/>
              <a:buChar char="-"/>
            </a:pPr>
            <a:r>
              <a:rPr lang="it-IT" dirty="0" smtClean="0">
                <a:latin typeface="Sylfaen" panose="010A0502050306030303" pitchFamily="18" charset="0"/>
              </a:rPr>
              <a:t> certificazioni per accertare stato civile e regime patrimoniale della famiglia;</a:t>
            </a:r>
          </a:p>
          <a:p>
            <a:pPr algn="just">
              <a:lnSpc>
                <a:spcPct val="100000"/>
              </a:lnSpc>
              <a:buFontTx/>
              <a:buChar char="-"/>
            </a:pPr>
            <a:r>
              <a:rPr lang="it-IT" dirty="0">
                <a:latin typeface="Sylfaen" panose="010A0502050306030303" pitchFamily="18" charset="0"/>
              </a:rPr>
              <a:t> </a:t>
            </a:r>
            <a:r>
              <a:rPr lang="it-IT" dirty="0" smtClean="0">
                <a:latin typeface="Sylfaen" panose="010A0502050306030303" pitchFamily="18" charset="0"/>
              </a:rPr>
              <a:t>certificazioni di residenza;</a:t>
            </a:r>
          </a:p>
          <a:p>
            <a:pPr algn="just">
              <a:lnSpc>
                <a:spcPct val="100000"/>
              </a:lnSpc>
              <a:buFontTx/>
              <a:buChar char="-"/>
            </a:pPr>
            <a:r>
              <a:rPr lang="it-IT" dirty="0">
                <a:latin typeface="Sylfaen" panose="010A0502050306030303" pitchFamily="18" charset="0"/>
              </a:rPr>
              <a:t> </a:t>
            </a:r>
            <a:r>
              <a:rPr lang="it-IT" dirty="0" smtClean="0">
                <a:latin typeface="Sylfaen" panose="010A0502050306030303" pitchFamily="18" charset="0"/>
              </a:rPr>
              <a:t>estratto storico del catasto;</a:t>
            </a:r>
          </a:p>
          <a:p>
            <a:pPr algn="just">
              <a:lnSpc>
                <a:spcPct val="100000"/>
              </a:lnSpc>
              <a:buFontTx/>
              <a:buChar char="-"/>
            </a:pPr>
            <a:r>
              <a:rPr lang="it-IT" dirty="0" smtClean="0">
                <a:latin typeface="Sylfaen" panose="010A0502050306030303" pitchFamily="18" charset="0"/>
              </a:rPr>
              <a:t> atti di provenienza;</a:t>
            </a:r>
          </a:p>
          <a:p>
            <a:pPr algn="just">
              <a:lnSpc>
                <a:spcPct val="100000"/>
              </a:lnSpc>
              <a:buFontTx/>
              <a:buChar char="-"/>
            </a:pPr>
            <a:r>
              <a:rPr lang="it-IT" dirty="0">
                <a:latin typeface="Sylfaen" panose="010A0502050306030303" pitchFamily="18" charset="0"/>
              </a:rPr>
              <a:t> </a:t>
            </a:r>
            <a:r>
              <a:rPr lang="it-IT" dirty="0" smtClean="0">
                <a:latin typeface="Sylfaen" panose="010A0502050306030303" pitchFamily="18" charset="0"/>
              </a:rPr>
              <a:t>documentazione inerente alla regolarità edilizia e urbanistica;</a:t>
            </a:r>
          </a:p>
          <a:p>
            <a:pPr algn="just">
              <a:lnSpc>
                <a:spcPct val="100000"/>
              </a:lnSpc>
              <a:buFontTx/>
              <a:buChar char="-"/>
            </a:pPr>
            <a:r>
              <a:rPr lang="it-IT" dirty="0">
                <a:latin typeface="Sylfaen" panose="010A0502050306030303" pitchFamily="18" charset="0"/>
              </a:rPr>
              <a:t> </a:t>
            </a:r>
            <a:r>
              <a:rPr lang="it-IT" dirty="0" smtClean="0">
                <a:latin typeface="Sylfaen" panose="010A0502050306030303" pitchFamily="18" charset="0"/>
              </a:rPr>
              <a:t>certificato di destinazione urbanistica;</a:t>
            </a:r>
          </a:p>
          <a:p>
            <a:pPr algn="just">
              <a:lnSpc>
                <a:spcPct val="100000"/>
              </a:lnSpc>
              <a:buFontTx/>
              <a:buChar char="-"/>
            </a:pPr>
            <a:r>
              <a:rPr lang="it-IT" dirty="0">
                <a:latin typeface="Sylfaen" panose="010A0502050306030303" pitchFamily="18" charset="0"/>
              </a:rPr>
              <a:t> </a:t>
            </a:r>
            <a:r>
              <a:rPr lang="it-IT" dirty="0" smtClean="0">
                <a:latin typeface="Sylfaen" panose="010A0502050306030303" pitchFamily="18" charset="0"/>
              </a:rPr>
              <a:t>documentazione condominiale; </a:t>
            </a:r>
          </a:p>
          <a:p>
            <a:pPr algn="just">
              <a:lnSpc>
                <a:spcPct val="100000"/>
              </a:lnSpc>
              <a:buFontTx/>
              <a:buChar char="-"/>
            </a:pPr>
            <a:r>
              <a:rPr lang="it-IT" dirty="0" smtClean="0">
                <a:latin typeface="Sylfaen" panose="010A0502050306030303" pitchFamily="18" charset="0"/>
              </a:rPr>
              <a:t>contratti di locazione;</a:t>
            </a: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440576" y="186541"/>
            <a:ext cx="2402377" cy="968928"/>
          </a:xfrm>
          <a:prstGeom prst="rect">
            <a:avLst/>
          </a:prstGeom>
        </p:spPr>
      </p:pic>
    </p:spTree>
    <p:extLst>
      <p:ext uri="{BB962C8B-B14F-4D97-AF65-F5344CB8AC3E}">
        <p14:creationId xmlns:p14="http://schemas.microsoft.com/office/powerpoint/2010/main" val="1281965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2800" dirty="0" smtClean="0">
                <a:latin typeface="Sylfaen" panose="010A0502050306030303" pitchFamily="18" charset="0"/>
              </a:rPr>
              <a:t>…tornando alla verifica della formale titolarità del diritto pignorato</a:t>
            </a:r>
            <a:endParaRPr lang="it-IT" sz="2800" i="1" dirty="0">
              <a:latin typeface="Sylfaen" panose="010A0502050306030303" pitchFamily="18" charset="0"/>
            </a:endParaRPr>
          </a:p>
        </p:txBody>
      </p:sp>
      <p:sp>
        <p:nvSpPr>
          <p:cNvPr id="6" name="Segnaposto contenuto 5"/>
          <p:cNvSpPr>
            <a:spLocks noGrp="1"/>
          </p:cNvSpPr>
          <p:nvPr>
            <p:ph idx="1"/>
          </p:nvPr>
        </p:nvSpPr>
        <p:spPr>
          <a:xfrm>
            <a:off x="590204" y="1778925"/>
            <a:ext cx="11147368" cy="4364180"/>
          </a:xfrm>
        </p:spPr>
        <p:txBody>
          <a:bodyPr>
            <a:normAutofit fontScale="85000" lnSpcReduction="10000"/>
          </a:bodyPr>
          <a:lstStyle/>
          <a:p>
            <a:pPr marL="0" indent="0" algn="just">
              <a:lnSpc>
                <a:spcPct val="100000"/>
              </a:lnSpc>
              <a:buNone/>
            </a:pPr>
            <a:r>
              <a:rPr lang="it-IT" dirty="0" smtClean="0">
                <a:latin typeface="Sylfaen" panose="010A0502050306030303" pitchFamily="18" charset="0"/>
              </a:rPr>
              <a:t>Se muoviamo dalle premesse secondo cui:</a:t>
            </a:r>
          </a:p>
          <a:p>
            <a:pPr algn="just">
              <a:lnSpc>
                <a:spcPct val="100000"/>
              </a:lnSpc>
              <a:buFont typeface="Wingdings" panose="05000000000000000000" pitchFamily="2" charset="2"/>
              <a:buChar char="ü"/>
            </a:pPr>
            <a:r>
              <a:rPr lang="it-IT" dirty="0" smtClean="0">
                <a:latin typeface="Sylfaen" panose="010A0502050306030303" pitchFamily="18" charset="0"/>
              </a:rPr>
              <a:t> «il </a:t>
            </a:r>
            <a:r>
              <a:rPr lang="it-IT" dirty="0">
                <a:latin typeface="Sylfaen" panose="010A0502050306030303" pitchFamily="18" charset="0"/>
              </a:rPr>
              <a:t>decreto di </a:t>
            </a:r>
            <a:r>
              <a:rPr lang="it-IT" dirty="0" smtClean="0">
                <a:latin typeface="Sylfaen" panose="010A0502050306030303" pitchFamily="18" charset="0"/>
              </a:rPr>
              <a:t>trasferimento … </a:t>
            </a:r>
            <a:r>
              <a:rPr lang="it-IT" dirty="0">
                <a:latin typeface="Sylfaen" panose="010A0502050306030303" pitchFamily="18" charset="0"/>
              </a:rPr>
              <a:t>non contiene un accertamento della appartenenza del bene al soggetto in confronto del quale </a:t>
            </a:r>
            <a:r>
              <a:rPr lang="it-IT" dirty="0" smtClean="0">
                <a:latin typeface="Sylfaen" panose="010A0502050306030303" pitchFamily="18" charset="0"/>
              </a:rPr>
              <a:t>l’esecuzione </a:t>
            </a:r>
            <a:r>
              <a:rPr lang="it-IT" dirty="0">
                <a:latin typeface="Sylfaen" panose="010A0502050306030303" pitchFamily="18" charset="0"/>
              </a:rPr>
              <a:t>è iniziata col pignoramento (ancorché, attraverso i documenti indicati </a:t>
            </a:r>
            <a:r>
              <a:rPr lang="it-IT" dirty="0" smtClean="0">
                <a:latin typeface="Sylfaen" panose="010A0502050306030303" pitchFamily="18" charset="0"/>
              </a:rPr>
              <a:t>dall’art</a:t>
            </a:r>
            <a:r>
              <a:rPr lang="it-IT" dirty="0">
                <a:latin typeface="Sylfaen" panose="010A0502050306030303" pitchFamily="18" charset="0"/>
              </a:rPr>
              <a:t>. 567, comma 2, cod. </a:t>
            </a:r>
            <a:r>
              <a:rPr lang="it-IT" dirty="0" err="1">
                <a:latin typeface="Sylfaen" panose="010A0502050306030303" pitchFamily="18" charset="0"/>
              </a:rPr>
              <a:t>proc</a:t>
            </a:r>
            <a:r>
              <a:rPr lang="it-IT" dirty="0">
                <a:latin typeface="Sylfaen" panose="010A0502050306030303" pitchFamily="18" charset="0"/>
              </a:rPr>
              <a:t>. civ., debba acclararsi che dai registri immobiliari risulti trascritto </a:t>
            </a:r>
            <a:r>
              <a:rPr lang="it-IT" dirty="0" smtClean="0">
                <a:latin typeface="Sylfaen" panose="010A0502050306030303" pitchFamily="18" charset="0"/>
              </a:rPr>
              <a:t>l’acquisto </a:t>
            </a:r>
            <a:r>
              <a:rPr lang="it-IT" dirty="0">
                <a:latin typeface="Sylfaen" panose="010A0502050306030303" pitchFamily="18" charset="0"/>
              </a:rPr>
              <a:t>del bene a favore </a:t>
            </a:r>
            <a:r>
              <a:rPr lang="it-IT" dirty="0" smtClean="0">
                <a:latin typeface="Sylfaen" panose="010A0502050306030303" pitchFamily="18" charset="0"/>
              </a:rPr>
              <a:t>dell’esecutato </a:t>
            </a:r>
            <a:r>
              <a:rPr lang="it-IT" dirty="0">
                <a:latin typeface="Sylfaen" panose="010A0502050306030303" pitchFamily="18" charset="0"/>
              </a:rPr>
              <a:t>e non risultino contro di lui trascrizioni successive, anteriori al pignoramento, relative ad atti che abbiano comportato la dismissione del diritto assoggettato ad </a:t>
            </a:r>
            <a:r>
              <a:rPr lang="it-IT" dirty="0" smtClean="0">
                <a:latin typeface="Sylfaen" panose="010A0502050306030303" pitchFamily="18" charset="0"/>
              </a:rPr>
              <a:t>espropriazione)» (Cass. civ. n. 11090/1993);</a:t>
            </a:r>
          </a:p>
          <a:p>
            <a:pPr algn="just">
              <a:lnSpc>
                <a:spcPct val="100000"/>
              </a:lnSpc>
              <a:buFont typeface="Wingdings" panose="05000000000000000000" pitchFamily="2" charset="2"/>
              <a:buChar char="ü"/>
            </a:pPr>
            <a:r>
              <a:rPr lang="it-IT" dirty="0" smtClean="0">
                <a:latin typeface="Sylfaen" panose="010A0502050306030303" pitchFamily="18" charset="0"/>
              </a:rPr>
              <a:t> l’acquisto </a:t>
            </a:r>
            <a:r>
              <a:rPr lang="it-IT" dirty="0">
                <a:latin typeface="Sylfaen" panose="010A0502050306030303" pitchFamily="18" charset="0"/>
              </a:rPr>
              <a:t>in sede di vendita forzata ha natura </a:t>
            </a:r>
            <a:r>
              <a:rPr lang="it-IT" b="1" dirty="0" smtClean="0">
                <a:latin typeface="Sylfaen" panose="010A0502050306030303" pitchFamily="18" charset="0"/>
              </a:rPr>
              <a:t>derivativa</a:t>
            </a:r>
            <a:r>
              <a:rPr lang="it-IT" dirty="0" smtClean="0">
                <a:latin typeface="Sylfaen" panose="010A0502050306030303" pitchFamily="18" charset="0"/>
              </a:rPr>
              <a:t> (art. 2919 c.c.) ed è esposto a possibile </a:t>
            </a:r>
            <a:r>
              <a:rPr lang="it-IT" b="1" dirty="0" smtClean="0">
                <a:latin typeface="Sylfaen" panose="010A0502050306030303" pitchFamily="18" charset="0"/>
              </a:rPr>
              <a:t>evizione</a:t>
            </a:r>
            <a:r>
              <a:rPr lang="it-IT" dirty="0" smtClean="0">
                <a:latin typeface="Sylfaen" panose="010A0502050306030303" pitchFamily="18" charset="0"/>
              </a:rPr>
              <a:t> (art. 2921 c.c.);</a:t>
            </a:r>
            <a:endParaRPr lang="it-IT" dirty="0">
              <a:latin typeface="Sylfaen" panose="010A0502050306030303" pitchFamily="18" charset="0"/>
            </a:endParaRPr>
          </a:p>
          <a:p>
            <a:pPr algn="just">
              <a:lnSpc>
                <a:spcPct val="100000"/>
              </a:lnSpc>
              <a:buFont typeface="Wingdings" panose="05000000000000000000" pitchFamily="2" charset="2"/>
              <a:buChar char="ü"/>
            </a:pPr>
            <a:r>
              <a:rPr lang="it-IT" dirty="0" smtClean="0">
                <a:latin typeface="Sylfaen" panose="010A0502050306030303" pitchFamily="18" charset="0"/>
              </a:rPr>
              <a:t> il </a:t>
            </a:r>
            <a:r>
              <a:rPr lang="it-IT" dirty="0">
                <a:latin typeface="Sylfaen" panose="010A0502050306030303" pitchFamily="18" charset="0"/>
              </a:rPr>
              <a:t>decreto di trasferimento è soggetto a </a:t>
            </a:r>
            <a:r>
              <a:rPr lang="it-IT" b="1" dirty="0" smtClean="0">
                <a:latin typeface="Sylfaen" panose="010A0502050306030303" pitchFamily="18" charset="0"/>
              </a:rPr>
              <a:t>trascrizione</a:t>
            </a:r>
            <a:r>
              <a:rPr lang="it-IT" dirty="0" smtClean="0">
                <a:latin typeface="Sylfaen" panose="010A0502050306030303" pitchFamily="18" charset="0"/>
              </a:rPr>
              <a:t> (art</a:t>
            </a:r>
            <a:r>
              <a:rPr lang="it-IT" dirty="0">
                <a:latin typeface="Sylfaen" panose="010A0502050306030303" pitchFamily="18" charset="0"/>
              </a:rPr>
              <a:t>. 2643 n. 6 c.c</a:t>
            </a:r>
            <a:r>
              <a:rPr lang="it-IT" dirty="0" smtClean="0">
                <a:latin typeface="Sylfaen" panose="010A0502050306030303" pitchFamily="18" charset="0"/>
              </a:rPr>
              <a:t>.); </a:t>
            </a:r>
            <a:endParaRPr lang="it-IT" dirty="0">
              <a:latin typeface="Sylfaen" panose="010A0502050306030303" pitchFamily="18" charset="0"/>
            </a:endParaRPr>
          </a:p>
          <a:p>
            <a:pPr algn="just">
              <a:lnSpc>
                <a:spcPct val="100000"/>
              </a:lnSpc>
              <a:buFont typeface="Wingdings" panose="05000000000000000000" pitchFamily="2" charset="2"/>
              <a:buChar char="ü"/>
            </a:pPr>
            <a:r>
              <a:rPr lang="it-IT" dirty="0" smtClean="0">
                <a:latin typeface="Sylfaen" panose="010A0502050306030303" pitchFamily="18" charset="0"/>
              </a:rPr>
              <a:t> nei </a:t>
            </a:r>
            <a:r>
              <a:rPr lang="it-IT" dirty="0">
                <a:latin typeface="Sylfaen" panose="010A0502050306030303" pitchFamily="18" charset="0"/>
              </a:rPr>
              <a:t>casi in cui un atto di acquisto è soggetto a trascrizione, le successive trascrizioni o iscrizioni a carico dell’acquirente non producono effetto, se non è stato trascritto l’atto anteriore di </a:t>
            </a:r>
            <a:r>
              <a:rPr lang="it-IT" dirty="0" smtClean="0">
                <a:latin typeface="Sylfaen" panose="010A0502050306030303" pitchFamily="18" charset="0"/>
              </a:rPr>
              <a:t>acquisto (art</a:t>
            </a:r>
            <a:r>
              <a:rPr lang="it-IT" dirty="0">
                <a:latin typeface="Sylfaen" panose="010A0502050306030303" pitchFamily="18" charset="0"/>
              </a:rPr>
              <a:t>. 2650 c.c</a:t>
            </a:r>
            <a:r>
              <a:rPr lang="it-IT" dirty="0" smtClean="0">
                <a:latin typeface="Sylfaen" panose="010A0502050306030303" pitchFamily="18" charset="0"/>
              </a:rPr>
              <a:t>.); </a:t>
            </a:r>
          </a:p>
          <a:p>
            <a:pPr algn="just">
              <a:lnSpc>
                <a:spcPct val="100000"/>
              </a:lnSpc>
              <a:buFont typeface="Wingdings" panose="05000000000000000000" pitchFamily="2" charset="2"/>
              <a:buChar char="ü"/>
            </a:pPr>
            <a:r>
              <a:rPr lang="it-IT" dirty="0">
                <a:latin typeface="Sylfaen" panose="010A0502050306030303" pitchFamily="18" charset="0"/>
              </a:rPr>
              <a:t> </a:t>
            </a:r>
            <a:r>
              <a:rPr lang="it-IT" dirty="0" smtClean="0">
                <a:latin typeface="Sylfaen" panose="010A0502050306030303" pitchFamily="18" charset="0"/>
              </a:rPr>
              <a:t>i terzi cui la vendita forzata si rivolge devono poter contare sulla </a:t>
            </a:r>
            <a:r>
              <a:rPr lang="it-IT" b="1" dirty="0" smtClean="0">
                <a:latin typeface="Sylfaen" panose="010A0502050306030303" pitchFamily="18" charset="0"/>
              </a:rPr>
              <a:t>attendibilità</a:t>
            </a:r>
            <a:r>
              <a:rPr lang="it-IT" dirty="0" smtClean="0">
                <a:latin typeface="Sylfaen" panose="010A0502050306030303" pitchFamily="18" charset="0"/>
              </a:rPr>
              <a:t> ed </a:t>
            </a:r>
            <a:r>
              <a:rPr lang="it-IT" b="1" dirty="0" smtClean="0">
                <a:latin typeface="Sylfaen" panose="010A0502050306030303" pitchFamily="18" charset="0"/>
              </a:rPr>
              <a:t>affidabilità</a:t>
            </a:r>
            <a:r>
              <a:rPr lang="it-IT" dirty="0" smtClean="0">
                <a:latin typeface="Sylfaen" panose="010A0502050306030303" pitchFamily="18" charset="0"/>
              </a:rPr>
              <a:t> </a:t>
            </a:r>
            <a:r>
              <a:rPr lang="it-IT" dirty="0">
                <a:latin typeface="Sylfaen" panose="010A0502050306030303" pitchFamily="18" charset="0"/>
              </a:rPr>
              <a:t>della </a:t>
            </a:r>
            <a:r>
              <a:rPr lang="it-IT" dirty="0" smtClean="0">
                <a:latin typeface="Sylfaen" panose="010A0502050306030303" pitchFamily="18" charset="0"/>
              </a:rPr>
              <a:t>vendita oltre che sulla </a:t>
            </a:r>
            <a:r>
              <a:rPr lang="it-IT" b="1" dirty="0" smtClean="0">
                <a:latin typeface="Sylfaen" panose="010A0502050306030303" pitchFamily="18" charset="0"/>
              </a:rPr>
              <a:t>stabilità</a:t>
            </a:r>
            <a:r>
              <a:rPr lang="it-IT" dirty="0" smtClean="0">
                <a:latin typeface="Sylfaen" panose="010A0502050306030303" pitchFamily="18" charset="0"/>
              </a:rPr>
              <a:t> dei suoi effetti (Cass</a:t>
            </a:r>
            <a:r>
              <a:rPr lang="it-IT" dirty="0">
                <a:latin typeface="Sylfaen" panose="010A0502050306030303" pitchFamily="18" charset="0"/>
              </a:rPr>
              <a:t>. civ. n. </a:t>
            </a:r>
            <a:r>
              <a:rPr lang="it-IT" dirty="0" smtClean="0">
                <a:latin typeface="Sylfaen" panose="010A0502050306030303" pitchFamily="18" charset="0"/>
              </a:rPr>
              <a:t>2043/2017 e </a:t>
            </a:r>
            <a:r>
              <a:rPr lang="it-IT" dirty="0">
                <a:latin typeface="Sylfaen" panose="010A0502050306030303" pitchFamily="18" charset="0"/>
              </a:rPr>
              <a:t>n. </a:t>
            </a:r>
            <a:r>
              <a:rPr lang="it-IT" dirty="0" smtClean="0">
                <a:latin typeface="Sylfaen" panose="010A0502050306030303" pitchFamily="18" charset="0"/>
              </a:rPr>
              <a:t>3709/2019);</a:t>
            </a:r>
            <a:endParaRPr lang="it-IT" dirty="0">
              <a:latin typeface="Sylfaen" panose="010A0502050306030303" pitchFamily="18" charset="0"/>
            </a:endParaRPr>
          </a:p>
          <a:p>
            <a:pPr marL="0" indent="0" algn="just">
              <a:lnSpc>
                <a:spcPct val="100000"/>
              </a:lnSpc>
              <a:buNone/>
            </a:pPr>
            <a:r>
              <a:rPr lang="it-IT" dirty="0" smtClean="0">
                <a:latin typeface="Sylfaen" panose="010A0502050306030303" pitchFamily="18" charset="0"/>
              </a:rPr>
              <a:t> </a:t>
            </a:r>
          </a:p>
          <a:p>
            <a:pPr algn="just">
              <a:lnSpc>
                <a:spcPct val="100000"/>
              </a:lnSpc>
              <a:buFontTx/>
              <a:buChar char="-"/>
            </a:pP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440576" y="186541"/>
            <a:ext cx="2402377" cy="968928"/>
          </a:xfrm>
          <a:prstGeom prst="rect">
            <a:avLst/>
          </a:prstGeom>
        </p:spPr>
      </p:pic>
    </p:spTree>
    <p:extLst>
      <p:ext uri="{BB962C8B-B14F-4D97-AF65-F5344CB8AC3E}">
        <p14:creationId xmlns:p14="http://schemas.microsoft.com/office/powerpoint/2010/main" val="2090299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2800" dirty="0" smtClean="0">
                <a:latin typeface="Sylfaen" panose="010A0502050306030303" pitchFamily="18" charset="0"/>
              </a:rPr>
              <a:t>… poste tali premesse …</a:t>
            </a:r>
            <a:endParaRPr lang="it-IT" sz="2800" i="1" dirty="0">
              <a:latin typeface="Sylfaen" panose="010A0502050306030303" pitchFamily="18" charset="0"/>
            </a:endParaRPr>
          </a:p>
        </p:txBody>
      </p:sp>
      <p:sp>
        <p:nvSpPr>
          <p:cNvPr id="6" name="Segnaposto contenuto 5"/>
          <p:cNvSpPr>
            <a:spLocks noGrp="1"/>
          </p:cNvSpPr>
          <p:nvPr>
            <p:ph idx="1"/>
          </p:nvPr>
        </p:nvSpPr>
        <p:spPr>
          <a:xfrm>
            <a:off x="590204" y="1778925"/>
            <a:ext cx="11147368" cy="4364180"/>
          </a:xfrm>
        </p:spPr>
        <p:txBody>
          <a:bodyPr>
            <a:normAutofit/>
          </a:bodyPr>
          <a:lstStyle/>
          <a:p>
            <a:pPr marL="0" indent="0" algn="just">
              <a:lnSpc>
                <a:spcPct val="100000"/>
              </a:lnSpc>
              <a:buNone/>
            </a:pPr>
            <a:r>
              <a:rPr lang="it-IT" dirty="0" smtClean="0">
                <a:latin typeface="Sylfaen" panose="010A0502050306030303" pitchFamily="18" charset="0"/>
              </a:rPr>
              <a:t> … allora </a:t>
            </a:r>
            <a:r>
              <a:rPr lang="it-IT" b="1" dirty="0" smtClean="0">
                <a:latin typeface="Sylfaen" panose="010A0502050306030303" pitchFamily="18" charset="0"/>
              </a:rPr>
              <a:t>non </a:t>
            </a:r>
            <a:r>
              <a:rPr lang="it-IT" b="1" dirty="0">
                <a:latin typeface="Sylfaen" panose="010A0502050306030303" pitchFamily="18" charset="0"/>
              </a:rPr>
              <a:t>può essere avallata quella </a:t>
            </a:r>
            <a:r>
              <a:rPr lang="it-IT" b="1" dirty="0" smtClean="0">
                <a:latin typeface="Sylfaen" panose="010A0502050306030303" pitchFamily="18" charset="0"/>
              </a:rPr>
              <a:t>tesi secondo </a:t>
            </a:r>
            <a:r>
              <a:rPr lang="it-IT" b="1" dirty="0">
                <a:latin typeface="Sylfaen" panose="010A0502050306030303" pitchFamily="18" charset="0"/>
              </a:rPr>
              <a:t>cui la continuità delle trascrizioni non è «affare» della procedura</a:t>
            </a:r>
            <a:r>
              <a:rPr lang="it-IT" dirty="0">
                <a:latin typeface="Sylfaen" panose="010A0502050306030303" pitchFamily="18" charset="0"/>
              </a:rPr>
              <a:t> (come se fosse sufficiente </a:t>
            </a:r>
            <a:r>
              <a:rPr lang="it-IT" dirty="0" smtClean="0">
                <a:latin typeface="Sylfaen" panose="010A0502050306030303" pitchFamily="18" charset="0"/>
              </a:rPr>
              <a:t>basare la vendita su </a:t>
            </a:r>
            <a:r>
              <a:rPr lang="it-IT" dirty="0">
                <a:latin typeface="Sylfaen" panose="010A0502050306030303" pitchFamily="18" charset="0"/>
              </a:rPr>
              <a:t>un atto trascritto a favore del debitore e nessun </a:t>
            </a:r>
            <a:r>
              <a:rPr lang="it-IT" dirty="0" smtClean="0">
                <a:latin typeface="Sylfaen" panose="010A0502050306030303" pitchFamily="18" charset="0"/>
              </a:rPr>
              <a:t>atto di dismissione trascritto prima </a:t>
            </a:r>
            <a:r>
              <a:rPr lang="it-IT" dirty="0">
                <a:latin typeface="Sylfaen" panose="010A0502050306030303" pitchFamily="18" charset="0"/>
              </a:rPr>
              <a:t>del pignoramento</a:t>
            </a:r>
            <a:r>
              <a:rPr lang="it-IT" dirty="0" smtClean="0">
                <a:latin typeface="Sylfaen" panose="010A0502050306030303" pitchFamily="18" charset="0"/>
              </a:rPr>
              <a:t>)</a:t>
            </a:r>
          </a:p>
          <a:p>
            <a:pPr algn="just">
              <a:lnSpc>
                <a:spcPct val="100000"/>
              </a:lnSpc>
              <a:buFont typeface="Wingdings" panose="05000000000000000000" pitchFamily="2" charset="2"/>
              <a:buChar char="à"/>
            </a:pPr>
            <a:r>
              <a:rPr lang="it-IT" dirty="0" smtClean="0">
                <a:latin typeface="Sylfaen" panose="010A0502050306030303" pitchFamily="18" charset="0"/>
                <a:sym typeface="Wingdings" panose="05000000000000000000" pitchFamily="2" charset="2"/>
              </a:rPr>
              <a:t> potere officioso di verifica, funzionale al fisiologico </a:t>
            </a:r>
            <a:r>
              <a:rPr lang="it-IT" b="1" dirty="0" smtClean="0">
                <a:latin typeface="Sylfaen" panose="010A0502050306030303" pitchFamily="18" charset="0"/>
                <a:sym typeface="Wingdings" panose="05000000000000000000" pitchFamily="2" charset="2"/>
              </a:rPr>
              <a:t>scopo liquidatorio</a:t>
            </a:r>
            <a:r>
              <a:rPr lang="it-IT" dirty="0" smtClean="0">
                <a:latin typeface="Sylfaen" panose="010A0502050306030303" pitchFamily="18" charset="0"/>
                <a:sym typeface="Wingdings" panose="05000000000000000000" pitchFamily="2" charset="2"/>
              </a:rPr>
              <a:t> dell’espropriazione</a:t>
            </a:r>
          </a:p>
          <a:p>
            <a:pPr marL="0" indent="0" algn="just">
              <a:lnSpc>
                <a:spcPct val="100000"/>
              </a:lnSpc>
              <a:buNone/>
            </a:pPr>
            <a:r>
              <a:rPr lang="it-IT" dirty="0">
                <a:latin typeface="Sylfaen" panose="010A0502050306030303" pitchFamily="18" charset="0"/>
              </a:rPr>
              <a:t>Spetta al giudice dell’esecuzione verificare d’ufficio la formale titolarità in capo alla parte esecutata del diritto reale pignorato e ciò sulla base delle risultanze dei registri immobiliari da cui deve risultare la trascrizione di un titolo di acquisto in favore di quest’ultima (Cass. civ. n. 11638/2014)</a:t>
            </a:r>
          </a:p>
          <a:p>
            <a:pPr marL="0" indent="0" algn="just">
              <a:lnSpc>
                <a:spcPct val="100000"/>
              </a:lnSpc>
              <a:buNone/>
            </a:pPr>
            <a:r>
              <a:rPr lang="it-IT" dirty="0">
                <a:latin typeface="Sylfaen" panose="010A0502050306030303" pitchFamily="18" charset="0"/>
              </a:rPr>
              <a:t>Deve essere assicurata la </a:t>
            </a:r>
            <a:r>
              <a:rPr lang="it-IT" b="1" dirty="0">
                <a:latin typeface="Sylfaen" panose="010A0502050306030303" pitchFamily="18" charset="0"/>
              </a:rPr>
              <a:t>continuità</a:t>
            </a:r>
            <a:r>
              <a:rPr lang="it-IT" dirty="0">
                <a:latin typeface="Sylfaen" panose="010A0502050306030303" pitchFamily="18" charset="0"/>
              </a:rPr>
              <a:t> delle trascrizioni di idonei atti di acquisto del diritto oggetto di pignoramento </a:t>
            </a:r>
            <a:r>
              <a:rPr lang="it-IT" b="1" dirty="0">
                <a:latin typeface="Sylfaen" panose="010A0502050306030303" pitchFamily="18" charset="0"/>
              </a:rPr>
              <a:t>risalendo all’ultimo atto di acquisto trascritto in data anteriore al ventennio</a:t>
            </a:r>
            <a:r>
              <a:rPr lang="it-IT" dirty="0">
                <a:latin typeface="Sylfaen" panose="010A0502050306030303" pitchFamily="18" charset="0"/>
              </a:rPr>
              <a:t> a ritroso dalla data di trascrizione del pignoramento, anche quando la trascrizione a favore dell’esecutato o di un suo dante causa ricada nel ventennio (Cass. civ. n. 15597/2019)</a:t>
            </a:r>
          </a:p>
          <a:p>
            <a:pPr marL="0" indent="0" algn="just">
              <a:lnSpc>
                <a:spcPct val="100000"/>
              </a:lnSpc>
              <a:buNone/>
            </a:pP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440576" y="186541"/>
            <a:ext cx="2402377" cy="968928"/>
          </a:xfrm>
          <a:prstGeom prst="rect">
            <a:avLst/>
          </a:prstGeom>
        </p:spPr>
      </p:pic>
    </p:spTree>
    <p:extLst>
      <p:ext uri="{BB962C8B-B14F-4D97-AF65-F5344CB8AC3E}">
        <p14:creationId xmlns:p14="http://schemas.microsoft.com/office/powerpoint/2010/main" val="33472247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4200" dirty="0" smtClean="0"/>
              <a:t/>
            </a:r>
            <a:br>
              <a:rPr lang="it-IT" sz="4200" dirty="0" smtClean="0"/>
            </a:br>
            <a:r>
              <a:rPr lang="it-IT" sz="4000" dirty="0" smtClean="0">
                <a:latin typeface="Sylfaen" panose="010A0502050306030303" pitchFamily="18" charset="0"/>
              </a:rPr>
              <a:t>l’atto di acquisto ultraventennale</a:t>
            </a:r>
            <a:endParaRPr lang="it-IT" sz="4000" dirty="0">
              <a:latin typeface="Sylfaen" panose="010A0502050306030303" pitchFamily="18" charset="0"/>
            </a:endParaRPr>
          </a:p>
        </p:txBody>
      </p:sp>
      <p:sp>
        <p:nvSpPr>
          <p:cNvPr id="6" name="Segnaposto contenuto 5"/>
          <p:cNvSpPr>
            <a:spLocks noGrp="1"/>
          </p:cNvSpPr>
          <p:nvPr>
            <p:ph idx="1"/>
          </p:nvPr>
        </p:nvSpPr>
        <p:spPr>
          <a:xfrm>
            <a:off x="590204" y="1845734"/>
            <a:ext cx="10565476" cy="4380499"/>
          </a:xfrm>
        </p:spPr>
        <p:txBody>
          <a:bodyPr>
            <a:normAutofit fontScale="85000" lnSpcReduction="10000"/>
          </a:bodyPr>
          <a:lstStyle/>
          <a:p>
            <a:pPr marL="0" indent="0" algn="just">
              <a:lnSpc>
                <a:spcPct val="150000"/>
              </a:lnSpc>
              <a:buNone/>
            </a:pPr>
            <a:r>
              <a:rPr lang="it-IT" dirty="0" smtClean="0">
                <a:latin typeface="Sylfaen" panose="010A0502050306030303" pitchFamily="18" charset="0"/>
              </a:rPr>
              <a:t>«Risalire all’ultimo </a:t>
            </a:r>
            <a:r>
              <a:rPr lang="it-IT" dirty="0">
                <a:latin typeface="Sylfaen" panose="010A0502050306030303" pitchFamily="18" charset="0"/>
              </a:rPr>
              <a:t>acquisto, idoneamente trascritto, anteriore al ventennio, a favore </a:t>
            </a:r>
            <a:r>
              <a:rPr lang="it-IT" dirty="0" smtClean="0">
                <a:latin typeface="Sylfaen" panose="010A0502050306030303" pitchFamily="18" charset="0"/>
              </a:rPr>
              <a:t>dell’esecutato </a:t>
            </a:r>
            <a:r>
              <a:rPr lang="it-IT" dirty="0">
                <a:latin typeface="Sylfaen" panose="010A0502050306030303" pitchFamily="18" charset="0"/>
              </a:rPr>
              <a:t>o dei suoi danti causa, è la necessaria premessa per dare un grado di conducente attendibilità alle risultanze </a:t>
            </a:r>
            <a:r>
              <a:rPr lang="it-IT" dirty="0" err="1">
                <a:latin typeface="Sylfaen" panose="010A0502050306030303" pitchFamily="18" charset="0"/>
              </a:rPr>
              <a:t>infraventennali</a:t>
            </a:r>
            <a:r>
              <a:rPr lang="it-IT" dirty="0">
                <a:latin typeface="Sylfaen" panose="010A0502050306030303" pitchFamily="18" charset="0"/>
              </a:rPr>
              <a:t> cui, per sintesi legislativa, si è riferito il </a:t>
            </a:r>
            <a:r>
              <a:rPr lang="it-IT" dirty="0" smtClean="0">
                <a:latin typeface="Sylfaen" panose="010A0502050306030303" pitchFamily="18" charset="0"/>
              </a:rPr>
              <a:t>legislatore»</a:t>
            </a:r>
          </a:p>
          <a:p>
            <a:pPr marL="0" indent="0" algn="just">
              <a:lnSpc>
                <a:spcPct val="150000"/>
              </a:lnSpc>
              <a:buNone/>
            </a:pPr>
            <a:r>
              <a:rPr lang="it-IT" dirty="0" smtClean="0">
                <a:latin typeface="Sylfaen" panose="010A0502050306030303" pitchFamily="18" charset="0"/>
              </a:rPr>
              <a:t>Premesse la natura </a:t>
            </a:r>
            <a:r>
              <a:rPr lang="it-IT" b="1" dirty="0" smtClean="0">
                <a:latin typeface="Sylfaen" panose="010A0502050306030303" pitchFamily="18" charset="0"/>
              </a:rPr>
              <a:t>derivativa</a:t>
            </a:r>
            <a:r>
              <a:rPr lang="it-IT" dirty="0" smtClean="0">
                <a:latin typeface="Sylfaen" panose="010A0502050306030303" pitchFamily="18" charset="0"/>
              </a:rPr>
              <a:t> dell’acquisto dell’aggiudicatario (art. 2919 c.c.) e la specifica disciplina per l’ipotesi di </a:t>
            </a:r>
            <a:r>
              <a:rPr lang="it-IT" b="1" dirty="0" smtClean="0">
                <a:latin typeface="Sylfaen" panose="010A0502050306030303" pitchFamily="18" charset="0"/>
              </a:rPr>
              <a:t>evizione</a:t>
            </a:r>
            <a:r>
              <a:rPr lang="it-IT" dirty="0" smtClean="0">
                <a:latin typeface="Sylfaen" panose="010A0502050306030303" pitchFamily="18" charset="0"/>
              </a:rPr>
              <a:t> (art. 2921 </a:t>
            </a:r>
            <a:r>
              <a:rPr lang="it-IT" dirty="0">
                <a:latin typeface="Sylfaen" panose="010A0502050306030303" pitchFamily="18" charset="0"/>
              </a:rPr>
              <a:t>c.c.), </a:t>
            </a:r>
            <a:r>
              <a:rPr lang="it-IT" dirty="0" smtClean="0">
                <a:latin typeface="Sylfaen" panose="010A0502050306030303" pitchFamily="18" charset="0"/>
              </a:rPr>
              <a:t>«in </a:t>
            </a:r>
            <a:r>
              <a:rPr lang="it-IT" dirty="0">
                <a:latin typeface="Sylfaen" panose="010A0502050306030303" pitchFamily="18" charset="0"/>
              </a:rPr>
              <a:t>questa cornice, risulterebbe </a:t>
            </a:r>
            <a:r>
              <a:rPr lang="it-IT" dirty="0" smtClean="0">
                <a:latin typeface="Sylfaen" panose="010A0502050306030303" pitchFamily="18" charset="0"/>
              </a:rPr>
              <a:t>… </a:t>
            </a:r>
            <a:r>
              <a:rPr lang="it-IT" dirty="0">
                <a:latin typeface="Sylfaen" panose="010A0502050306030303" pitchFamily="18" charset="0"/>
              </a:rPr>
              <a:t>irriducibilmente distonico che, </a:t>
            </a:r>
            <a:r>
              <a:rPr lang="it-IT" dirty="0" smtClean="0">
                <a:latin typeface="Sylfaen" panose="010A0502050306030303" pitchFamily="18" charset="0"/>
              </a:rPr>
              <a:t>nell’evoluzione </a:t>
            </a:r>
            <a:r>
              <a:rPr lang="it-IT" dirty="0">
                <a:latin typeface="Sylfaen" panose="010A0502050306030303" pitchFamily="18" charset="0"/>
              </a:rPr>
              <a:t>della normativa inerente alle espropriazioni coattive, mirata a rendere </a:t>
            </a:r>
            <a:r>
              <a:rPr lang="it-IT" b="1" dirty="0">
                <a:latin typeface="Sylfaen" panose="010A0502050306030303" pitchFamily="18" charset="0"/>
              </a:rPr>
              <a:t>il più affidabile e così appetibile possibile la vendita</a:t>
            </a:r>
            <a:r>
              <a:rPr lang="it-IT" dirty="0">
                <a:latin typeface="Sylfaen" panose="010A0502050306030303" pitchFamily="18" charset="0"/>
              </a:rPr>
              <a:t> </a:t>
            </a:r>
            <a:r>
              <a:rPr lang="it-IT" b="1" dirty="0">
                <a:latin typeface="Sylfaen" panose="010A0502050306030303" pitchFamily="18" charset="0"/>
              </a:rPr>
              <a:t>forzata</a:t>
            </a:r>
            <a:r>
              <a:rPr lang="it-IT" dirty="0">
                <a:latin typeface="Sylfaen" panose="010A0502050306030303" pitchFamily="18" charset="0"/>
              </a:rPr>
              <a:t> </a:t>
            </a:r>
            <a:r>
              <a:rPr lang="it-IT" b="1" dirty="0">
                <a:latin typeface="Sylfaen" panose="010A0502050306030303" pitchFamily="18" charset="0"/>
              </a:rPr>
              <a:t>e quindi il recupero e la stabilità del credito</a:t>
            </a:r>
            <a:r>
              <a:rPr lang="it-IT" dirty="0">
                <a:latin typeface="Sylfaen" panose="010A0502050306030303" pitchFamily="18" charset="0"/>
              </a:rPr>
              <a:t>, il legislatore, con la modifica </a:t>
            </a:r>
            <a:r>
              <a:rPr lang="it-IT" dirty="0" smtClean="0">
                <a:latin typeface="Sylfaen" panose="010A0502050306030303" pitchFamily="18" charset="0"/>
              </a:rPr>
              <a:t>dell’art</a:t>
            </a:r>
            <a:r>
              <a:rPr lang="it-IT" dirty="0">
                <a:latin typeface="Sylfaen" panose="010A0502050306030303" pitchFamily="18" charset="0"/>
              </a:rPr>
              <a:t>. 567 c.p.c., abbia invece indebolito lo "standard" di affidabilità e quindi di attrattività del bene trasferito in ottica di mercato, per di più trasferendo ogni rischio </a:t>
            </a:r>
            <a:r>
              <a:rPr lang="it-IT" dirty="0" smtClean="0">
                <a:latin typeface="Sylfaen" panose="010A0502050306030303" pitchFamily="18" charset="0"/>
              </a:rPr>
              <a:t>sull’acquirente </a:t>
            </a:r>
            <a:r>
              <a:rPr lang="it-IT" dirty="0">
                <a:latin typeface="Sylfaen" panose="010A0502050306030303" pitchFamily="18" charset="0"/>
              </a:rPr>
              <a:t>con la sola garanzia per evizione, nonostante la maggior tutela possibile di quegli sia invece il motivo dominante delle riforme susseguitesi almeno dal </a:t>
            </a:r>
            <a:r>
              <a:rPr lang="it-IT" dirty="0" smtClean="0">
                <a:latin typeface="Sylfaen" panose="010A0502050306030303" pitchFamily="18" charset="0"/>
              </a:rPr>
              <a:t>2005 (</a:t>
            </a:r>
            <a:r>
              <a:rPr lang="it-IT" dirty="0" err="1" smtClean="0">
                <a:latin typeface="Sylfaen" panose="010A0502050306030303" pitchFamily="18" charset="0"/>
              </a:rPr>
              <a:t>Cass</a:t>
            </a:r>
            <a:r>
              <a:rPr lang="it-IT" dirty="0" smtClean="0">
                <a:latin typeface="Sylfaen" panose="010A0502050306030303" pitchFamily="18" charset="0"/>
              </a:rPr>
              <a:t>. civ. n. 15597/2019)</a:t>
            </a:r>
          </a:p>
          <a:p>
            <a:pPr marL="0" indent="0" algn="just">
              <a:lnSpc>
                <a:spcPct val="150000"/>
              </a:lnSpc>
              <a:buNone/>
            </a:pPr>
            <a:endParaRPr lang="it-IT" dirty="0" smtClean="0">
              <a:latin typeface="Sylfaen" panose="010A0502050306030303" pitchFamily="18" charset="0"/>
            </a:endParaRPr>
          </a:p>
          <a:p>
            <a:pPr marL="0" indent="0" algn="just">
              <a:lnSpc>
                <a:spcPct val="150000"/>
              </a:lnSpc>
              <a:buNone/>
            </a:pP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440576" y="186541"/>
            <a:ext cx="2402377" cy="968928"/>
          </a:xfrm>
          <a:prstGeom prst="rect">
            <a:avLst/>
          </a:prstGeom>
        </p:spPr>
      </p:pic>
    </p:spTree>
    <p:extLst>
      <p:ext uri="{BB962C8B-B14F-4D97-AF65-F5344CB8AC3E}">
        <p14:creationId xmlns:p14="http://schemas.microsoft.com/office/powerpoint/2010/main" val="18696014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2800" dirty="0" smtClean="0">
                <a:latin typeface="Sylfaen" panose="010A0502050306030303" pitchFamily="18" charset="0"/>
              </a:rPr>
              <a:t>È integrazione e non «completamento» della documentazione</a:t>
            </a:r>
            <a:endParaRPr lang="it-IT" sz="2800" i="1" dirty="0">
              <a:latin typeface="Sylfaen" panose="010A0502050306030303" pitchFamily="18" charset="0"/>
            </a:endParaRPr>
          </a:p>
        </p:txBody>
      </p:sp>
      <p:sp>
        <p:nvSpPr>
          <p:cNvPr id="6" name="Segnaposto contenuto 5"/>
          <p:cNvSpPr>
            <a:spLocks noGrp="1"/>
          </p:cNvSpPr>
          <p:nvPr>
            <p:ph idx="1"/>
          </p:nvPr>
        </p:nvSpPr>
        <p:spPr>
          <a:xfrm>
            <a:off x="590204" y="1729356"/>
            <a:ext cx="10565476" cy="4313997"/>
          </a:xfrm>
        </p:spPr>
        <p:txBody>
          <a:bodyPr>
            <a:normAutofit fontScale="62500" lnSpcReduction="20000"/>
          </a:bodyPr>
          <a:lstStyle/>
          <a:p>
            <a:pPr marL="0" indent="0" algn="ctr">
              <a:lnSpc>
                <a:spcPct val="150000"/>
              </a:lnSpc>
              <a:buNone/>
            </a:pPr>
            <a:r>
              <a:rPr lang="it-IT" dirty="0" err="1" smtClean="0">
                <a:latin typeface="Sylfaen" panose="010A0502050306030303" pitchFamily="18" charset="0"/>
              </a:rPr>
              <a:t>Cass</a:t>
            </a:r>
            <a:r>
              <a:rPr lang="it-IT" dirty="0" smtClean="0">
                <a:latin typeface="Sylfaen" panose="010A0502050306030303" pitchFamily="18" charset="0"/>
              </a:rPr>
              <a:t>. civ. n. 15597/2019</a:t>
            </a:r>
          </a:p>
          <a:p>
            <a:pPr marL="0" indent="0" algn="just">
              <a:lnSpc>
                <a:spcPct val="150000"/>
              </a:lnSpc>
              <a:buNone/>
            </a:pPr>
            <a:r>
              <a:rPr lang="it-IT" dirty="0" smtClean="0">
                <a:latin typeface="Sylfaen" panose="010A0502050306030303" pitchFamily="18" charset="0"/>
              </a:rPr>
              <a:t>«sarà necessario acquisire documentazione che consenta di risalire all’atto di acquisto anteriore al ventennio, in estrinsecazione dei consueti poteri ordinatori del giudice dell’esecuzione in merito alle verifiche preliminari all’accoglimento dell’istanza di vendita, </a:t>
            </a:r>
            <a:r>
              <a:rPr lang="it-IT" b="1" dirty="0" smtClean="0">
                <a:latin typeface="Sylfaen" panose="010A0502050306030303" pitchFamily="18" charset="0"/>
              </a:rPr>
              <a:t>ma non di quelli tipizzati dall’art. 567 c.p.c.</a:t>
            </a:r>
            <a:r>
              <a:rPr lang="it-IT" dirty="0" smtClean="0">
                <a:latin typeface="Sylfaen" panose="010A0502050306030303" pitchFamily="18" charset="0"/>
              </a:rPr>
              <a:t> (…) Resta conclusivamente fermo che:</a:t>
            </a:r>
          </a:p>
          <a:p>
            <a:pPr marL="0" indent="0" algn="just">
              <a:lnSpc>
                <a:spcPct val="150000"/>
              </a:lnSpc>
              <a:buNone/>
            </a:pPr>
            <a:r>
              <a:rPr lang="it-IT" dirty="0" smtClean="0">
                <a:latin typeface="Sylfaen" panose="010A0502050306030303" pitchFamily="18" charset="0"/>
              </a:rPr>
              <a:t>a) solo se il creditore non fornisca, neppure nel termine fissato ex art. 567 c.p.c., comma 3, la certificazione del ventennio letteralmente richiamata, l’estinzione sarà tipica</a:t>
            </a:r>
            <a:r>
              <a:rPr lang="it-IT" dirty="0">
                <a:latin typeface="Sylfaen" panose="010A0502050306030303" pitchFamily="18" charset="0"/>
              </a:rPr>
              <a:t>, </a:t>
            </a:r>
            <a:r>
              <a:rPr lang="it-IT" dirty="0" smtClean="0">
                <a:latin typeface="Sylfaen" panose="010A0502050306030303" pitchFamily="18" charset="0"/>
              </a:rPr>
              <a:t>mentre</a:t>
            </a:r>
          </a:p>
          <a:p>
            <a:pPr marL="0" indent="0" algn="just">
              <a:lnSpc>
                <a:spcPct val="150000"/>
              </a:lnSpc>
              <a:buNone/>
            </a:pPr>
            <a:r>
              <a:rPr lang="it-IT" dirty="0" smtClean="0">
                <a:latin typeface="Sylfaen" panose="010A0502050306030303" pitchFamily="18" charset="0"/>
              </a:rPr>
              <a:t>b</a:t>
            </a:r>
            <a:r>
              <a:rPr lang="it-IT" dirty="0">
                <a:latin typeface="Sylfaen" panose="010A0502050306030303" pitchFamily="18" charset="0"/>
              </a:rPr>
              <a:t>) la mancata produzione del primo titolo di acquisto ultraventennale cui deve risalire la certificazione, oggetto di richiesta da iscrivere, di conseguenza, nel perimetro degli artt. 484 e 175 c.p.c., imporrà la chiusura anticipata del processo esecutivo, </a:t>
            </a:r>
            <a:r>
              <a:rPr lang="it-IT" b="1" dirty="0">
                <a:latin typeface="Sylfaen" panose="010A0502050306030303" pitchFamily="18" charset="0"/>
              </a:rPr>
              <a:t>non essendo possibile porre in vendita il bene</a:t>
            </a:r>
            <a:r>
              <a:rPr lang="it-IT" dirty="0">
                <a:latin typeface="Sylfaen" panose="010A0502050306030303" pitchFamily="18" charset="0"/>
              </a:rPr>
              <a:t>;</a:t>
            </a:r>
          </a:p>
          <a:p>
            <a:pPr marL="0" indent="0" algn="just">
              <a:lnSpc>
                <a:spcPct val="150000"/>
              </a:lnSpc>
              <a:buNone/>
            </a:pPr>
            <a:r>
              <a:rPr lang="it-IT" dirty="0">
                <a:latin typeface="Sylfaen" panose="010A0502050306030303" pitchFamily="18" charset="0"/>
              </a:rPr>
              <a:t>c) il regime del relativo termine fissato per l'acquisizione documentale indicata sub b) sarà quindi quello ordinatorio di cui agli artt. 152 e 154 c.p.c. (</a:t>
            </a:r>
            <a:r>
              <a:rPr lang="it-IT" dirty="0" err="1">
                <a:latin typeface="Sylfaen" panose="010A0502050306030303" pitchFamily="18" charset="0"/>
              </a:rPr>
              <a:t>Cass</a:t>
            </a:r>
            <a:r>
              <a:rPr lang="it-IT" dirty="0">
                <a:latin typeface="Sylfaen" panose="010A0502050306030303" pitchFamily="18" charset="0"/>
              </a:rPr>
              <a:t>., 27/01/2017, n. 2044);</a:t>
            </a:r>
          </a:p>
          <a:p>
            <a:pPr marL="0" indent="0" algn="just">
              <a:lnSpc>
                <a:spcPct val="150000"/>
              </a:lnSpc>
              <a:buNone/>
            </a:pPr>
            <a:r>
              <a:rPr lang="it-IT" dirty="0">
                <a:latin typeface="Sylfaen" panose="010A0502050306030303" pitchFamily="18" charset="0"/>
              </a:rPr>
              <a:t>d) il creditore procedente potrà, come logico e in applicazione dei generali principi in tema di rimessione in termini in ipotesi di causa non imputabile, dimostrare l'impossibilità incolpevole della produzione della documentazione sub b</a:t>
            </a:r>
            <a:r>
              <a:rPr lang="it-IT" dirty="0" smtClean="0">
                <a:latin typeface="Sylfaen" panose="010A0502050306030303" pitchFamily="18" charset="0"/>
              </a:rPr>
              <a:t>) …».</a:t>
            </a:r>
            <a:endParaRPr lang="it-IT" dirty="0">
              <a:latin typeface="Sylfaen" panose="010A0502050306030303" pitchFamily="18" charset="0"/>
            </a:endParaRPr>
          </a:p>
          <a:p>
            <a:pPr marL="0" indent="0" algn="just">
              <a:lnSpc>
                <a:spcPct val="150000"/>
              </a:lnSpc>
              <a:buNone/>
            </a:pP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440576" y="186541"/>
            <a:ext cx="2402377" cy="968928"/>
          </a:xfrm>
          <a:prstGeom prst="rect">
            <a:avLst/>
          </a:prstGeom>
        </p:spPr>
      </p:pic>
    </p:spTree>
    <p:extLst>
      <p:ext uri="{BB962C8B-B14F-4D97-AF65-F5344CB8AC3E}">
        <p14:creationId xmlns:p14="http://schemas.microsoft.com/office/powerpoint/2010/main" val="1502369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3100" dirty="0">
                <a:latin typeface="Sylfaen" panose="010A0502050306030303" pitchFamily="18" charset="0"/>
              </a:rPr>
              <a:t>I</a:t>
            </a:r>
            <a:r>
              <a:rPr lang="it-IT" sz="3100" dirty="0" smtClean="0">
                <a:latin typeface="Sylfaen" panose="010A0502050306030303" pitchFamily="18" charset="0"/>
              </a:rPr>
              <a:t>l ripristino </a:t>
            </a:r>
            <a:r>
              <a:rPr lang="it-IT" sz="3100" i="1" dirty="0" smtClean="0">
                <a:latin typeface="Sylfaen" panose="010A0502050306030303" pitchFamily="18" charset="0"/>
              </a:rPr>
              <a:t>ex post </a:t>
            </a:r>
            <a:r>
              <a:rPr lang="it-IT" sz="3100" dirty="0" smtClean="0">
                <a:latin typeface="Sylfaen" panose="010A0502050306030303" pitchFamily="18" charset="0"/>
              </a:rPr>
              <a:t>della continuità in caso di acquisto </a:t>
            </a:r>
            <a:r>
              <a:rPr lang="it-IT" sz="3100" i="1" dirty="0" err="1" smtClean="0">
                <a:latin typeface="Sylfaen" panose="010A0502050306030303" pitchFamily="18" charset="0"/>
              </a:rPr>
              <a:t>mortis</a:t>
            </a:r>
            <a:r>
              <a:rPr lang="it-IT" sz="3100" i="1" dirty="0" smtClean="0">
                <a:latin typeface="Sylfaen" panose="010A0502050306030303" pitchFamily="18" charset="0"/>
              </a:rPr>
              <a:t> causa</a:t>
            </a:r>
            <a:endParaRPr lang="it-IT" sz="3100" i="1" dirty="0">
              <a:latin typeface="Sylfaen" panose="010A0502050306030303" pitchFamily="18" charset="0"/>
            </a:endParaRPr>
          </a:p>
        </p:txBody>
      </p:sp>
      <p:sp>
        <p:nvSpPr>
          <p:cNvPr id="6" name="Segnaposto contenuto 5"/>
          <p:cNvSpPr>
            <a:spLocks noGrp="1"/>
          </p:cNvSpPr>
          <p:nvPr>
            <p:ph idx="1"/>
          </p:nvPr>
        </p:nvSpPr>
        <p:spPr>
          <a:xfrm>
            <a:off x="590204" y="1845734"/>
            <a:ext cx="10565476" cy="4380499"/>
          </a:xfrm>
        </p:spPr>
        <p:txBody>
          <a:bodyPr>
            <a:normAutofit/>
          </a:bodyPr>
          <a:lstStyle/>
          <a:p>
            <a:pPr marL="0" indent="0" algn="just">
              <a:lnSpc>
                <a:spcPct val="150000"/>
              </a:lnSpc>
              <a:buNone/>
            </a:pPr>
            <a:r>
              <a:rPr lang="it-IT" dirty="0" smtClean="0">
                <a:latin typeface="Sylfaen" panose="010A0502050306030303" pitchFamily="18" charset="0"/>
              </a:rPr>
              <a:t>La </a:t>
            </a:r>
            <a:r>
              <a:rPr lang="it-IT" dirty="0">
                <a:latin typeface="Sylfaen" panose="010A0502050306030303" pitchFamily="18" charset="0"/>
              </a:rPr>
              <a:t>trascrizione </a:t>
            </a:r>
            <a:r>
              <a:rPr lang="it-IT" dirty="0" smtClean="0">
                <a:latin typeface="Sylfaen" panose="010A0502050306030303" pitchFamily="18" charset="0"/>
              </a:rPr>
              <a:t>dell’</a:t>
            </a:r>
            <a:r>
              <a:rPr lang="it-IT" b="1" dirty="0" smtClean="0">
                <a:latin typeface="Sylfaen" panose="010A0502050306030303" pitchFamily="18" charset="0"/>
              </a:rPr>
              <a:t>accettazione dell’eredità</a:t>
            </a:r>
            <a:r>
              <a:rPr lang="it-IT" dirty="0" smtClean="0">
                <a:latin typeface="Sylfaen" panose="010A0502050306030303" pitchFamily="18" charset="0"/>
              </a:rPr>
              <a:t> </a:t>
            </a:r>
            <a:r>
              <a:rPr lang="it-IT" dirty="0">
                <a:latin typeface="Sylfaen" panose="010A0502050306030303" pitchFamily="18" charset="0"/>
              </a:rPr>
              <a:t>assicura </a:t>
            </a:r>
            <a:r>
              <a:rPr lang="it-IT" dirty="0" smtClean="0">
                <a:latin typeface="Sylfaen" panose="010A0502050306030303" pitchFamily="18" charset="0"/>
              </a:rPr>
              <a:t>il </a:t>
            </a:r>
            <a:r>
              <a:rPr lang="it-IT" dirty="0">
                <a:latin typeface="Sylfaen" panose="010A0502050306030303" pitchFamily="18" charset="0"/>
              </a:rPr>
              <a:t>rispetto del principio della continuità delle trascrizioni di cui </a:t>
            </a:r>
            <a:r>
              <a:rPr lang="it-IT" dirty="0" smtClean="0">
                <a:latin typeface="Sylfaen" panose="010A0502050306030303" pitchFamily="18" charset="0"/>
              </a:rPr>
              <a:t>all’art</a:t>
            </a:r>
            <a:r>
              <a:rPr lang="it-IT" dirty="0">
                <a:latin typeface="Sylfaen" panose="010A0502050306030303" pitchFamily="18" charset="0"/>
              </a:rPr>
              <a:t>. 2650 c.c., attribuendo efficacia alle successive trascrizioni o iscrizioni eseguite a carico </a:t>
            </a:r>
            <a:r>
              <a:rPr lang="it-IT" dirty="0" smtClean="0">
                <a:latin typeface="Sylfaen" panose="010A0502050306030303" pitchFamily="18" charset="0"/>
              </a:rPr>
              <a:t>dell’erede </a:t>
            </a:r>
            <a:r>
              <a:rPr lang="it-IT" dirty="0">
                <a:latin typeface="Sylfaen" panose="010A0502050306030303" pitchFamily="18" charset="0"/>
              </a:rPr>
              <a:t>e relative a beni </a:t>
            </a:r>
            <a:r>
              <a:rPr lang="it-IT" dirty="0" smtClean="0">
                <a:latin typeface="Sylfaen" panose="010A0502050306030303" pitchFamily="18" charset="0"/>
              </a:rPr>
              <a:t>dell’eredità … la </a:t>
            </a:r>
            <a:r>
              <a:rPr lang="it-IT" dirty="0">
                <a:latin typeface="Sylfaen" panose="010A0502050306030303" pitchFamily="18" charset="0"/>
              </a:rPr>
              <a:t>funzione principale che la trascrizione </a:t>
            </a:r>
            <a:r>
              <a:rPr lang="it-IT" dirty="0" smtClean="0">
                <a:latin typeface="Sylfaen" panose="010A0502050306030303" pitchFamily="18" charset="0"/>
              </a:rPr>
              <a:t>dell’acquisto </a:t>
            </a:r>
            <a:r>
              <a:rPr lang="it-IT" i="1" dirty="0" err="1">
                <a:latin typeface="Sylfaen" panose="010A0502050306030303" pitchFamily="18" charset="0"/>
              </a:rPr>
              <a:t>mortis</a:t>
            </a:r>
            <a:r>
              <a:rPr lang="it-IT" i="1" dirty="0">
                <a:latin typeface="Sylfaen" panose="010A0502050306030303" pitchFamily="18" charset="0"/>
              </a:rPr>
              <a:t> causa </a:t>
            </a:r>
            <a:r>
              <a:rPr lang="it-IT" dirty="0">
                <a:latin typeface="Sylfaen" panose="010A0502050306030303" pitchFamily="18" charset="0"/>
              </a:rPr>
              <a:t>in capo </a:t>
            </a:r>
            <a:r>
              <a:rPr lang="it-IT" dirty="0" smtClean="0">
                <a:latin typeface="Sylfaen" panose="010A0502050306030303" pitchFamily="18" charset="0"/>
              </a:rPr>
              <a:t>all’esecutato </a:t>
            </a:r>
            <a:r>
              <a:rPr lang="it-IT" dirty="0">
                <a:latin typeface="Sylfaen" panose="010A0502050306030303" pitchFamily="18" charset="0"/>
              </a:rPr>
              <a:t>assolve </a:t>
            </a:r>
            <a:r>
              <a:rPr lang="it-IT" dirty="0" smtClean="0">
                <a:latin typeface="Sylfaen" panose="010A0502050306030303" pitchFamily="18" charset="0"/>
              </a:rPr>
              <a:t>nell’espropriazione </a:t>
            </a:r>
            <a:r>
              <a:rPr lang="it-IT" dirty="0">
                <a:latin typeface="Sylfaen" panose="010A0502050306030303" pitchFamily="18" charset="0"/>
              </a:rPr>
              <a:t>immobiliare è quella di </a:t>
            </a:r>
            <a:r>
              <a:rPr lang="it-IT" b="1" dirty="0">
                <a:latin typeface="Sylfaen" panose="010A0502050306030303" pitchFamily="18" charset="0"/>
              </a:rPr>
              <a:t>tutelare </a:t>
            </a:r>
            <a:r>
              <a:rPr lang="it-IT" b="1" dirty="0" smtClean="0">
                <a:latin typeface="Sylfaen" panose="010A0502050306030303" pitchFamily="18" charset="0"/>
              </a:rPr>
              <a:t>l’acquisto dell’aggiudicatario</a:t>
            </a:r>
            <a:r>
              <a:rPr lang="it-IT" dirty="0">
                <a:latin typeface="Sylfaen" panose="010A0502050306030303" pitchFamily="18" charset="0"/>
              </a:rPr>
              <a:t>, garantendone la stabilità in caso di conflitto con gli aventi causa </a:t>
            </a:r>
            <a:r>
              <a:rPr lang="it-IT" dirty="0" smtClean="0">
                <a:latin typeface="Sylfaen" panose="010A0502050306030303" pitchFamily="18" charset="0"/>
              </a:rPr>
              <a:t>dall’erede </a:t>
            </a:r>
            <a:r>
              <a:rPr lang="it-IT" dirty="0">
                <a:latin typeface="Sylfaen" panose="010A0502050306030303" pitchFamily="18" charset="0"/>
              </a:rPr>
              <a:t>apparente (nel caso in cui </a:t>
            </a:r>
            <a:r>
              <a:rPr lang="it-IT" dirty="0" smtClean="0">
                <a:latin typeface="Sylfaen" panose="010A0502050306030303" pitchFamily="18" charset="0"/>
              </a:rPr>
              <a:t>l’esecutato </a:t>
            </a:r>
            <a:r>
              <a:rPr lang="it-IT" dirty="0">
                <a:latin typeface="Sylfaen" panose="010A0502050306030303" pitchFamily="18" charset="0"/>
              </a:rPr>
              <a:t>sia il vero erede) o </a:t>
            </a:r>
            <a:r>
              <a:rPr lang="it-IT" dirty="0" smtClean="0">
                <a:latin typeface="Sylfaen" panose="010A0502050306030303" pitchFamily="18" charset="0"/>
              </a:rPr>
              <a:t>dall’erede </a:t>
            </a:r>
            <a:r>
              <a:rPr lang="it-IT" dirty="0">
                <a:latin typeface="Sylfaen" panose="010A0502050306030303" pitchFamily="18" charset="0"/>
              </a:rPr>
              <a:t>vero (nel caso in cui </a:t>
            </a:r>
            <a:r>
              <a:rPr lang="it-IT" dirty="0" smtClean="0">
                <a:latin typeface="Sylfaen" panose="010A0502050306030303" pitchFamily="18" charset="0"/>
              </a:rPr>
              <a:t>l’esecutato </a:t>
            </a:r>
            <a:r>
              <a:rPr lang="it-IT" dirty="0">
                <a:latin typeface="Sylfaen" panose="010A0502050306030303" pitchFamily="18" charset="0"/>
              </a:rPr>
              <a:t>sia erede apparente</a:t>
            </a:r>
            <a:r>
              <a:rPr lang="it-IT" dirty="0" smtClean="0">
                <a:latin typeface="Sylfaen" panose="010A0502050306030303" pitchFamily="18" charset="0"/>
              </a:rPr>
              <a:t>); </a:t>
            </a:r>
            <a:r>
              <a:rPr lang="it-IT" dirty="0">
                <a:latin typeface="Sylfaen" panose="010A0502050306030303" pitchFamily="18" charset="0"/>
              </a:rPr>
              <a:t>la trascrizione non è un presupposto processuale che deve esistere nel momento di avvio </a:t>
            </a:r>
            <a:r>
              <a:rPr lang="it-IT" dirty="0" smtClean="0">
                <a:latin typeface="Sylfaen" panose="010A0502050306030303" pitchFamily="18" charset="0"/>
              </a:rPr>
              <a:t>dell’azione </a:t>
            </a:r>
            <a:r>
              <a:rPr lang="it-IT" dirty="0">
                <a:latin typeface="Sylfaen" panose="010A0502050306030303" pitchFamily="18" charset="0"/>
              </a:rPr>
              <a:t>esecutiva, </a:t>
            </a:r>
            <a:r>
              <a:rPr lang="it-IT" u="sng" dirty="0">
                <a:latin typeface="Sylfaen" panose="010A0502050306030303" pitchFamily="18" charset="0"/>
              </a:rPr>
              <a:t>potendo anche sopravvenire, </a:t>
            </a:r>
            <a:r>
              <a:rPr lang="it-IT" u="sng" dirty="0" smtClean="0">
                <a:latin typeface="Sylfaen" panose="010A0502050306030303" pitchFamily="18" charset="0"/>
              </a:rPr>
              <a:t>purché </a:t>
            </a:r>
            <a:r>
              <a:rPr lang="it-IT" u="sng" dirty="0">
                <a:latin typeface="Sylfaen" panose="010A0502050306030303" pitchFamily="18" charset="0"/>
              </a:rPr>
              <a:t>prima della vendita </a:t>
            </a:r>
            <a:r>
              <a:rPr lang="it-IT" u="sng" dirty="0" smtClean="0">
                <a:latin typeface="Sylfaen" panose="010A0502050306030303" pitchFamily="18" charset="0"/>
              </a:rPr>
              <a:t>coattiva</a:t>
            </a:r>
            <a:r>
              <a:rPr lang="it-IT" dirty="0" smtClean="0">
                <a:latin typeface="Sylfaen" panose="010A0502050306030303" pitchFamily="18" charset="0"/>
              </a:rPr>
              <a:t> (</a:t>
            </a:r>
            <a:r>
              <a:rPr lang="it-IT" dirty="0" err="1" smtClean="0">
                <a:latin typeface="Sylfaen" panose="010A0502050306030303" pitchFamily="18" charset="0"/>
              </a:rPr>
              <a:t>Cass</a:t>
            </a:r>
            <a:r>
              <a:rPr lang="it-IT" dirty="0" smtClean="0">
                <a:latin typeface="Sylfaen" panose="010A0502050306030303" pitchFamily="18" charset="0"/>
              </a:rPr>
              <a:t>. civ. n. 11638/2014)  </a:t>
            </a:r>
          </a:p>
          <a:p>
            <a:pPr marL="0" indent="0" algn="just">
              <a:lnSpc>
                <a:spcPct val="150000"/>
              </a:lnSpc>
              <a:buNone/>
            </a:pP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440576" y="186541"/>
            <a:ext cx="2402377" cy="968928"/>
          </a:xfrm>
          <a:prstGeom prst="rect">
            <a:avLst/>
          </a:prstGeom>
        </p:spPr>
      </p:pic>
    </p:spTree>
    <p:extLst>
      <p:ext uri="{BB962C8B-B14F-4D97-AF65-F5344CB8AC3E}">
        <p14:creationId xmlns:p14="http://schemas.microsoft.com/office/powerpoint/2010/main" val="30008561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80902"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t>
            </a:r>
            <a:r>
              <a:rPr lang="it-IT" sz="3100" dirty="0" smtClean="0">
                <a:latin typeface="Sylfaen" panose="010A0502050306030303" pitchFamily="18" charset="0"/>
              </a:rPr>
              <a:t>cosa fare in difetto di atti trascrivibili </a:t>
            </a:r>
            <a:r>
              <a:rPr lang="it-IT" sz="3100" i="1" dirty="0" smtClean="0">
                <a:latin typeface="Sylfaen" panose="010A0502050306030303" pitchFamily="18" charset="0"/>
              </a:rPr>
              <a:t>ex</a:t>
            </a:r>
            <a:r>
              <a:rPr lang="it-IT" sz="3100" dirty="0" smtClean="0">
                <a:latin typeface="Sylfaen" panose="010A0502050306030303" pitchFamily="18" charset="0"/>
              </a:rPr>
              <a:t> art. 2648, c. 3, cod. civ.?</a:t>
            </a:r>
            <a:endParaRPr lang="it-IT" sz="3100" i="1" dirty="0">
              <a:latin typeface="Sylfaen" panose="010A0502050306030303" pitchFamily="18" charset="0"/>
            </a:endParaRPr>
          </a:p>
        </p:txBody>
      </p:sp>
      <p:sp>
        <p:nvSpPr>
          <p:cNvPr id="6" name="Segnaposto contenuto 5"/>
          <p:cNvSpPr>
            <a:spLocks noGrp="1"/>
          </p:cNvSpPr>
          <p:nvPr>
            <p:ph idx="1"/>
          </p:nvPr>
        </p:nvSpPr>
        <p:spPr>
          <a:xfrm>
            <a:off x="590204" y="1845734"/>
            <a:ext cx="10565476" cy="4380499"/>
          </a:xfrm>
        </p:spPr>
        <p:txBody>
          <a:bodyPr>
            <a:normAutofit/>
          </a:bodyPr>
          <a:lstStyle/>
          <a:p>
            <a:pPr marL="0" indent="0" algn="just">
              <a:lnSpc>
                <a:spcPct val="100000"/>
              </a:lnSpc>
              <a:buNone/>
            </a:pPr>
            <a:r>
              <a:rPr lang="it-IT" dirty="0" smtClean="0">
                <a:latin typeface="Sylfaen" panose="010A0502050306030303" pitchFamily="18" charset="0"/>
              </a:rPr>
              <a:t>Premessa: non è mai, a mio avviso, un problema di «completamento» della documentazione e quindi siamo fuori dall’art. 567, c. 3, c.p.c. La documentazione sarà </a:t>
            </a:r>
            <a:r>
              <a:rPr lang="it-IT" b="1" dirty="0" smtClean="0">
                <a:latin typeface="Sylfaen" panose="010A0502050306030303" pitchFamily="18" charset="0"/>
              </a:rPr>
              <a:t>completa</a:t>
            </a:r>
            <a:r>
              <a:rPr lang="it-IT" dirty="0" smtClean="0">
                <a:latin typeface="Sylfaen" panose="010A0502050306030303" pitchFamily="18" charset="0"/>
              </a:rPr>
              <a:t> nel senso fatto proprio dalla norma, ma, in concreto, </a:t>
            </a:r>
            <a:r>
              <a:rPr lang="it-IT" b="1" dirty="0" smtClean="0">
                <a:latin typeface="Sylfaen" panose="010A0502050306030303" pitchFamily="18" charset="0"/>
              </a:rPr>
              <a:t>non sufficiente </a:t>
            </a:r>
            <a:r>
              <a:rPr lang="it-IT" dirty="0" smtClean="0">
                <a:latin typeface="Sylfaen" panose="010A0502050306030303" pitchFamily="18" charset="0"/>
              </a:rPr>
              <a:t>per accogliere l’istanza di vendita.</a:t>
            </a:r>
          </a:p>
          <a:p>
            <a:pPr marL="0" indent="0" algn="just">
              <a:lnSpc>
                <a:spcPct val="100000"/>
              </a:lnSpc>
              <a:buNone/>
            </a:pPr>
            <a:r>
              <a:rPr lang="it-IT" dirty="0" smtClean="0">
                <a:latin typeface="Sylfaen" panose="010A0502050306030303" pitchFamily="18" charset="0"/>
              </a:rPr>
              <a:t>Si registrano varie soluzioni applicative:</a:t>
            </a:r>
          </a:p>
          <a:p>
            <a:pPr marL="457200" indent="-457200" algn="just">
              <a:lnSpc>
                <a:spcPct val="100000"/>
              </a:lnSpc>
              <a:buAutoNum type="arabicParenR"/>
            </a:pPr>
            <a:r>
              <a:rPr lang="it-IT" dirty="0" smtClean="0">
                <a:latin typeface="Sylfaen" panose="010A0502050306030303" pitchFamily="18" charset="0"/>
              </a:rPr>
              <a:t>verifica avvio azione di accertamento della qualità di erede entro un termine assegnato e verifiche periodiche sullo stato del giudizio (fino al passaggio in giudicato e relativa trascrizione) [con o senza udienza];</a:t>
            </a:r>
          </a:p>
          <a:p>
            <a:pPr marL="457200" indent="-457200" algn="just">
              <a:lnSpc>
                <a:spcPct val="100000"/>
              </a:lnSpc>
              <a:buAutoNum type="arabicParenR"/>
            </a:pPr>
            <a:r>
              <a:rPr lang="it-IT" dirty="0" smtClean="0">
                <a:latin typeface="Sylfaen" panose="010A0502050306030303" pitchFamily="18" charset="0"/>
              </a:rPr>
              <a:t>termine + eventuale proroga + eventuale sollecitazione ad avvalersi della sospensione 624 </a:t>
            </a:r>
            <a:r>
              <a:rPr lang="it-IT" i="1" dirty="0" smtClean="0">
                <a:latin typeface="Sylfaen" panose="010A0502050306030303" pitchFamily="18" charset="0"/>
              </a:rPr>
              <a:t>bis</a:t>
            </a:r>
            <a:r>
              <a:rPr lang="it-IT" dirty="0" smtClean="0">
                <a:latin typeface="Sylfaen" panose="010A0502050306030303" pitchFamily="18" charset="0"/>
              </a:rPr>
              <a:t>;</a:t>
            </a:r>
          </a:p>
          <a:p>
            <a:pPr marL="457200" indent="-457200" algn="just">
              <a:lnSpc>
                <a:spcPct val="100000"/>
              </a:lnSpc>
              <a:buAutoNum type="arabicParenR"/>
            </a:pPr>
            <a:r>
              <a:rPr lang="it-IT" dirty="0" smtClean="0">
                <a:latin typeface="Sylfaen" panose="010A0502050306030303" pitchFamily="18" charset="0"/>
              </a:rPr>
              <a:t>avviata l’azione di accertamento, sospensione </a:t>
            </a:r>
            <a:r>
              <a:rPr lang="it-IT" i="1" dirty="0" smtClean="0">
                <a:latin typeface="Sylfaen" panose="010A0502050306030303" pitchFamily="18" charset="0"/>
              </a:rPr>
              <a:t>ex</a:t>
            </a:r>
            <a:r>
              <a:rPr lang="it-IT" dirty="0" smtClean="0">
                <a:latin typeface="Sylfaen" panose="010A0502050306030303" pitchFamily="18" charset="0"/>
              </a:rPr>
              <a:t> art. 295 c.p.c.;</a:t>
            </a:r>
          </a:p>
          <a:p>
            <a:pPr marL="457200" indent="-457200" algn="just">
              <a:lnSpc>
                <a:spcPct val="100000"/>
              </a:lnSpc>
              <a:buAutoNum type="arabicParenR"/>
            </a:pPr>
            <a:r>
              <a:rPr lang="it-IT" dirty="0" smtClean="0">
                <a:latin typeface="Sylfaen" panose="010A0502050306030303" pitchFamily="18" charset="0"/>
              </a:rPr>
              <a:t>termine + eventuale proroga + chiusura anticipata dell’esecuzione; </a:t>
            </a:r>
          </a:p>
          <a:p>
            <a:pPr marL="457200" indent="-457200" algn="just">
              <a:lnSpc>
                <a:spcPct val="100000"/>
              </a:lnSpc>
              <a:buAutoNum type="arabicParenR"/>
            </a:pPr>
            <a:endParaRPr lang="it-IT" dirty="0" smtClean="0">
              <a:latin typeface="Sylfaen" panose="010A0502050306030303" pitchFamily="18" charset="0"/>
            </a:endParaRPr>
          </a:p>
          <a:p>
            <a:pPr marL="0" indent="0" algn="just">
              <a:lnSpc>
                <a:spcPct val="150000"/>
              </a:lnSpc>
              <a:buNone/>
            </a:pP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440576" y="186541"/>
            <a:ext cx="2402377" cy="968928"/>
          </a:xfrm>
          <a:prstGeom prst="rect">
            <a:avLst/>
          </a:prstGeom>
        </p:spPr>
      </p:pic>
    </p:spTree>
    <p:extLst>
      <p:ext uri="{BB962C8B-B14F-4D97-AF65-F5344CB8AC3E}">
        <p14:creationId xmlns:p14="http://schemas.microsoft.com/office/powerpoint/2010/main" val="1735297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80902"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t>
            </a:r>
            <a:r>
              <a:rPr lang="it-IT" sz="3100" dirty="0" smtClean="0">
                <a:latin typeface="Sylfaen" panose="010A0502050306030303" pitchFamily="18" charset="0"/>
              </a:rPr>
              <a:t>cosa fare in difetto di atti trascrivibili </a:t>
            </a:r>
            <a:r>
              <a:rPr lang="it-IT" sz="3100" i="1" dirty="0" smtClean="0">
                <a:latin typeface="Sylfaen" panose="010A0502050306030303" pitchFamily="18" charset="0"/>
              </a:rPr>
              <a:t>ex</a:t>
            </a:r>
            <a:r>
              <a:rPr lang="it-IT" sz="3100" dirty="0" smtClean="0">
                <a:latin typeface="Sylfaen" panose="010A0502050306030303" pitchFamily="18" charset="0"/>
              </a:rPr>
              <a:t> art. 2648, c. 3, cod. civ.?</a:t>
            </a:r>
            <a:endParaRPr lang="it-IT" sz="3100" i="1" dirty="0">
              <a:latin typeface="Sylfaen" panose="010A0502050306030303" pitchFamily="18" charset="0"/>
            </a:endParaRPr>
          </a:p>
        </p:txBody>
      </p:sp>
      <p:sp>
        <p:nvSpPr>
          <p:cNvPr id="6" name="Segnaposto contenuto 5"/>
          <p:cNvSpPr>
            <a:spLocks noGrp="1"/>
          </p:cNvSpPr>
          <p:nvPr>
            <p:ph idx="1"/>
          </p:nvPr>
        </p:nvSpPr>
        <p:spPr>
          <a:xfrm>
            <a:off x="590204" y="1845734"/>
            <a:ext cx="10565476" cy="4380499"/>
          </a:xfrm>
        </p:spPr>
        <p:txBody>
          <a:bodyPr>
            <a:normAutofit/>
          </a:bodyPr>
          <a:lstStyle/>
          <a:p>
            <a:pPr algn="just">
              <a:lnSpc>
                <a:spcPct val="100000"/>
              </a:lnSpc>
              <a:buFont typeface="Wingdings" panose="05000000000000000000" pitchFamily="2" charset="2"/>
              <a:buChar char="q"/>
            </a:pPr>
            <a:r>
              <a:rPr lang="it-IT" dirty="0" smtClean="0">
                <a:latin typeface="Sylfaen" panose="010A0502050306030303" pitchFamily="18" charset="0"/>
              </a:rPr>
              <a:t> Non ritengo </a:t>
            </a:r>
            <a:r>
              <a:rPr lang="it-IT" dirty="0" smtClean="0">
                <a:latin typeface="Sylfaen" panose="010A0502050306030303" pitchFamily="18" charset="0"/>
              </a:rPr>
              <a:t>giustificate </a:t>
            </a:r>
            <a:r>
              <a:rPr lang="it-IT" dirty="0" smtClean="0">
                <a:latin typeface="Sylfaen" panose="010A0502050306030303" pitchFamily="18" charset="0"/>
              </a:rPr>
              <a:t>proroghe </a:t>
            </a:r>
            <a:r>
              <a:rPr lang="it-IT" i="1" dirty="0" smtClean="0">
                <a:latin typeface="Sylfaen" panose="010A0502050306030303" pitchFamily="18" charset="0"/>
              </a:rPr>
              <a:t>sine die </a:t>
            </a:r>
            <a:r>
              <a:rPr lang="it-IT" dirty="0" smtClean="0">
                <a:latin typeface="Sylfaen" panose="010A0502050306030303" pitchFamily="18" charset="0"/>
              </a:rPr>
              <a:t>del termine assegnato (fuori udienza) ovvero rinvii </a:t>
            </a:r>
            <a:r>
              <a:rPr lang="it-IT" i="1" dirty="0" smtClean="0">
                <a:latin typeface="Sylfaen" panose="010A0502050306030303" pitchFamily="18" charset="0"/>
              </a:rPr>
              <a:t>sine die</a:t>
            </a:r>
            <a:r>
              <a:rPr lang="it-IT" dirty="0" smtClean="0">
                <a:latin typeface="Sylfaen" panose="010A0502050306030303" pitchFamily="18" charset="0"/>
              </a:rPr>
              <a:t> dell’udienza eventualmente fissata, in attesa che sia definita (col passaggio in giudicato) l’azione di accertamento della qualità di erede </a:t>
            </a:r>
            <a:r>
              <a:rPr lang="it-IT" dirty="0" smtClean="0">
                <a:latin typeface="Sylfaen" panose="010A0502050306030303" pitchFamily="18" charset="0"/>
                <a:sym typeface="Wingdings" panose="05000000000000000000" pitchFamily="2" charset="2"/>
              </a:rPr>
              <a:t> stato di quiescenza del processo non giustificata </a:t>
            </a:r>
            <a:r>
              <a:rPr lang="it-IT" dirty="0" smtClean="0">
                <a:latin typeface="Sylfaen" panose="010A0502050306030303" pitchFamily="18" charset="0"/>
                <a:sym typeface="Wingdings" panose="05000000000000000000" pitchFamily="2" charset="2"/>
              </a:rPr>
              <a:t> </a:t>
            </a:r>
            <a:r>
              <a:rPr lang="it-IT" i="1" dirty="0" smtClean="0">
                <a:latin typeface="Sylfaen" panose="010A0502050306030303" pitchFamily="18" charset="0"/>
                <a:sym typeface="Wingdings" panose="05000000000000000000" pitchFamily="2" charset="2"/>
              </a:rPr>
              <a:t>ex</a:t>
            </a:r>
            <a:r>
              <a:rPr lang="it-IT" dirty="0" smtClean="0">
                <a:latin typeface="Sylfaen" panose="010A0502050306030303" pitchFamily="18" charset="0"/>
                <a:sym typeface="Wingdings" panose="05000000000000000000" pitchFamily="2" charset="2"/>
              </a:rPr>
              <a:t> legge Pinto. </a:t>
            </a:r>
            <a:endParaRPr lang="it-IT" dirty="0" smtClean="0">
              <a:latin typeface="Sylfaen" panose="010A0502050306030303" pitchFamily="18" charset="0"/>
            </a:endParaRPr>
          </a:p>
          <a:p>
            <a:pPr algn="just">
              <a:lnSpc>
                <a:spcPct val="100000"/>
              </a:lnSpc>
              <a:buFont typeface="Wingdings" panose="05000000000000000000" pitchFamily="2" charset="2"/>
              <a:buChar char="q"/>
            </a:pPr>
            <a:r>
              <a:rPr lang="it-IT" dirty="0" smtClean="0">
                <a:latin typeface="Sylfaen" panose="010A0502050306030303" pitchFamily="18" charset="0"/>
              </a:rPr>
              <a:t> La sospensione necessaria </a:t>
            </a:r>
            <a:r>
              <a:rPr lang="it-IT" i="1" dirty="0" smtClean="0">
                <a:latin typeface="Sylfaen" panose="010A0502050306030303" pitchFamily="18" charset="0"/>
              </a:rPr>
              <a:t>ex</a:t>
            </a:r>
            <a:r>
              <a:rPr lang="it-IT" dirty="0" smtClean="0">
                <a:latin typeface="Sylfaen" panose="010A0502050306030303" pitchFamily="18" charset="0"/>
              </a:rPr>
              <a:t> art. 295 c.p.c., ove ritenuta applicabile al processo di esecuzione, mette al riparo dai rilievi in tema di ragionevole durata del </a:t>
            </a:r>
            <a:r>
              <a:rPr lang="it-IT" dirty="0" smtClean="0">
                <a:latin typeface="Sylfaen" panose="010A0502050306030303" pitchFamily="18" charset="0"/>
              </a:rPr>
              <a:t>processo, </a:t>
            </a:r>
            <a:r>
              <a:rPr lang="it-IT" dirty="0" smtClean="0">
                <a:latin typeface="Sylfaen" panose="010A0502050306030303" pitchFamily="18" charset="0"/>
              </a:rPr>
              <a:t>attribuendo allo stesso uno «stato» ben definito. Forse è davvero «il minore dei mali» (cit. A. Auletta - R. Rossi), cioè lo strumento che consente di risolvere il problema pratico con le minori ricadute negative di sistema.</a:t>
            </a:r>
          </a:p>
          <a:p>
            <a:pPr algn="just">
              <a:lnSpc>
                <a:spcPct val="100000"/>
              </a:lnSpc>
              <a:buFont typeface="Wingdings" panose="05000000000000000000" pitchFamily="2" charset="2"/>
              <a:buChar char="q"/>
            </a:pPr>
            <a:r>
              <a:rPr lang="it-IT" dirty="0">
                <a:latin typeface="Sylfaen" panose="010A0502050306030303" pitchFamily="18" charset="0"/>
              </a:rPr>
              <a:t> </a:t>
            </a:r>
            <a:r>
              <a:rPr lang="it-IT" dirty="0" smtClean="0">
                <a:latin typeface="Sylfaen" panose="010A0502050306030303" pitchFamily="18" charset="0"/>
              </a:rPr>
              <a:t>Tuttavia, siamo sicuri che la soluzione di tale problema pratico non debba ricercarsi prima e fuori dal processo esecutivo? Nel termine assegnato non è documentata la formale titolarità del diritto pignorato sulla base di una serie continua di trascrizioni di idonei atti di acquisto </a:t>
            </a:r>
            <a:r>
              <a:rPr lang="it-IT" dirty="0" smtClean="0">
                <a:latin typeface="Sylfaen" panose="010A0502050306030303" pitchFamily="18" charset="0"/>
                <a:sym typeface="Wingdings" panose="05000000000000000000" pitchFamily="2" charset="2"/>
              </a:rPr>
              <a:t> non si può accogliere l’istanza di vendita  improseguibilità (chiusura anticipata)</a:t>
            </a:r>
            <a:r>
              <a:rPr lang="it-IT" dirty="0" smtClean="0">
                <a:latin typeface="Sylfaen" panose="010A0502050306030303" pitchFamily="18" charset="0"/>
              </a:rPr>
              <a:t>  </a:t>
            </a:r>
          </a:p>
          <a:p>
            <a:pPr marL="457200" indent="-457200" algn="just">
              <a:lnSpc>
                <a:spcPct val="100000"/>
              </a:lnSpc>
              <a:buAutoNum type="arabicParenR"/>
            </a:pPr>
            <a:endParaRPr lang="it-IT" dirty="0" smtClean="0">
              <a:latin typeface="Sylfaen" panose="010A0502050306030303" pitchFamily="18" charset="0"/>
            </a:endParaRPr>
          </a:p>
          <a:p>
            <a:pPr marL="0" indent="0" algn="just">
              <a:lnSpc>
                <a:spcPct val="150000"/>
              </a:lnSpc>
              <a:buNone/>
            </a:pP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440576" y="186541"/>
            <a:ext cx="2402377" cy="968928"/>
          </a:xfrm>
          <a:prstGeom prst="rect">
            <a:avLst/>
          </a:prstGeom>
        </p:spPr>
      </p:pic>
    </p:spTree>
    <p:extLst>
      <p:ext uri="{BB962C8B-B14F-4D97-AF65-F5344CB8AC3E}">
        <p14:creationId xmlns:p14="http://schemas.microsoft.com/office/powerpoint/2010/main" val="4093733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80902"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t>
            </a:r>
            <a:r>
              <a:rPr lang="it-IT" sz="3100" dirty="0" smtClean="0">
                <a:latin typeface="Sylfaen" panose="010A0502050306030303" pitchFamily="18" charset="0"/>
              </a:rPr>
              <a:t>qualche caso problematico emergente dalla doc. 567</a:t>
            </a:r>
            <a:endParaRPr lang="it-IT" sz="3100" i="1" dirty="0">
              <a:latin typeface="Sylfaen" panose="010A0502050306030303" pitchFamily="18" charset="0"/>
            </a:endParaRPr>
          </a:p>
        </p:txBody>
      </p:sp>
      <p:sp>
        <p:nvSpPr>
          <p:cNvPr id="6" name="Segnaposto contenuto 5"/>
          <p:cNvSpPr>
            <a:spLocks noGrp="1"/>
          </p:cNvSpPr>
          <p:nvPr>
            <p:ph idx="1"/>
          </p:nvPr>
        </p:nvSpPr>
        <p:spPr>
          <a:xfrm>
            <a:off x="590204" y="1845734"/>
            <a:ext cx="10565476" cy="4380499"/>
          </a:xfrm>
        </p:spPr>
        <p:txBody>
          <a:bodyPr>
            <a:normAutofit/>
          </a:bodyPr>
          <a:lstStyle/>
          <a:p>
            <a:pPr algn="just">
              <a:lnSpc>
                <a:spcPct val="100000"/>
              </a:lnSpc>
              <a:buFont typeface="Wingdings" panose="05000000000000000000" pitchFamily="2" charset="2"/>
              <a:buChar char="q"/>
            </a:pPr>
            <a:r>
              <a:rPr lang="it-IT" dirty="0" smtClean="0">
                <a:latin typeface="Sylfaen" panose="010A0502050306030303" pitchFamily="18" charset="0"/>
              </a:rPr>
              <a:t> diritto acquistato dai danti causa per usucapione (riferita in atto di provenienza, ma) non giudizialmente accertata;</a:t>
            </a:r>
          </a:p>
          <a:p>
            <a:pPr algn="just">
              <a:lnSpc>
                <a:spcPct val="100000"/>
              </a:lnSpc>
              <a:buFont typeface="Wingdings" panose="05000000000000000000" pitchFamily="2" charset="2"/>
              <a:buChar char="q"/>
            </a:pPr>
            <a:r>
              <a:rPr lang="it-IT" dirty="0">
                <a:latin typeface="Sylfaen" panose="010A0502050306030303" pitchFamily="18" charset="0"/>
              </a:rPr>
              <a:t> </a:t>
            </a:r>
            <a:r>
              <a:rPr lang="it-IT" dirty="0" smtClean="0">
                <a:latin typeface="Sylfaen" panose="010A0502050306030303" pitchFamily="18" charset="0"/>
              </a:rPr>
              <a:t>mancato rinvenimento provenienza a favore di IACP, dante causa dell’esecutato con atto </a:t>
            </a:r>
            <a:r>
              <a:rPr lang="it-IT" dirty="0" err="1" smtClean="0">
                <a:latin typeface="Sylfaen" panose="010A0502050306030303" pitchFamily="18" charset="0"/>
              </a:rPr>
              <a:t>infraventennale</a:t>
            </a:r>
            <a:r>
              <a:rPr lang="it-IT" dirty="0" smtClean="0">
                <a:latin typeface="Sylfaen" panose="010A0502050306030303" pitchFamily="18" charset="0"/>
              </a:rPr>
              <a:t>;</a:t>
            </a:r>
          </a:p>
          <a:p>
            <a:pPr algn="just">
              <a:lnSpc>
                <a:spcPct val="100000"/>
              </a:lnSpc>
              <a:buFont typeface="Wingdings" panose="05000000000000000000" pitchFamily="2" charset="2"/>
              <a:buChar char="q"/>
            </a:pPr>
            <a:r>
              <a:rPr lang="it-IT" dirty="0">
                <a:latin typeface="Sylfaen" panose="010A0502050306030303" pitchFamily="18" charset="0"/>
              </a:rPr>
              <a:t> </a:t>
            </a:r>
            <a:r>
              <a:rPr lang="it-IT" dirty="0" smtClean="0">
                <a:latin typeface="Sylfaen" panose="010A0502050306030303" pitchFamily="18" charset="0"/>
              </a:rPr>
              <a:t>decesso del coniuge contitolare (non debitore) in data anteriore al pignoramento e possibile «accrescimento» della quota nella titolarità del debitore;</a:t>
            </a:r>
          </a:p>
          <a:p>
            <a:pPr algn="just">
              <a:lnSpc>
                <a:spcPct val="100000"/>
              </a:lnSpc>
              <a:buFont typeface="Wingdings" panose="05000000000000000000" pitchFamily="2" charset="2"/>
              <a:buChar char="q"/>
            </a:pPr>
            <a:r>
              <a:rPr lang="it-IT" dirty="0">
                <a:latin typeface="Sylfaen" panose="010A0502050306030303" pitchFamily="18" charset="0"/>
              </a:rPr>
              <a:t> </a:t>
            </a:r>
            <a:r>
              <a:rPr lang="it-IT" dirty="0" smtClean="0">
                <a:latin typeface="Sylfaen" panose="010A0502050306030303" pitchFamily="18" charset="0"/>
              </a:rPr>
              <a:t>trascrizione di vincoli di destinazione a parcheggio</a:t>
            </a:r>
            <a:r>
              <a:rPr lang="it-IT" dirty="0">
                <a:latin typeface="Sylfaen" panose="010A0502050306030303" pitchFamily="18" charset="0"/>
              </a:rPr>
              <a:t> </a:t>
            </a:r>
            <a:r>
              <a:rPr lang="it-IT" dirty="0" smtClean="0">
                <a:latin typeface="Sylfaen" panose="010A0502050306030303" pitchFamily="18" charset="0"/>
              </a:rPr>
              <a:t>(art</a:t>
            </a:r>
            <a:r>
              <a:rPr lang="it-IT" dirty="0">
                <a:latin typeface="Sylfaen" panose="010A0502050306030303" pitchFamily="18" charset="0"/>
              </a:rPr>
              <a:t>. 18 </a:t>
            </a:r>
            <a:r>
              <a:rPr lang="it-IT" dirty="0" smtClean="0">
                <a:latin typeface="Sylfaen" panose="010A0502050306030303" pitchFamily="18" charset="0"/>
              </a:rPr>
              <a:t>L. n</a:t>
            </a:r>
            <a:r>
              <a:rPr lang="it-IT" dirty="0">
                <a:latin typeface="Sylfaen" panose="010A0502050306030303" pitchFamily="18" charset="0"/>
              </a:rPr>
              <a:t>. </a:t>
            </a:r>
            <a:r>
              <a:rPr lang="it-IT" dirty="0" smtClean="0">
                <a:latin typeface="Sylfaen" panose="010A0502050306030303" pitchFamily="18" charset="0"/>
              </a:rPr>
              <a:t>765/1967 – art. 2 L. n. 122/1989 – art. 12, c. 9, L. n. 246/2005; cfr. Cass. civ. sez. un. nn. 6600/1984 e 3369/1989; Cass. civ. nn. 12793/2005, 4264/2006, 21003/2008 e 378/2010);</a:t>
            </a:r>
          </a:p>
          <a:p>
            <a:pPr algn="just">
              <a:lnSpc>
                <a:spcPct val="100000"/>
              </a:lnSpc>
              <a:buFont typeface="Wingdings" panose="05000000000000000000" pitchFamily="2" charset="2"/>
              <a:buChar char="q"/>
            </a:pPr>
            <a:r>
              <a:rPr lang="it-IT" dirty="0">
                <a:latin typeface="Sylfaen" panose="010A0502050306030303" pitchFamily="18" charset="0"/>
              </a:rPr>
              <a:t> </a:t>
            </a:r>
            <a:r>
              <a:rPr lang="it-IT" dirty="0" smtClean="0">
                <a:latin typeface="Sylfaen" panose="010A0502050306030303" pitchFamily="18" charset="0"/>
              </a:rPr>
              <a:t>rilievo difetto trascrizione accettazione dell’eredità a favore dell’esecutato e dei contitolari soltanto in divisione endoesecutiva durante le operazioni di vendita dell’intero.</a:t>
            </a:r>
          </a:p>
          <a:p>
            <a:pPr marL="0" indent="0" algn="just">
              <a:lnSpc>
                <a:spcPct val="150000"/>
              </a:lnSpc>
              <a:buNone/>
            </a:pP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440576" y="186541"/>
            <a:ext cx="2402377" cy="968928"/>
          </a:xfrm>
          <a:prstGeom prst="rect">
            <a:avLst/>
          </a:prstGeom>
        </p:spPr>
      </p:pic>
    </p:spTree>
    <p:extLst>
      <p:ext uri="{BB962C8B-B14F-4D97-AF65-F5344CB8AC3E}">
        <p14:creationId xmlns:p14="http://schemas.microsoft.com/office/powerpoint/2010/main" val="1608465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1317753"/>
          </a:xfrm>
        </p:spPr>
        <p:txBody>
          <a:bodyPr>
            <a:normAutofit fontScale="90000"/>
          </a:bodyPr>
          <a:lstStyle/>
          <a:p>
            <a:pPr algn="ctr"/>
            <a:r>
              <a:rPr lang="it-IT" sz="6000" dirty="0" smtClean="0"/>
              <a:t>Quindi</a:t>
            </a:r>
            <a:br>
              <a:rPr lang="it-IT" sz="6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smtClean="0">
                <a:latin typeface="Sylfaen" panose="010A0502050306030303" pitchFamily="18" charset="0"/>
              </a:rPr>
              <a:t>Le verifiche della fase preliminare</a:t>
            </a:r>
            <a:endParaRPr lang="it-IT" sz="4000" dirty="0">
              <a:latin typeface="Sylfaen" panose="010A0502050306030303" pitchFamily="18" charset="0"/>
            </a:endParaRPr>
          </a:p>
        </p:txBody>
      </p:sp>
      <p:sp>
        <p:nvSpPr>
          <p:cNvPr id="8" name="Segnaposto contenuto 7"/>
          <p:cNvSpPr>
            <a:spLocks noGrp="1"/>
          </p:cNvSpPr>
          <p:nvPr>
            <p:ph idx="1"/>
          </p:nvPr>
        </p:nvSpPr>
        <p:spPr>
          <a:xfrm>
            <a:off x="1097280" y="1812176"/>
            <a:ext cx="10058400" cy="4056918"/>
          </a:xfrm>
        </p:spPr>
        <p:txBody>
          <a:bodyPr>
            <a:normAutofit fontScale="85000" lnSpcReduction="20000"/>
          </a:bodyPr>
          <a:lstStyle/>
          <a:p>
            <a:pPr algn="just">
              <a:lnSpc>
                <a:spcPct val="110000"/>
              </a:lnSpc>
            </a:pPr>
            <a:r>
              <a:rPr lang="it-IT" dirty="0" smtClean="0">
                <a:latin typeface="Sylfaen" panose="010A0502050306030303" pitchFamily="18" charset="0"/>
              </a:rPr>
              <a:t>La fase preliminare dell’espropriazione è la sede deputata ad ospitare interrogativi e verifiche compendiabili in un quesito fondamentale: può essere accolta l’istanza di vendita?</a:t>
            </a:r>
          </a:p>
          <a:p>
            <a:pPr algn="just">
              <a:lnSpc>
                <a:spcPct val="110000"/>
              </a:lnSpc>
            </a:pPr>
            <a:r>
              <a:rPr lang="it-IT" dirty="0" smtClean="0">
                <a:latin typeface="Sylfaen" panose="010A0502050306030303" pitchFamily="18" charset="0"/>
              </a:rPr>
              <a:t>- l’ufficio adito è territorialmente competente in relazione al luogo in cui si trovano gli immobili? (cfr. Cass. civ. n. 26935/2018);</a:t>
            </a:r>
          </a:p>
          <a:p>
            <a:pPr algn="just">
              <a:lnSpc>
                <a:spcPct val="110000"/>
              </a:lnSpc>
            </a:pPr>
            <a:r>
              <a:rPr lang="it-IT" dirty="0" smtClean="0">
                <a:latin typeface="Sylfaen" panose="010A0502050306030303" pitchFamily="18" charset="0"/>
              </a:rPr>
              <a:t>- sussistono le condizioni dell’azione esecutiva? (esiste un titolo esecutivo; chi agisce è colui che in base al titolo risulta creditore; il soggetto passivo dell’azione è colui che, in base al titolo, risulta debitore ovvero è tenuto per debito altrui </a:t>
            </a:r>
            <a:r>
              <a:rPr lang="it-IT" i="1" dirty="0" smtClean="0">
                <a:latin typeface="Sylfaen" panose="010A0502050306030303" pitchFamily="18" charset="0"/>
              </a:rPr>
              <a:t>ex</a:t>
            </a:r>
            <a:r>
              <a:rPr lang="it-IT" dirty="0" smtClean="0">
                <a:latin typeface="Sylfaen" panose="010A0502050306030303" pitchFamily="18" charset="0"/>
              </a:rPr>
              <a:t> artt. 602 ss.) cfr. Cass. civ. nn. 210/2002 e 15363/2011;</a:t>
            </a:r>
          </a:p>
          <a:p>
            <a:pPr algn="just">
              <a:lnSpc>
                <a:spcPct val="110000"/>
              </a:lnSpc>
            </a:pPr>
            <a:r>
              <a:rPr lang="it-IT" dirty="0" smtClean="0">
                <a:latin typeface="Sylfaen" panose="010A0502050306030303" pitchFamily="18" charset="0"/>
              </a:rPr>
              <a:t>- il creditore ha rispettato i termini della fase introduttiva previsti a pena di inefficacia del pignoramento?;</a:t>
            </a:r>
          </a:p>
          <a:p>
            <a:pPr algn="just">
              <a:lnSpc>
                <a:spcPct val="110000"/>
              </a:lnSpc>
            </a:pPr>
            <a:r>
              <a:rPr lang="it-IT" dirty="0" smtClean="0">
                <a:latin typeface="Sylfaen" panose="010A0502050306030303" pitchFamily="18" charset="0"/>
              </a:rPr>
              <a:t>- quale diritto è pignorato? (conformità tra ingiunzione e trascrizione, nella prospettiva dell’altrettanto necessaria conformità tra ciò che è pignorato e che dovrà essere stimato, posto in vendita, aggiudicato e trasferito);</a:t>
            </a:r>
          </a:p>
          <a:p>
            <a:pPr algn="just">
              <a:lnSpc>
                <a:spcPct val="110000"/>
              </a:lnSpc>
            </a:pPr>
            <a:r>
              <a:rPr lang="it-IT" dirty="0" smtClean="0">
                <a:latin typeface="Sylfaen" panose="010A0502050306030303" pitchFamily="18" charset="0"/>
              </a:rPr>
              <a:t>- </a:t>
            </a:r>
            <a:r>
              <a:rPr lang="it-IT" u="sng" dirty="0" smtClean="0">
                <a:latin typeface="Sylfaen" panose="010A0502050306030303" pitchFamily="18" charset="0"/>
              </a:rPr>
              <a:t>quale diritto è (</a:t>
            </a:r>
            <a:r>
              <a:rPr lang="it-IT" i="1" u="sng" dirty="0" err="1" smtClean="0">
                <a:latin typeface="Sylfaen" panose="010A0502050306030303" pitchFamily="18" charset="0"/>
              </a:rPr>
              <a:t>rectius</a:t>
            </a:r>
            <a:r>
              <a:rPr lang="it-IT" u="sng" dirty="0" smtClean="0">
                <a:latin typeface="Sylfaen" panose="010A0502050306030303" pitchFamily="18" charset="0"/>
              </a:rPr>
              <a:t>, risulta formalmente) nella titolarità della parte esecutata? </a:t>
            </a:r>
            <a:endParaRPr lang="it-IT" u="sng"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7182154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80902"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t>
            </a:r>
            <a:r>
              <a:rPr lang="it-IT" sz="3100" dirty="0" smtClean="0">
                <a:latin typeface="Sylfaen" panose="010A0502050306030303" pitchFamily="18" charset="0"/>
              </a:rPr>
              <a:t>un cenno alle preclusioni di fase legate all’ordinanza di vendita</a:t>
            </a:r>
            <a:endParaRPr lang="it-IT" sz="3100" i="1" dirty="0">
              <a:latin typeface="Sylfaen" panose="010A0502050306030303" pitchFamily="18" charset="0"/>
            </a:endParaRPr>
          </a:p>
        </p:txBody>
      </p:sp>
      <p:sp>
        <p:nvSpPr>
          <p:cNvPr id="6" name="Segnaposto contenuto 5"/>
          <p:cNvSpPr>
            <a:spLocks noGrp="1"/>
          </p:cNvSpPr>
          <p:nvPr>
            <p:ph idx="1"/>
          </p:nvPr>
        </p:nvSpPr>
        <p:spPr>
          <a:xfrm>
            <a:off x="590204" y="1845734"/>
            <a:ext cx="10565476" cy="4380499"/>
          </a:xfrm>
        </p:spPr>
        <p:txBody>
          <a:bodyPr>
            <a:normAutofit fontScale="92500" lnSpcReduction="20000"/>
          </a:bodyPr>
          <a:lstStyle/>
          <a:p>
            <a:pPr algn="just">
              <a:lnSpc>
                <a:spcPct val="100000"/>
              </a:lnSpc>
              <a:buFont typeface="Wingdings" panose="05000000000000000000" pitchFamily="2" charset="2"/>
              <a:buChar char="q"/>
            </a:pPr>
            <a:r>
              <a:rPr lang="it-IT" dirty="0">
                <a:latin typeface="Sylfaen" panose="010A0502050306030303" pitchFamily="18" charset="0"/>
              </a:rPr>
              <a:t>In tema di esecuzione forzata immobiliare, è preclusa al debitore esecutato </a:t>
            </a:r>
            <a:r>
              <a:rPr lang="it-IT" dirty="0" smtClean="0">
                <a:latin typeface="Sylfaen" panose="010A0502050306030303" pitchFamily="18" charset="0"/>
              </a:rPr>
              <a:t>l’impugnazione </a:t>
            </a:r>
            <a:r>
              <a:rPr lang="it-IT" dirty="0">
                <a:latin typeface="Sylfaen" panose="010A0502050306030303" pitchFamily="18" charset="0"/>
              </a:rPr>
              <a:t>del decreto di trasferimento mediante la deduzione, avvenuta per la prima volta dopo la pronuncia del detto provvedimento, di vizi nella produzione della documentazione, ai sensi </a:t>
            </a:r>
            <a:r>
              <a:rPr lang="it-IT" dirty="0" smtClean="0">
                <a:latin typeface="Sylfaen" panose="010A0502050306030303" pitchFamily="18" charset="0"/>
              </a:rPr>
              <a:t>dell’art</a:t>
            </a:r>
            <a:r>
              <a:rPr lang="it-IT" dirty="0">
                <a:latin typeface="Sylfaen" panose="010A0502050306030303" pitchFamily="18" charset="0"/>
              </a:rPr>
              <a:t>. 567 c.p.c</a:t>
            </a:r>
            <a:r>
              <a:rPr lang="it-IT" dirty="0" smtClean="0">
                <a:latin typeface="Sylfaen" panose="010A0502050306030303" pitchFamily="18" charset="0"/>
              </a:rPr>
              <a:t>. </a:t>
            </a:r>
            <a:r>
              <a:rPr lang="it-IT" dirty="0">
                <a:latin typeface="Sylfaen" panose="010A0502050306030303" pitchFamily="18" charset="0"/>
              </a:rPr>
              <a:t>verificatisi nella fase precedente </a:t>
            </a:r>
            <a:r>
              <a:rPr lang="it-IT" dirty="0" smtClean="0">
                <a:latin typeface="Sylfaen" panose="010A0502050306030303" pitchFamily="18" charset="0"/>
              </a:rPr>
              <a:t>all’ordinanza </a:t>
            </a:r>
            <a:r>
              <a:rPr lang="it-IT" dirty="0">
                <a:latin typeface="Sylfaen" panose="010A0502050306030303" pitchFamily="18" charset="0"/>
              </a:rPr>
              <a:t>di determinazione delle modalità della </a:t>
            </a:r>
            <a:r>
              <a:rPr lang="it-IT" dirty="0" smtClean="0">
                <a:latin typeface="Sylfaen" panose="010A0502050306030303" pitchFamily="18" charset="0"/>
              </a:rPr>
              <a:t>vendita (Cass. civ. n. 26202/2011)</a:t>
            </a:r>
          </a:p>
          <a:p>
            <a:pPr algn="just">
              <a:lnSpc>
                <a:spcPct val="100000"/>
              </a:lnSpc>
              <a:buFont typeface="Wingdings" panose="05000000000000000000" pitchFamily="2" charset="2"/>
              <a:buChar char="q"/>
            </a:pPr>
            <a:r>
              <a:rPr lang="it-IT" dirty="0">
                <a:latin typeface="Sylfaen" panose="010A0502050306030303" pitchFamily="18" charset="0"/>
              </a:rPr>
              <a:t> Il processo esecutivo si presenta strutturato non già come una sequenza continua di atti ordinati ad un unico provvedimento finale - secondo lo schema proprio del processo di cognizione - bensì come una successione di subprocedimenti, cioè in una serie autonoma di atti ordinati a distinti provvedimenti successivi. Tale autonomia di ciascuna fase, rispetto a quella precedente, comporta che l</a:t>
            </a:r>
            <a:r>
              <a:rPr lang="it-IT" b="1" dirty="0">
                <a:latin typeface="Sylfaen" panose="010A0502050306030303" pitchFamily="18" charset="0"/>
              </a:rPr>
              <a:t>e situazioni invalidanti</a:t>
            </a:r>
            <a:r>
              <a:rPr lang="it-IT" dirty="0">
                <a:latin typeface="Sylfaen" panose="010A0502050306030303" pitchFamily="18" charset="0"/>
              </a:rPr>
              <a:t>, che si producano nella fase che è conclusa </a:t>
            </a:r>
            <a:r>
              <a:rPr lang="it-IT" dirty="0" smtClean="0">
                <a:latin typeface="Sylfaen" panose="010A0502050306030303" pitchFamily="18" charset="0"/>
              </a:rPr>
              <a:t>dall’ordinanza </a:t>
            </a:r>
            <a:r>
              <a:rPr lang="it-IT" dirty="0">
                <a:latin typeface="Sylfaen" panose="010A0502050306030303" pitchFamily="18" charset="0"/>
              </a:rPr>
              <a:t>di autorizzazione alla vendita, </a:t>
            </a:r>
            <a:r>
              <a:rPr lang="it-IT" b="1" dirty="0">
                <a:latin typeface="Sylfaen" panose="010A0502050306030303" pitchFamily="18" charset="0"/>
              </a:rPr>
              <a:t>sono suscettibili di rilievo </a:t>
            </a:r>
            <a:r>
              <a:rPr lang="it-IT" dirty="0">
                <a:latin typeface="Sylfaen" panose="010A0502050306030303" pitchFamily="18" charset="0"/>
              </a:rPr>
              <a:t>nel corso ulteriore del processo - mediante opposizione agli atti esecutivi proponibili anche dopo che detta ordinanza è stata pronunciata o </a:t>
            </a:r>
            <a:r>
              <a:rPr lang="it-IT" dirty="0" smtClean="0">
                <a:latin typeface="Sylfaen" panose="010A0502050306030303" pitchFamily="18" charset="0"/>
              </a:rPr>
              <a:t>d’ufficio </a:t>
            </a:r>
            <a:r>
              <a:rPr lang="it-IT" dirty="0">
                <a:latin typeface="Sylfaen" panose="010A0502050306030303" pitchFamily="18" charset="0"/>
              </a:rPr>
              <a:t>dal giudice </a:t>
            </a:r>
            <a:r>
              <a:rPr lang="it-IT" dirty="0" smtClean="0">
                <a:latin typeface="Sylfaen" panose="010A0502050306030303" pitchFamily="18" charset="0"/>
              </a:rPr>
              <a:t>dell’esecuzione</a:t>
            </a:r>
            <a:r>
              <a:rPr lang="it-IT" dirty="0">
                <a:latin typeface="Sylfaen" panose="010A0502050306030303" pitchFamily="18" charset="0"/>
              </a:rPr>
              <a:t>, in deroga </a:t>
            </a:r>
            <a:r>
              <a:rPr lang="it-IT" dirty="0" smtClean="0">
                <a:latin typeface="Sylfaen" panose="010A0502050306030303" pitchFamily="18" charset="0"/>
              </a:rPr>
              <a:t>all’espresso </a:t>
            </a:r>
            <a:r>
              <a:rPr lang="it-IT" dirty="0">
                <a:latin typeface="Sylfaen" panose="010A0502050306030303" pitchFamily="18" charset="0"/>
              </a:rPr>
              <a:t>dettato </a:t>
            </a:r>
            <a:r>
              <a:rPr lang="it-IT" dirty="0" smtClean="0">
                <a:latin typeface="Sylfaen" panose="010A0502050306030303" pitchFamily="18" charset="0"/>
              </a:rPr>
              <a:t>dell’art</a:t>
            </a:r>
            <a:r>
              <a:rPr lang="it-IT" dirty="0">
                <a:latin typeface="Sylfaen" panose="010A0502050306030303" pitchFamily="18" charset="0"/>
              </a:rPr>
              <a:t>. 569 c.p.c. - </a:t>
            </a:r>
            <a:r>
              <a:rPr lang="it-IT" b="1" dirty="0">
                <a:latin typeface="Sylfaen" panose="010A0502050306030303" pitchFamily="18" charset="0"/>
              </a:rPr>
              <a:t>solo in quanto impediscano che il processo consegua il risultato che ne costituisce lo scopo</a:t>
            </a:r>
            <a:r>
              <a:rPr lang="it-IT" dirty="0">
                <a:latin typeface="Sylfaen" panose="010A0502050306030303" pitchFamily="18" charset="0"/>
              </a:rPr>
              <a:t>, e cioè </a:t>
            </a:r>
            <a:r>
              <a:rPr lang="it-IT" dirty="0" smtClean="0">
                <a:latin typeface="Sylfaen" panose="010A0502050306030303" pitchFamily="18" charset="0"/>
              </a:rPr>
              <a:t>l’espropriazione </a:t>
            </a:r>
            <a:r>
              <a:rPr lang="it-IT" dirty="0">
                <a:latin typeface="Sylfaen" panose="010A0502050306030303" pitchFamily="18" charset="0"/>
              </a:rPr>
              <a:t>del bene pignorato come prezzo per la soddisfazione dei creditori, </a:t>
            </a:r>
            <a:r>
              <a:rPr lang="it-IT" b="1" dirty="0">
                <a:latin typeface="Sylfaen" panose="010A0502050306030303" pitchFamily="18" charset="0"/>
              </a:rPr>
              <a:t>mentre ogni altra situazione invalidante deve essere eccepita come opposizione agli atti esecutivi nei termini di decadenza disposti dal menzionato art. 569 c.p.c</a:t>
            </a:r>
            <a:r>
              <a:rPr lang="it-IT" b="1" dirty="0" smtClean="0">
                <a:latin typeface="Sylfaen" panose="010A0502050306030303" pitchFamily="18" charset="0"/>
              </a:rPr>
              <a:t>. </a:t>
            </a:r>
            <a:r>
              <a:rPr lang="it-IT" dirty="0" smtClean="0">
                <a:latin typeface="Sylfaen" panose="010A0502050306030303" pitchFamily="18" charset="0"/>
              </a:rPr>
              <a:t>(Cass. civ., sez. un. n. 11178/1995)</a:t>
            </a: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440576" y="186541"/>
            <a:ext cx="2402377" cy="968928"/>
          </a:xfrm>
          <a:prstGeom prst="rect">
            <a:avLst/>
          </a:prstGeom>
        </p:spPr>
      </p:pic>
    </p:spTree>
    <p:extLst>
      <p:ext uri="{BB962C8B-B14F-4D97-AF65-F5344CB8AC3E}">
        <p14:creationId xmlns:p14="http://schemas.microsoft.com/office/powerpoint/2010/main" val="2855176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1317753"/>
          </a:xfrm>
        </p:spPr>
        <p:txBody>
          <a:bodyPr>
            <a:normAutofit fontScale="90000"/>
          </a:bodyPr>
          <a:lstStyle/>
          <a:p>
            <a:pPr algn="ctr"/>
            <a:r>
              <a:rPr lang="it-IT" sz="6000" dirty="0" smtClean="0"/>
              <a:t/>
            </a:r>
            <a:br>
              <a:rPr lang="it-IT" sz="6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endParaRPr lang="it-IT" sz="4000" dirty="0">
              <a:latin typeface="Sylfaen" panose="010A0502050306030303" pitchFamily="18" charset="0"/>
            </a:endParaRPr>
          </a:p>
        </p:txBody>
      </p:sp>
      <p:sp>
        <p:nvSpPr>
          <p:cNvPr id="8" name="Segnaposto contenuto 7"/>
          <p:cNvSpPr>
            <a:spLocks noGrp="1"/>
          </p:cNvSpPr>
          <p:nvPr>
            <p:ph idx="1"/>
          </p:nvPr>
        </p:nvSpPr>
        <p:spPr>
          <a:xfrm>
            <a:off x="1097280" y="1890958"/>
            <a:ext cx="10058400" cy="3978135"/>
          </a:xfrm>
        </p:spPr>
        <p:txBody>
          <a:bodyPr>
            <a:normAutofit/>
          </a:bodyPr>
          <a:lstStyle/>
          <a:p>
            <a:pPr algn="just"/>
            <a:endParaRPr lang="it-IT" dirty="0" smtClean="0">
              <a:latin typeface="Sylfaen" panose="010A0502050306030303" pitchFamily="18" charset="0"/>
            </a:endParaRPr>
          </a:p>
          <a:p>
            <a:pPr algn="just"/>
            <a:r>
              <a:rPr lang="it-IT" dirty="0" smtClean="0">
                <a:latin typeface="Sylfaen" panose="010A0502050306030303" pitchFamily="18" charset="0"/>
              </a:rPr>
              <a:t>La risposta all’ultimo quesito si rinviene nella documentazione ipocatastale di cui all’art. 567 c.p.c.:</a:t>
            </a:r>
          </a:p>
          <a:p>
            <a:pPr algn="just">
              <a:buFont typeface="Wingdings" panose="05000000000000000000" pitchFamily="2" charset="2"/>
              <a:buChar char="q"/>
            </a:pPr>
            <a:r>
              <a:rPr lang="it-IT" dirty="0" smtClean="0">
                <a:latin typeface="Sylfaen" panose="010A0502050306030303" pitchFamily="18" charset="0"/>
              </a:rPr>
              <a:t> </a:t>
            </a:r>
            <a:r>
              <a:rPr lang="it-IT" b="1" dirty="0" smtClean="0">
                <a:latin typeface="Sylfaen" panose="010A0502050306030303" pitchFamily="18" charset="0"/>
              </a:rPr>
              <a:t>l’estratto del catasto e i certificati delle iscrizioni e trascrizioni relative all’immobile pignorato effettuate nei venti anni anteriori alla trascrizione del pignoramento;</a:t>
            </a:r>
          </a:p>
          <a:p>
            <a:pPr algn="just">
              <a:buFont typeface="Wingdings" panose="05000000000000000000" pitchFamily="2" charset="2"/>
              <a:buChar char="q"/>
            </a:pPr>
            <a:r>
              <a:rPr lang="it-IT" dirty="0" smtClean="0">
                <a:latin typeface="Sylfaen" panose="010A0502050306030303" pitchFamily="18" charset="0"/>
              </a:rPr>
              <a:t> </a:t>
            </a:r>
            <a:r>
              <a:rPr lang="it-IT" b="1" dirty="0" smtClean="0">
                <a:latin typeface="Sylfaen" panose="010A0502050306030303" pitchFamily="18" charset="0"/>
              </a:rPr>
              <a:t>o la certificazione notarile sostitutiva attestante le risultanze delle visure catastali e dei registri immobiliari;</a:t>
            </a:r>
            <a:r>
              <a:rPr lang="it-IT" dirty="0" smtClean="0">
                <a:latin typeface="Sylfaen" panose="010A0502050306030303" pitchFamily="18" charset="0"/>
              </a:rPr>
              <a:t> </a:t>
            </a:r>
          </a:p>
          <a:p>
            <a:pPr algn="just"/>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1781468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1317753"/>
          </a:xfrm>
        </p:spPr>
        <p:txBody>
          <a:bodyPr>
            <a:normAutofit fontScale="90000"/>
          </a:bodyPr>
          <a:lstStyle/>
          <a:p>
            <a:pPr algn="ctr"/>
            <a:r>
              <a:rPr lang="it-IT" sz="6000" dirty="0" smtClean="0"/>
              <a:t>Quindi</a:t>
            </a:r>
            <a:br>
              <a:rPr lang="it-IT" sz="6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smtClean="0">
                <a:latin typeface="Sylfaen" panose="010A0502050306030303" pitchFamily="18" charset="0"/>
              </a:rPr>
              <a:t>…due puntualizzazioni:</a:t>
            </a:r>
            <a:endParaRPr lang="it-IT" sz="4000" dirty="0">
              <a:latin typeface="Sylfaen" panose="010A0502050306030303" pitchFamily="18" charset="0"/>
            </a:endParaRPr>
          </a:p>
        </p:txBody>
      </p:sp>
      <p:sp>
        <p:nvSpPr>
          <p:cNvPr id="8" name="Segnaposto contenuto 7"/>
          <p:cNvSpPr>
            <a:spLocks noGrp="1"/>
          </p:cNvSpPr>
          <p:nvPr>
            <p:ph idx="1"/>
          </p:nvPr>
        </p:nvSpPr>
        <p:spPr>
          <a:xfrm>
            <a:off x="1097280" y="1890958"/>
            <a:ext cx="10058400" cy="3978135"/>
          </a:xfrm>
        </p:spPr>
        <p:txBody>
          <a:bodyPr>
            <a:normAutofit fontScale="92500" lnSpcReduction="10000"/>
          </a:bodyPr>
          <a:lstStyle/>
          <a:p>
            <a:pPr algn="just">
              <a:lnSpc>
                <a:spcPct val="110000"/>
              </a:lnSpc>
            </a:pPr>
            <a:r>
              <a:rPr lang="it-IT" dirty="0" smtClean="0">
                <a:latin typeface="Sylfaen" panose="010A0502050306030303" pitchFamily="18" charset="0"/>
              </a:rPr>
              <a:t>1) il certificato ipotecario speciale non è «sostituibile» con l’elenco sintetico delle formalità </a:t>
            </a:r>
            <a:r>
              <a:rPr lang="it-IT" dirty="0">
                <a:latin typeface="Sylfaen" panose="010A0502050306030303" pitchFamily="18" charset="0"/>
              </a:rPr>
              <a:t> </a:t>
            </a:r>
            <a:r>
              <a:rPr lang="it-IT" dirty="0" smtClean="0">
                <a:latin typeface="Sylfaen" panose="010A0502050306030303" pitchFamily="18" charset="0"/>
              </a:rPr>
              <a:t>originato dall’ispezione telematica dei registri condotta sul nominativo del debitore e con la produzione delle formalità rilevanti, in quanto si tratta di d</a:t>
            </a:r>
            <a:r>
              <a:rPr lang="it-IT" dirty="0" smtClean="0">
                <a:latin typeface="Sylfaen" panose="010A0502050306030303" pitchFamily="18" charset="0"/>
                <a:sym typeface="Wingdings" panose="05000000000000000000" pitchFamily="2" charset="2"/>
              </a:rPr>
              <a:t>ocumenti privi di </a:t>
            </a:r>
            <a:r>
              <a:rPr lang="it-IT" b="1" dirty="0" smtClean="0">
                <a:latin typeface="Sylfaen" panose="010A0502050306030303" pitchFamily="18" charset="0"/>
                <a:sym typeface="Wingdings" panose="05000000000000000000" pitchFamily="2" charset="2"/>
              </a:rPr>
              <a:t>valore certificativo:</a:t>
            </a:r>
            <a:r>
              <a:rPr lang="it-IT" dirty="0" smtClean="0">
                <a:latin typeface="Sylfaen" panose="010A0502050306030303" pitchFamily="18" charset="0"/>
                <a:sym typeface="Wingdings" panose="05000000000000000000" pitchFamily="2" charset="2"/>
              </a:rPr>
              <a:t> in tal caso, non può ritenersi assolto l’onere di cui all’art. 567 c. 2 c.p.c. e non può essere assegnato il termine per il «completamento» della documentazione;</a:t>
            </a:r>
          </a:p>
          <a:p>
            <a:pPr algn="just"/>
            <a:endParaRPr lang="it-IT" dirty="0">
              <a:latin typeface="Sylfaen" panose="010A0502050306030303" pitchFamily="18" charset="0"/>
              <a:sym typeface="Wingdings" panose="05000000000000000000" pitchFamily="2" charset="2"/>
            </a:endParaRPr>
          </a:p>
          <a:p>
            <a:pPr algn="just">
              <a:lnSpc>
                <a:spcPct val="110000"/>
              </a:lnSpc>
            </a:pPr>
            <a:r>
              <a:rPr lang="it-IT" dirty="0" smtClean="0">
                <a:latin typeface="Sylfaen" panose="010A0502050306030303" pitchFamily="18" charset="0"/>
                <a:sym typeface="Wingdings" panose="05000000000000000000" pitchFamily="2" charset="2"/>
              </a:rPr>
              <a:t>2) laddove il pignoramento abbia ad oggetto la </a:t>
            </a:r>
            <a:r>
              <a:rPr lang="it-IT" b="1" dirty="0" smtClean="0">
                <a:latin typeface="Sylfaen" panose="010A0502050306030303" pitchFamily="18" charset="0"/>
                <a:sym typeface="Wingdings" panose="05000000000000000000" pitchFamily="2" charset="2"/>
              </a:rPr>
              <a:t>quota indivisa </a:t>
            </a:r>
            <a:r>
              <a:rPr lang="it-IT" dirty="0" smtClean="0">
                <a:latin typeface="Sylfaen" panose="010A0502050306030303" pitchFamily="18" charset="0"/>
                <a:sym typeface="Wingdings" panose="05000000000000000000" pitchFamily="2" charset="2"/>
              </a:rPr>
              <a:t>di un bene, i contitolari non esecutati devono essere individuati sulla base delle risultanze dei registri immobiliari:</a:t>
            </a:r>
          </a:p>
          <a:p>
            <a:pPr algn="just"/>
            <a:r>
              <a:rPr lang="it-IT" dirty="0" smtClean="0">
                <a:latin typeface="Sylfaen" panose="010A0502050306030303" pitchFamily="18" charset="0"/>
                <a:sym typeface="Wingdings" panose="05000000000000000000" pitchFamily="2" charset="2"/>
              </a:rPr>
              <a:t>- irrilevante il dato dell’intestazione catastale;</a:t>
            </a:r>
          </a:p>
          <a:p>
            <a:pPr algn="just"/>
            <a:r>
              <a:rPr lang="it-IT" dirty="0" smtClean="0">
                <a:latin typeface="Sylfaen" panose="010A0502050306030303" pitchFamily="18" charset="0"/>
                <a:sym typeface="Wingdings" panose="05000000000000000000" pitchFamily="2" charset="2"/>
              </a:rPr>
              <a:t>- eventuale «completamento» della documentazione ipocatastale sui contitolari;</a:t>
            </a:r>
          </a:p>
          <a:p>
            <a:pPr algn="just"/>
            <a:r>
              <a:rPr lang="it-IT" dirty="0" smtClean="0">
                <a:latin typeface="Sylfaen" panose="010A0502050306030303" pitchFamily="18" charset="0"/>
                <a:sym typeface="Wingdings" panose="05000000000000000000" pitchFamily="2" charset="2"/>
              </a:rPr>
              <a:t>- documentare, prima dell’udienza, l’avviso 599 c.p.c. e l’avviso 180, c. 2, disp. att. c.p.c.;</a:t>
            </a:r>
          </a:p>
          <a:p>
            <a:pPr algn="just"/>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3994077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1375941"/>
          </a:xfrm>
        </p:spPr>
        <p:txBody>
          <a:bodyPr>
            <a:normAutofit fontScale="90000"/>
          </a:bodyPr>
          <a:lstStyle/>
          <a:p>
            <a:pPr algn="ctr"/>
            <a:r>
              <a:rPr lang="it-IT" sz="6000" dirty="0" smtClean="0"/>
              <a:t>Quindi</a:t>
            </a:r>
            <a:br>
              <a:rPr lang="it-IT" sz="6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smtClean="0">
                <a:latin typeface="Sylfaen" panose="010A0502050306030303" pitchFamily="18" charset="0"/>
              </a:rPr>
              <a:t>l’art. 567 c.p.c.</a:t>
            </a:r>
            <a:endParaRPr lang="it-IT" sz="4000" dirty="0">
              <a:latin typeface="Sylfaen" panose="010A0502050306030303" pitchFamily="18" charset="0"/>
            </a:endParaRPr>
          </a:p>
        </p:txBody>
      </p:sp>
      <p:sp>
        <p:nvSpPr>
          <p:cNvPr id="8" name="Segnaposto contenuto 7"/>
          <p:cNvSpPr>
            <a:spLocks noGrp="1"/>
          </p:cNvSpPr>
          <p:nvPr>
            <p:ph idx="1"/>
          </p:nvPr>
        </p:nvSpPr>
        <p:spPr>
          <a:xfrm>
            <a:off x="1097280" y="1787236"/>
            <a:ext cx="10058400" cy="4422371"/>
          </a:xfrm>
        </p:spPr>
        <p:txBody>
          <a:bodyPr>
            <a:normAutofit lnSpcReduction="10000"/>
          </a:bodyPr>
          <a:lstStyle/>
          <a:p>
            <a:pPr algn="just">
              <a:lnSpc>
                <a:spcPct val="100000"/>
              </a:lnSpc>
            </a:pPr>
            <a:r>
              <a:rPr lang="it-IT" dirty="0" smtClean="0">
                <a:latin typeface="Sylfaen" panose="010A0502050306030303" pitchFamily="18" charset="0"/>
              </a:rPr>
              <a:t>Nell’esaminare l’art. 567 c.p.c. è significativo cogliere lungo quali direttrici si siano mossi gli interventi di riforma dal 1998 ad oggi</a:t>
            </a:r>
            <a:endParaRPr lang="it-IT" dirty="0" smtClean="0">
              <a:latin typeface="Sylfaen" panose="010A0502050306030303" pitchFamily="18" charset="0"/>
              <a:sym typeface="Wingdings" panose="05000000000000000000" pitchFamily="2" charset="2"/>
            </a:endParaRPr>
          </a:p>
          <a:p>
            <a:pPr algn="just">
              <a:lnSpc>
                <a:spcPct val="100000"/>
              </a:lnSpc>
            </a:pPr>
            <a:r>
              <a:rPr lang="it-IT" dirty="0" smtClean="0">
                <a:latin typeface="Sylfaen" panose="010A0502050306030303" pitchFamily="18" charset="0"/>
              </a:rPr>
              <a:t>- </a:t>
            </a:r>
            <a:r>
              <a:rPr lang="it-IT" b="1" dirty="0" smtClean="0">
                <a:latin typeface="Sylfaen" panose="010A0502050306030303" pitchFamily="18" charset="0"/>
              </a:rPr>
              <a:t>ACCELERAZIONE</a:t>
            </a:r>
            <a:r>
              <a:rPr lang="it-IT" dirty="0" smtClean="0">
                <a:latin typeface="Sylfaen" panose="010A0502050306030303" pitchFamily="18" charset="0"/>
              </a:rPr>
              <a:t> dei tempi del processo </a:t>
            </a:r>
            <a:r>
              <a:rPr lang="it-IT" dirty="0" smtClean="0">
                <a:latin typeface="Sylfaen" panose="010A0502050306030303" pitchFamily="18" charset="0"/>
                <a:sym typeface="Wingdings" panose="05000000000000000000" pitchFamily="2" charset="2"/>
              </a:rPr>
              <a:t> 1998 termine di 60 gg. assegnato al creditore a pena di estinzione della procedura e sostituibilità con certificazione notarile;</a:t>
            </a:r>
          </a:p>
          <a:p>
            <a:pPr algn="just">
              <a:lnSpc>
                <a:spcPct val="100000"/>
              </a:lnSpc>
            </a:pPr>
            <a:r>
              <a:rPr lang="it-IT" dirty="0" smtClean="0">
                <a:latin typeface="Sylfaen" panose="010A0502050306030303" pitchFamily="18" charset="0"/>
                <a:sym typeface="Wingdings" panose="05000000000000000000" pitchFamily="2" charset="2"/>
              </a:rPr>
              <a:t>- </a:t>
            </a:r>
            <a:r>
              <a:rPr lang="it-IT" b="1" dirty="0" smtClean="0">
                <a:latin typeface="Sylfaen" panose="010A0502050306030303" pitchFamily="18" charset="0"/>
                <a:sym typeface="Wingdings" panose="05000000000000000000" pitchFamily="2" charset="2"/>
              </a:rPr>
              <a:t>LIMITAZIONE</a:t>
            </a:r>
            <a:r>
              <a:rPr lang="it-IT" dirty="0" smtClean="0">
                <a:latin typeface="Sylfaen" panose="010A0502050306030303" pitchFamily="18" charset="0"/>
                <a:sym typeface="Wingdings" panose="05000000000000000000" pitchFamily="2" charset="2"/>
              </a:rPr>
              <a:t> alla documentazione indispensabile allo scopo dell’esecuzione forzata sin dalla fase iniziale  2005 (in «collaborazione» con Corte </a:t>
            </a:r>
            <a:r>
              <a:rPr lang="it-IT" dirty="0" err="1" smtClean="0">
                <a:latin typeface="Sylfaen" panose="010A0502050306030303" pitchFamily="18" charset="0"/>
                <a:sym typeface="Wingdings" panose="05000000000000000000" pitchFamily="2" charset="2"/>
              </a:rPr>
              <a:t>cost</a:t>
            </a:r>
            <a:r>
              <a:rPr lang="it-IT" dirty="0" smtClean="0">
                <a:latin typeface="Sylfaen" panose="010A0502050306030303" pitchFamily="18" charset="0"/>
                <a:sym typeface="Wingdings" panose="05000000000000000000" pitchFamily="2" charset="2"/>
              </a:rPr>
              <a:t>. n. 379/2005) eliminazione dell’estratto delle mappe censuarie e del certificato di destinazione urbanistica;</a:t>
            </a:r>
          </a:p>
          <a:p>
            <a:pPr algn="just">
              <a:lnSpc>
                <a:spcPct val="100000"/>
              </a:lnSpc>
            </a:pPr>
            <a:r>
              <a:rPr lang="it-IT" dirty="0" smtClean="0">
                <a:latin typeface="Sylfaen" panose="010A0502050306030303" pitchFamily="18" charset="0"/>
                <a:sym typeface="Wingdings" panose="05000000000000000000" pitchFamily="2" charset="2"/>
              </a:rPr>
              <a:t>- </a:t>
            </a:r>
            <a:r>
              <a:rPr lang="it-IT" b="1" dirty="0" smtClean="0">
                <a:latin typeface="Sylfaen" panose="010A0502050306030303" pitchFamily="18" charset="0"/>
                <a:sym typeface="Wingdings" panose="05000000000000000000" pitchFamily="2" charset="2"/>
              </a:rPr>
              <a:t>PIÙ NETTA PERIMETRAZIONE </a:t>
            </a:r>
            <a:r>
              <a:rPr lang="it-IT" dirty="0" smtClean="0">
                <a:latin typeface="Sylfaen" panose="010A0502050306030303" pitchFamily="18" charset="0"/>
                <a:sym typeface="Wingdings" panose="05000000000000000000" pitchFamily="2" charset="2"/>
              </a:rPr>
              <a:t>dell’onere legale di produzione documentale presidiato dalla sanzione inefficacia pignoramento/estinzione procedura  2005 limitazione al ventennio anteriore alla trascrizione del pignoramento;</a:t>
            </a:r>
          </a:p>
          <a:p>
            <a:pPr algn="just">
              <a:lnSpc>
                <a:spcPct val="100000"/>
              </a:lnSpc>
            </a:pPr>
            <a:r>
              <a:rPr lang="it-IT" dirty="0" smtClean="0">
                <a:latin typeface="Sylfaen" panose="010A0502050306030303" pitchFamily="18" charset="0"/>
                <a:sym typeface="Wingdings" panose="05000000000000000000" pitchFamily="2" charset="2"/>
              </a:rPr>
              <a:t>- Introduzione elementi di </a:t>
            </a:r>
            <a:r>
              <a:rPr lang="it-IT" b="1" dirty="0" smtClean="0">
                <a:latin typeface="Sylfaen" panose="010A0502050306030303" pitchFamily="18" charset="0"/>
                <a:sym typeface="Wingdings" panose="05000000000000000000" pitchFamily="2" charset="2"/>
              </a:rPr>
              <a:t>FLESSIBILITÀ</a:t>
            </a:r>
            <a:r>
              <a:rPr lang="it-IT" dirty="0" smtClean="0">
                <a:latin typeface="Sylfaen" panose="010A0502050306030303" pitchFamily="18" charset="0"/>
                <a:sym typeface="Wingdings" panose="05000000000000000000" pitchFamily="2" charset="2"/>
              </a:rPr>
              <a:t>  2005 «</a:t>
            </a:r>
            <a:r>
              <a:rPr lang="it-IT" u="sng" dirty="0" smtClean="0">
                <a:latin typeface="Sylfaen" panose="010A0502050306030303" pitchFamily="18" charset="0"/>
                <a:sym typeface="Wingdings" panose="05000000000000000000" pitchFamily="2" charset="2"/>
              </a:rPr>
              <a:t>prorogabilità»</a:t>
            </a:r>
            <a:r>
              <a:rPr lang="it-IT" dirty="0" smtClean="0">
                <a:latin typeface="Sylfaen" panose="010A0502050306030303" pitchFamily="18" charset="0"/>
                <a:sym typeface="Wingdings" panose="05000000000000000000" pitchFamily="2" charset="2"/>
              </a:rPr>
              <a:t> per una volta e per giusti motivi e «</a:t>
            </a:r>
            <a:r>
              <a:rPr lang="it-IT" u="sng" dirty="0" err="1" smtClean="0">
                <a:latin typeface="Sylfaen" panose="010A0502050306030303" pitchFamily="18" charset="0"/>
                <a:sym typeface="Wingdings" panose="05000000000000000000" pitchFamily="2" charset="2"/>
              </a:rPr>
              <a:t>completabilità</a:t>
            </a:r>
            <a:r>
              <a:rPr lang="it-IT" dirty="0" smtClean="0">
                <a:latin typeface="Sylfaen" panose="010A0502050306030303" pitchFamily="18" charset="0"/>
                <a:sym typeface="Wingdings" panose="05000000000000000000" pitchFamily="2" charset="2"/>
              </a:rPr>
              <a:t>» della documentazione con un unico rigido termine assegnato dal GE</a:t>
            </a:r>
          </a:p>
          <a:p>
            <a:pPr algn="just"/>
            <a:endParaRPr lang="it-IT" dirty="0" smtClean="0">
              <a:latin typeface="Sylfaen" panose="010A0502050306030303" pitchFamily="18" charset="0"/>
              <a:sym typeface="Wingdings" panose="05000000000000000000" pitchFamily="2" charset="2"/>
            </a:endParaRPr>
          </a:p>
          <a:p>
            <a:pPr algn="just"/>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646023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1375941"/>
          </a:xfrm>
        </p:spPr>
        <p:txBody>
          <a:bodyPr>
            <a:normAutofit fontScale="90000"/>
          </a:bodyPr>
          <a:lstStyle/>
          <a:p>
            <a:pPr algn="ctr"/>
            <a:r>
              <a:rPr lang="it-IT" sz="6000" dirty="0" smtClean="0"/>
              <a:t>Quindi</a:t>
            </a:r>
            <a:br>
              <a:rPr lang="it-IT" sz="6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smtClean="0">
                <a:latin typeface="Sylfaen" panose="010A0502050306030303" pitchFamily="18" charset="0"/>
              </a:rPr>
              <a:t>l’art. 567 c.p.c.</a:t>
            </a:r>
            <a:endParaRPr lang="it-IT" sz="4000" dirty="0">
              <a:latin typeface="Sylfaen" panose="010A0502050306030303" pitchFamily="18" charset="0"/>
            </a:endParaRPr>
          </a:p>
        </p:txBody>
      </p:sp>
      <p:sp>
        <p:nvSpPr>
          <p:cNvPr id="8" name="Segnaposto contenuto 7"/>
          <p:cNvSpPr>
            <a:spLocks noGrp="1"/>
          </p:cNvSpPr>
          <p:nvPr>
            <p:ph idx="1"/>
          </p:nvPr>
        </p:nvSpPr>
        <p:spPr>
          <a:xfrm>
            <a:off x="1097280" y="1787236"/>
            <a:ext cx="10058400" cy="4422371"/>
          </a:xfrm>
        </p:spPr>
        <p:txBody>
          <a:bodyPr>
            <a:normAutofit/>
          </a:bodyPr>
          <a:lstStyle/>
          <a:p>
            <a:pPr algn="ctr">
              <a:lnSpc>
                <a:spcPct val="100000"/>
              </a:lnSpc>
            </a:pPr>
            <a:r>
              <a:rPr lang="it-IT" b="1" dirty="0" smtClean="0">
                <a:latin typeface="Sylfaen" panose="010A0502050306030303" pitchFamily="18" charset="0"/>
                <a:sym typeface="Wingdings" panose="05000000000000000000" pitchFamily="2" charset="2"/>
              </a:rPr>
              <a:t>Ipotesi di riforma attualmente in discussione</a:t>
            </a:r>
          </a:p>
          <a:p>
            <a:pPr algn="just">
              <a:lnSpc>
                <a:spcPct val="100000"/>
              </a:lnSpc>
            </a:pPr>
            <a:r>
              <a:rPr lang="it-IT" dirty="0" smtClean="0">
                <a:latin typeface="Sylfaen" panose="010A0502050306030303" pitchFamily="18" charset="0"/>
                <a:sym typeface="Wingdings" panose="05000000000000000000" pitchFamily="2" charset="2"/>
              </a:rPr>
              <a:t>emendamento governativo n. 8.34 al disegno di </a:t>
            </a:r>
            <a:r>
              <a:rPr lang="it-IT" dirty="0">
                <a:latin typeface="Sylfaen" panose="010A0502050306030303" pitchFamily="18" charset="0"/>
                <a:sym typeface="Wingdings" panose="05000000000000000000" pitchFamily="2" charset="2"/>
              </a:rPr>
              <a:t>legge </a:t>
            </a:r>
            <a:r>
              <a:rPr lang="it-IT" dirty="0" smtClean="0">
                <a:latin typeface="Sylfaen" panose="010A0502050306030303" pitchFamily="18" charset="0"/>
                <a:sym typeface="Wingdings" panose="05000000000000000000" pitchFamily="2" charset="2"/>
              </a:rPr>
              <a:t>di «delega </a:t>
            </a:r>
            <a:r>
              <a:rPr lang="it-IT" dirty="0">
                <a:latin typeface="Sylfaen" panose="010A0502050306030303" pitchFamily="18" charset="0"/>
                <a:sym typeface="Wingdings" panose="05000000000000000000" pitchFamily="2" charset="2"/>
              </a:rPr>
              <a:t>al Governo per </a:t>
            </a:r>
            <a:r>
              <a:rPr lang="it-IT" dirty="0" smtClean="0">
                <a:latin typeface="Sylfaen" panose="010A0502050306030303" pitchFamily="18" charset="0"/>
                <a:sym typeface="Wingdings" panose="05000000000000000000" pitchFamily="2" charset="2"/>
              </a:rPr>
              <a:t>l’efficienza </a:t>
            </a:r>
            <a:r>
              <a:rPr lang="it-IT" dirty="0">
                <a:latin typeface="Sylfaen" panose="010A0502050306030303" pitchFamily="18" charset="0"/>
                <a:sym typeface="Wingdings" panose="05000000000000000000" pitchFamily="2" charset="2"/>
              </a:rPr>
              <a:t>del processo civile e per la revisione della disciplina degli strumenti di risoluzione alternativa delle </a:t>
            </a:r>
            <a:r>
              <a:rPr lang="it-IT" dirty="0" smtClean="0">
                <a:latin typeface="Sylfaen" panose="010A0502050306030303" pitchFamily="18" charset="0"/>
                <a:sym typeface="Wingdings" panose="05000000000000000000" pitchFamily="2" charset="2"/>
              </a:rPr>
              <a:t>controversie» (A.S. 1662 – XVIII legislatura)</a:t>
            </a:r>
          </a:p>
          <a:p>
            <a:pPr algn="just">
              <a:lnSpc>
                <a:spcPct val="100000"/>
              </a:lnSpc>
            </a:pPr>
            <a:endParaRPr lang="it-IT" dirty="0" smtClean="0">
              <a:latin typeface="Sylfaen" panose="010A0502050306030303" pitchFamily="18" charset="0"/>
            </a:endParaRPr>
          </a:p>
          <a:p>
            <a:pPr algn="just">
              <a:lnSpc>
                <a:spcPct val="100000"/>
              </a:lnSpc>
            </a:pPr>
            <a:r>
              <a:rPr lang="it-IT" dirty="0" smtClean="0">
                <a:latin typeface="Sylfaen" panose="010A0502050306030303" pitchFamily="18" charset="0"/>
              </a:rPr>
              <a:t>art. 8 </a:t>
            </a:r>
            <a:r>
              <a:rPr lang="it-IT" dirty="0" err="1" smtClean="0">
                <a:latin typeface="Sylfaen" panose="010A0502050306030303" pitchFamily="18" charset="0"/>
              </a:rPr>
              <a:t>lett</a:t>
            </a:r>
            <a:r>
              <a:rPr lang="it-IT" dirty="0" smtClean="0">
                <a:latin typeface="Sylfaen" panose="010A0502050306030303" pitchFamily="18" charset="0"/>
              </a:rPr>
              <a:t>. c): «prevedere </a:t>
            </a:r>
            <a:r>
              <a:rPr lang="it-IT" dirty="0">
                <a:latin typeface="Sylfaen" panose="010A0502050306030303" pitchFamily="18" charset="0"/>
              </a:rPr>
              <a:t>che il termine prescritto dal secondo comma </a:t>
            </a:r>
            <a:r>
              <a:rPr lang="it-IT" dirty="0" smtClean="0">
                <a:latin typeface="Sylfaen" panose="010A0502050306030303" pitchFamily="18" charset="0"/>
              </a:rPr>
              <a:t>dell’articolo </a:t>
            </a:r>
            <a:r>
              <a:rPr lang="it-IT" dirty="0">
                <a:latin typeface="Sylfaen" panose="010A0502050306030303" pitchFamily="18" charset="0"/>
              </a:rPr>
              <a:t>567 del codice di procedura civile per il deposito </a:t>
            </a:r>
            <a:r>
              <a:rPr lang="it-IT" dirty="0" smtClean="0">
                <a:latin typeface="Sylfaen" panose="010A0502050306030303" pitchFamily="18" charset="0"/>
              </a:rPr>
              <a:t>dell’estratto </a:t>
            </a:r>
            <a:r>
              <a:rPr lang="it-IT" dirty="0">
                <a:latin typeface="Sylfaen" panose="010A0502050306030303" pitchFamily="18" charset="0"/>
              </a:rPr>
              <a:t>del catasto e dei certificati delle iscrizioni e trascrizioni ovvero del certificato notarile sostitutivo </a:t>
            </a:r>
            <a:r>
              <a:rPr lang="it-IT" b="1" dirty="0">
                <a:latin typeface="Sylfaen" panose="010A0502050306030303" pitchFamily="18" charset="0"/>
              </a:rPr>
              <a:t>coincide con quello previsto dal combinato disposto degli articoli 497 e 501</a:t>
            </a:r>
            <a:r>
              <a:rPr lang="it-IT" dirty="0">
                <a:latin typeface="Sylfaen" panose="010A0502050306030303" pitchFamily="18" charset="0"/>
              </a:rPr>
              <a:t> del medesimo codice per il deposito </a:t>
            </a:r>
            <a:r>
              <a:rPr lang="it-IT" dirty="0" smtClean="0">
                <a:latin typeface="Sylfaen" panose="010A0502050306030303" pitchFamily="18" charset="0"/>
              </a:rPr>
              <a:t>dell’istanza </a:t>
            </a:r>
            <a:r>
              <a:rPr lang="it-IT" dirty="0">
                <a:latin typeface="Sylfaen" panose="010A0502050306030303" pitchFamily="18" charset="0"/>
              </a:rPr>
              <a:t>di vendita, prevedendo che il predetto termine può essere prorogato di ulteriori quarantacinque giorni, nei casi previsti dal terzo comma </a:t>
            </a:r>
            <a:r>
              <a:rPr lang="it-IT" dirty="0" smtClean="0">
                <a:latin typeface="Sylfaen" panose="010A0502050306030303" pitchFamily="18" charset="0"/>
              </a:rPr>
              <a:t>dell’articolo 567.</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4004203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1375941"/>
          </a:xfrm>
        </p:spPr>
        <p:txBody>
          <a:bodyPr>
            <a:normAutofit fontScale="90000"/>
          </a:bodyPr>
          <a:lstStyle/>
          <a:p>
            <a:pPr algn="ctr"/>
            <a:r>
              <a:rPr lang="it-IT" sz="6000" dirty="0" smtClean="0"/>
              <a:t/>
            </a:r>
            <a:br>
              <a:rPr lang="it-IT" sz="6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a:t/>
            </a:r>
            <a:br>
              <a:rPr lang="it-IT" sz="4000" dirty="0"/>
            </a:br>
            <a:r>
              <a:rPr lang="it-IT" sz="4000" dirty="0" smtClean="0"/>
              <a:t/>
            </a:r>
            <a:br>
              <a:rPr lang="it-IT" sz="4000" dirty="0" smtClean="0"/>
            </a:br>
            <a:r>
              <a:rPr lang="it-IT" sz="4000" dirty="0" smtClean="0"/>
              <a:t>«</a:t>
            </a:r>
            <a:r>
              <a:rPr lang="it-IT" sz="4000" dirty="0" smtClean="0">
                <a:latin typeface="Sylfaen" panose="010A0502050306030303" pitchFamily="18" charset="0"/>
              </a:rPr>
              <a:t>completamento» e altre integrazioni</a:t>
            </a:r>
            <a:endParaRPr lang="it-IT" sz="4000" dirty="0">
              <a:latin typeface="Sylfaen" panose="010A0502050306030303" pitchFamily="18" charset="0"/>
            </a:endParaRPr>
          </a:p>
        </p:txBody>
      </p:sp>
      <p:sp>
        <p:nvSpPr>
          <p:cNvPr id="8" name="Segnaposto contenuto 7"/>
          <p:cNvSpPr>
            <a:spLocks noGrp="1"/>
          </p:cNvSpPr>
          <p:nvPr>
            <p:ph idx="1"/>
          </p:nvPr>
        </p:nvSpPr>
        <p:spPr>
          <a:xfrm>
            <a:off x="698270" y="1787236"/>
            <a:ext cx="10740044" cy="4114800"/>
          </a:xfrm>
        </p:spPr>
        <p:txBody>
          <a:bodyPr>
            <a:normAutofit fontScale="85000" lnSpcReduction="10000"/>
          </a:bodyPr>
          <a:lstStyle/>
          <a:p>
            <a:pPr algn="just">
              <a:lnSpc>
                <a:spcPct val="150000"/>
              </a:lnSpc>
            </a:pPr>
            <a:r>
              <a:rPr lang="it-IT" dirty="0" smtClean="0">
                <a:latin typeface="Sylfaen" panose="010A0502050306030303" pitchFamily="18" charset="0"/>
              </a:rPr>
              <a:t>Il completamento disposto ai sensi del terzo comma deve coincidere e restare entro i confini </a:t>
            </a:r>
            <a:r>
              <a:rPr lang="it-IT" dirty="0">
                <a:latin typeface="Sylfaen" panose="010A0502050306030303" pitchFamily="18" charset="0"/>
              </a:rPr>
              <a:t>dell’onere </a:t>
            </a:r>
            <a:r>
              <a:rPr lang="it-IT" i="1" dirty="0">
                <a:latin typeface="Sylfaen" panose="010A0502050306030303" pitchFamily="18" charset="0"/>
              </a:rPr>
              <a:t>ex </a:t>
            </a:r>
            <a:r>
              <a:rPr lang="it-IT" i="1" dirty="0" err="1">
                <a:latin typeface="Sylfaen" panose="010A0502050306030303" pitchFamily="18" charset="0"/>
              </a:rPr>
              <a:t>lege</a:t>
            </a:r>
            <a:r>
              <a:rPr lang="it-IT" dirty="0">
                <a:latin typeface="Sylfaen" panose="010A0502050306030303" pitchFamily="18" charset="0"/>
              </a:rPr>
              <a:t> gravante sul creditore, a pena di inefficacia del </a:t>
            </a:r>
            <a:r>
              <a:rPr lang="it-IT" dirty="0" smtClean="0">
                <a:latin typeface="Sylfaen" panose="010A0502050306030303" pitchFamily="18" charset="0"/>
              </a:rPr>
              <a:t>pignoramento, di depositare la documentazione </a:t>
            </a:r>
            <a:r>
              <a:rPr lang="it-IT" b="1" dirty="0" smtClean="0">
                <a:latin typeface="Sylfaen" panose="010A0502050306030303" pitchFamily="18" charset="0"/>
              </a:rPr>
              <a:t>necessaria</a:t>
            </a:r>
            <a:r>
              <a:rPr lang="it-IT" dirty="0" smtClean="0">
                <a:latin typeface="Sylfaen" panose="010A0502050306030303" pitchFamily="18" charset="0"/>
              </a:rPr>
              <a:t> (anche se non necessariamente </a:t>
            </a:r>
            <a:r>
              <a:rPr lang="it-IT" b="1" dirty="0" smtClean="0">
                <a:latin typeface="Sylfaen" panose="010A0502050306030303" pitchFamily="18" charset="0"/>
              </a:rPr>
              <a:t>sufficiente</a:t>
            </a:r>
            <a:r>
              <a:rPr lang="it-IT" dirty="0" smtClean="0">
                <a:latin typeface="Sylfaen" panose="010A0502050306030303" pitchFamily="18" charset="0"/>
              </a:rPr>
              <a:t>) indicata </a:t>
            </a:r>
            <a:r>
              <a:rPr lang="it-IT" dirty="0">
                <a:latin typeface="Sylfaen" panose="010A0502050306030303" pitchFamily="18" charset="0"/>
              </a:rPr>
              <a:t>al secondo comma </a:t>
            </a:r>
            <a:r>
              <a:rPr lang="it-IT" dirty="0" smtClean="0">
                <a:latin typeface="Sylfaen" panose="010A0502050306030303" pitchFamily="18" charset="0"/>
              </a:rPr>
              <a:t>(la </a:t>
            </a:r>
            <a:r>
              <a:rPr lang="it-IT" dirty="0">
                <a:latin typeface="Sylfaen" panose="010A0502050306030303" pitchFamily="18" charset="0"/>
              </a:rPr>
              <a:t>certificazione delle risultanze nel ventennio) la cui acquisizione sia sicuramente ottenibile in tempi certi dal creditore, secondo un criterio di prevedibilità e predeterminazione. </a:t>
            </a:r>
          </a:p>
          <a:p>
            <a:pPr algn="just">
              <a:lnSpc>
                <a:spcPct val="150000"/>
              </a:lnSpc>
            </a:pPr>
            <a:r>
              <a:rPr lang="it-IT" dirty="0">
                <a:latin typeface="Sylfaen" panose="010A0502050306030303" pitchFamily="18" charset="0"/>
              </a:rPr>
              <a:t>Tutto ciò che fuoriesce da tale perimetro legale predeterminato è attività di integrazione ulteriore, doverosa in quanto funzionale allo scopo del processo esecutivo, da eventualmente sollecitare assegnando appositi termini nell’esercizio del potere-dovere di direzione di cui all’art. 484 c.p.c</a:t>
            </a:r>
            <a:r>
              <a:rPr lang="it-IT" dirty="0" smtClean="0">
                <a:latin typeface="Sylfaen" panose="010A0502050306030303" pitchFamily="18" charset="0"/>
              </a:rPr>
              <a:t>.</a:t>
            </a:r>
          </a:p>
          <a:p>
            <a:pPr algn="just">
              <a:lnSpc>
                <a:spcPct val="150000"/>
              </a:lnSpc>
            </a:pPr>
            <a:r>
              <a:rPr lang="it-IT" dirty="0" smtClean="0">
                <a:latin typeface="Sylfaen" panose="010A0502050306030303" pitchFamily="18" charset="0"/>
              </a:rPr>
              <a:t>Il </a:t>
            </a:r>
            <a:r>
              <a:rPr lang="it-IT" i="1" dirty="0" err="1" smtClean="0">
                <a:latin typeface="Sylfaen" panose="010A0502050306030303" pitchFamily="18" charset="0"/>
              </a:rPr>
              <a:t>discrimen</a:t>
            </a:r>
            <a:r>
              <a:rPr lang="it-IT" dirty="0" smtClean="0">
                <a:latin typeface="Sylfaen" panose="010A0502050306030303" pitchFamily="18" charset="0"/>
              </a:rPr>
              <a:t> non risiede, a mio avviso, nella collocazione dentro o fuori il ventennio della discontinuità da colmare.</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3088004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2800" dirty="0">
                <a:latin typeface="Sylfaen" panose="010A0502050306030303" pitchFamily="18" charset="0"/>
              </a:rPr>
              <a:t>il confine tra «completamento» della </a:t>
            </a:r>
            <a:r>
              <a:rPr lang="it-IT" sz="2800" dirty="0" smtClean="0">
                <a:latin typeface="Sylfaen" panose="010A0502050306030303" pitchFamily="18" charset="0"/>
              </a:rPr>
              <a:t>documentazione e integrazioni ulteriori</a:t>
            </a:r>
            <a:endParaRPr lang="it-IT" sz="2800" i="1" dirty="0">
              <a:latin typeface="Sylfaen" panose="010A0502050306030303" pitchFamily="18" charset="0"/>
            </a:endParaRPr>
          </a:p>
        </p:txBody>
      </p:sp>
      <p:sp>
        <p:nvSpPr>
          <p:cNvPr id="6" name="Segnaposto contenuto 5"/>
          <p:cNvSpPr>
            <a:spLocks noGrp="1"/>
          </p:cNvSpPr>
          <p:nvPr>
            <p:ph idx="1"/>
          </p:nvPr>
        </p:nvSpPr>
        <p:spPr>
          <a:xfrm>
            <a:off x="590204" y="1778925"/>
            <a:ext cx="10565476" cy="4364180"/>
          </a:xfrm>
        </p:spPr>
        <p:txBody>
          <a:bodyPr>
            <a:normAutofit lnSpcReduction="10000"/>
          </a:bodyPr>
          <a:lstStyle/>
          <a:p>
            <a:pPr marL="0" indent="0" algn="just">
              <a:lnSpc>
                <a:spcPct val="100000"/>
              </a:lnSpc>
              <a:buNone/>
            </a:pPr>
            <a:r>
              <a:rPr lang="it-IT" dirty="0" smtClean="0">
                <a:latin typeface="Sylfaen" panose="010A0502050306030303" pitchFamily="18" charset="0"/>
              </a:rPr>
              <a:t>- «sulla </a:t>
            </a:r>
            <a:r>
              <a:rPr lang="it-IT" dirty="0">
                <a:latin typeface="Sylfaen" panose="010A0502050306030303" pitchFamily="18" charset="0"/>
              </a:rPr>
              <a:t>base di una lettura sistematica della disciplina in questione (</a:t>
            </a:r>
            <a:r>
              <a:rPr lang="it-IT" i="1" dirty="0">
                <a:latin typeface="Sylfaen" panose="010A0502050306030303" pitchFamily="18" charset="0"/>
              </a:rPr>
              <a:t>a fortiori</a:t>
            </a:r>
            <a:r>
              <a:rPr lang="it-IT" dirty="0">
                <a:latin typeface="Sylfaen" panose="010A0502050306030303" pitchFamily="18" charset="0"/>
              </a:rPr>
              <a:t>, ciò vale per quella introdotta dal legislatore nel 2005), può essere interpretata in modo che – </a:t>
            </a:r>
            <a:r>
              <a:rPr lang="it-IT" u="sng" dirty="0">
                <a:latin typeface="Sylfaen" panose="010A0502050306030303" pitchFamily="18" charset="0"/>
              </a:rPr>
              <a:t>escludendosi la dichiarabilità dell’estinzione</a:t>
            </a:r>
            <a:r>
              <a:rPr lang="it-IT" dirty="0">
                <a:latin typeface="Sylfaen" panose="010A0502050306030303" pitchFamily="18" charset="0"/>
              </a:rPr>
              <a:t> per la mancata produzione dell’estratto delle mappe censuarie e del certificato di destinazione urbanistica – sia risolto ogni contrasto con i principî </a:t>
            </a:r>
            <a:r>
              <a:rPr lang="it-IT" dirty="0" smtClean="0">
                <a:latin typeface="Sylfaen" panose="010A0502050306030303" pitchFamily="18" charset="0"/>
              </a:rPr>
              <a:t>costituzionali</a:t>
            </a:r>
            <a:r>
              <a:rPr lang="it-IT" dirty="0">
                <a:latin typeface="Sylfaen" panose="010A0502050306030303" pitchFamily="18" charset="0"/>
              </a:rPr>
              <a:t>» </a:t>
            </a:r>
            <a:r>
              <a:rPr lang="it-IT" dirty="0" smtClean="0">
                <a:latin typeface="Sylfaen" panose="010A0502050306030303" pitchFamily="18" charset="0"/>
              </a:rPr>
              <a:t>(</a:t>
            </a:r>
            <a:r>
              <a:rPr lang="it-IT" b="1" dirty="0" smtClean="0">
                <a:latin typeface="Sylfaen" panose="010A0502050306030303" pitchFamily="18" charset="0"/>
              </a:rPr>
              <a:t>Corte </a:t>
            </a:r>
            <a:r>
              <a:rPr lang="it-IT" b="1" dirty="0" err="1">
                <a:latin typeface="Sylfaen" panose="010A0502050306030303" pitchFamily="18" charset="0"/>
              </a:rPr>
              <a:t>cost</a:t>
            </a:r>
            <a:r>
              <a:rPr lang="it-IT" b="1" dirty="0">
                <a:latin typeface="Sylfaen" panose="010A0502050306030303" pitchFamily="18" charset="0"/>
              </a:rPr>
              <a:t>. n. 379/2005 </a:t>
            </a:r>
            <a:r>
              <a:rPr lang="it-IT" dirty="0" smtClean="0">
                <a:latin typeface="Sylfaen" panose="010A0502050306030303" pitchFamily="18" charset="0"/>
              </a:rPr>
              <a:t>sull’art</a:t>
            </a:r>
            <a:r>
              <a:rPr lang="it-IT" dirty="0">
                <a:latin typeface="Sylfaen" panose="010A0502050306030303" pitchFamily="18" charset="0"/>
              </a:rPr>
              <a:t>. 567 c.p.c. </a:t>
            </a:r>
            <a:r>
              <a:rPr lang="it-IT" i="1" dirty="0">
                <a:latin typeface="Sylfaen" panose="010A0502050306030303" pitchFamily="18" charset="0"/>
              </a:rPr>
              <a:t>ante</a:t>
            </a:r>
            <a:r>
              <a:rPr lang="it-IT" dirty="0">
                <a:latin typeface="Sylfaen" panose="010A0502050306030303" pitchFamily="18" charset="0"/>
              </a:rPr>
              <a:t> riforma del 2005</a:t>
            </a:r>
            <a:r>
              <a:rPr lang="it-IT" dirty="0" smtClean="0">
                <a:latin typeface="Sylfaen" panose="010A0502050306030303" pitchFamily="18" charset="0"/>
              </a:rPr>
              <a:t>);</a:t>
            </a:r>
          </a:p>
          <a:p>
            <a:pPr marL="0" indent="0" algn="just">
              <a:lnSpc>
                <a:spcPct val="100000"/>
              </a:lnSpc>
              <a:buNone/>
            </a:pPr>
            <a:r>
              <a:rPr lang="it-IT" dirty="0">
                <a:latin typeface="Sylfaen" panose="010A0502050306030303" pitchFamily="18" charset="0"/>
              </a:rPr>
              <a:t>- «L’art. 567 c.p.c. prevede determinati termini – prorogabili dal giudice dell’esecuzione e il cui mancato rispetto determina l’estinzione della procedura esecutiva – </a:t>
            </a:r>
            <a:r>
              <a:rPr lang="it-IT" u="sng" dirty="0">
                <a:latin typeface="Sylfaen" panose="010A0502050306030303" pitchFamily="18" charset="0"/>
              </a:rPr>
              <a:t>esclusivamente per la produzione della certificazione ipotecaria e catastale e dell’eventuale certificazione notarile sostitutiva</a:t>
            </a:r>
            <a:r>
              <a:rPr lang="it-IT" dirty="0">
                <a:latin typeface="Sylfaen" panose="010A0502050306030303" pitchFamily="18" charset="0"/>
              </a:rPr>
              <a:t>. La detta norma, pertanto, certamente non è applicabile in relazione al deposito di altri documenti, pur se necessari ai fini dell’utile procedibilità della azione esecutiva, quali il titolo esecutivo, la nota di trascrizione del pignoramento, la prova degli avvisi ai creditori iscritti ai sensi dell’art. 498 c.p.c., il certificato di destinazione urbanistica. A maggior ragione essa non è applicabile alla documentazione della avvenuta rinnovazione della trascrizione del pignoramento</a:t>
            </a:r>
            <a:r>
              <a:rPr lang="it-IT" dirty="0" smtClean="0">
                <a:latin typeface="Sylfaen" panose="010A0502050306030303" pitchFamily="18" charset="0"/>
              </a:rPr>
              <a:t>» (</a:t>
            </a:r>
            <a:r>
              <a:rPr lang="it-IT" b="1" dirty="0" smtClean="0">
                <a:latin typeface="Sylfaen" panose="010A0502050306030303" pitchFamily="18" charset="0"/>
              </a:rPr>
              <a:t>Cass. civ. n. 4543/2016 </a:t>
            </a:r>
            <a:r>
              <a:rPr lang="it-IT" dirty="0" smtClean="0">
                <a:latin typeface="Sylfaen" panose="010A0502050306030303" pitchFamily="18" charset="0"/>
              </a:rPr>
              <a:t>– cfr. pure Cass. civ. n. 9348/2009)</a:t>
            </a:r>
            <a:endParaRPr lang="it-IT" dirty="0">
              <a:latin typeface="Sylfaen" panose="010A0502050306030303" pitchFamily="18" charset="0"/>
            </a:endParaRPr>
          </a:p>
          <a:p>
            <a:pPr marL="0" indent="0" algn="just">
              <a:lnSpc>
                <a:spcPct val="100000"/>
              </a:lnSpc>
              <a:buNone/>
            </a:pP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440576" y="186541"/>
            <a:ext cx="2402377" cy="968928"/>
          </a:xfrm>
          <a:prstGeom prst="rect">
            <a:avLst/>
          </a:prstGeom>
        </p:spPr>
      </p:pic>
    </p:spTree>
    <p:extLst>
      <p:ext uri="{BB962C8B-B14F-4D97-AF65-F5344CB8AC3E}">
        <p14:creationId xmlns:p14="http://schemas.microsoft.com/office/powerpoint/2010/main" val="11213599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2800" dirty="0" smtClean="0">
                <a:latin typeface="Sylfaen" panose="010A0502050306030303" pitchFamily="18" charset="0"/>
              </a:rPr>
              <a:t>quando la documentazione deve essere «completata» (in senso stretto)?</a:t>
            </a:r>
            <a:endParaRPr lang="it-IT" sz="2800" i="1" dirty="0">
              <a:latin typeface="Sylfaen" panose="010A0502050306030303" pitchFamily="18" charset="0"/>
            </a:endParaRPr>
          </a:p>
        </p:txBody>
      </p:sp>
      <p:sp>
        <p:nvSpPr>
          <p:cNvPr id="6" name="Segnaposto contenuto 5"/>
          <p:cNvSpPr>
            <a:spLocks noGrp="1"/>
          </p:cNvSpPr>
          <p:nvPr>
            <p:ph idx="1"/>
          </p:nvPr>
        </p:nvSpPr>
        <p:spPr>
          <a:xfrm>
            <a:off x="590204" y="1778925"/>
            <a:ext cx="10565476" cy="4364180"/>
          </a:xfrm>
        </p:spPr>
        <p:txBody>
          <a:bodyPr>
            <a:normAutofit/>
          </a:bodyPr>
          <a:lstStyle/>
          <a:p>
            <a:pPr algn="just">
              <a:lnSpc>
                <a:spcPct val="150000"/>
              </a:lnSpc>
              <a:buFontTx/>
              <a:buChar char="-"/>
            </a:pPr>
            <a:r>
              <a:rPr lang="it-IT" dirty="0" smtClean="0">
                <a:latin typeface="Sylfaen" panose="010A0502050306030303" pitchFamily="18" charset="0"/>
              </a:rPr>
              <a:t> la certificazione notarile non copre il ventennio anteriore alla trascrizione;</a:t>
            </a:r>
          </a:p>
          <a:p>
            <a:pPr algn="just">
              <a:lnSpc>
                <a:spcPct val="150000"/>
              </a:lnSpc>
              <a:buFontTx/>
              <a:buChar char="-"/>
            </a:pPr>
            <a:r>
              <a:rPr lang="it-IT" dirty="0">
                <a:latin typeface="Sylfaen" panose="010A0502050306030303" pitchFamily="18" charset="0"/>
              </a:rPr>
              <a:t> </a:t>
            </a:r>
            <a:r>
              <a:rPr lang="it-IT" dirty="0" smtClean="0">
                <a:latin typeface="Sylfaen" panose="010A0502050306030303" pitchFamily="18" charset="0"/>
              </a:rPr>
              <a:t>la certificazione notarile va estesa al coniuge in comunione legale (Cass. civ. n. 6575/2013);</a:t>
            </a:r>
          </a:p>
          <a:p>
            <a:pPr algn="just">
              <a:lnSpc>
                <a:spcPct val="150000"/>
              </a:lnSpc>
              <a:buFontTx/>
              <a:buChar char="-"/>
            </a:pPr>
            <a:r>
              <a:rPr lang="it-IT" dirty="0">
                <a:latin typeface="Sylfaen" panose="010A0502050306030303" pitchFamily="18" charset="0"/>
              </a:rPr>
              <a:t> </a:t>
            </a:r>
            <a:r>
              <a:rPr lang="it-IT" dirty="0" smtClean="0">
                <a:latin typeface="Sylfaen" panose="010A0502050306030303" pitchFamily="18" charset="0"/>
              </a:rPr>
              <a:t>la certificazione notarile va estesa ai contitolari non esecutati;</a:t>
            </a:r>
          </a:p>
          <a:p>
            <a:pPr algn="just">
              <a:lnSpc>
                <a:spcPct val="150000"/>
              </a:lnSpc>
              <a:buFontTx/>
              <a:buChar char="-"/>
            </a:pPr>
            <a:r>
              <a:rPr lang="it-IT" dirty="0" smtClean="0">
                <a:latin typeface="Sylfaen" panose="010A0502050306030303" pitchFamily="18" charset="0"/>
              </a:rPr>
              <a:t> omissioni o inesattezze della stessa certificazione notarile (ad esempio, mancata menzione degli estremi della trascrizione di un atto di acquisto o dei soggetti contro);</a:t>
            </a: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440576" y="186541"/>
            <a:ext cx="2402377" cy="968928"/>
          </a:xfrm>
          <a:prstGeom prst="rect">
            <a:avLst/>
          </a:prstGeom>
        </p:spPr>
      </p:pic>
    </p:spTree>
    <p:extLst>
      <p:ext uri="{BB962C8B-B14F-4D97-AF65-F5344CB8AC3E}">
        <p14:creationId xmlns:p14="http://schemas.microsoft.com/office/powerpoint/2010/main" val="1486454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ttivo">
  <a:themeElements>
    <a:clrScheme name="Retrospettivo">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3622</TotalTime>
  <Words>3314</Words>
  <Application>Microsoft Office PowerPoint</Application>
  <PresentationFormat>Widescreen</PresentationFormat>
  <Paragraphs>106</Paragraphs>
  <Slides>20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20</vt:i4>
      </vt:variant>
    </vt:vector>
  </HeadingPairs>
  <TitlesOfParts>
    <vt:vector size="25" baseType="lpstr">
      <vt:lpstr>Calibri</vt:lpstr>
      <vt:lpstr>Calibri Light</vt:lpstr>
      <vt:lpstr>Sylfaen</vt:lpstr>
      <vt:lpstr>Wingdings</vt:lpstr>
      <vt:lpstr>Retrospettivo</vt:lpstr>
      <vt:lpstr>    La documentazione ipocatastale: deposito, integrazioni e ruolo degli ausiliari</vt:lpstr>
      <vt:lpstr>Quindi       Le verifiche della fase preliminare</vt:lpstr>
      <vt:lpstr>       </vt:lpstr>
      <vt:lpstr>Quindi       …due puntualizzazioni:</vt:lpstr>
      <vt:lpstr>Quindi       l’art. 567 c.p.c.</vt:lpstr>
      <vt:lpstr>Quindi       l’art. 567 c.p.c.</vt:lpstr>
      <vt:lpstr>       «completamento» e altre integrazioni</vt:lpstr>
      <vt:lpstr>      il confine tra «completamento» della documentazione e integrazioni ulteriori</vt:lpstr>
      <vt:lpstr>      quando la documentazione deve essere «completata» (in senso stretto)?</vt:lpstr>
      <vt:lpstr>      quali sono le ricadute applicative di tale distinzione?</vt:lpstr>
      <vt:lpstr>      l’attività di acquisizione a cura degli ausiliari</vt:lpstr>
      <vt:lpstr>      …tornando alla verifica della formale titolarità del diritto pignorato</vt:lpstr>
      <vt:lpstr>      … poste tali premesse …</vt:lpstr>
      <vt:lpstr>       l’atto di acquisto ultraventennale</vt:lpstr>
      <vt:lpstr>      È integrazione e non «completamento» della documentazione</vt:lpstr>
      <vt:lpstr>      Il ripristino ex post della continuità in caso di acquisto mortis causa</vt:lpstr>
      <vt:lpstr>       cosa fare in difetto di atti trascrivibili ex art. 2648, c. 3, cod. civ.?</vt:lpstr>
      <vt:lpstr>       cosa fare in difetto di atti trascrivibili ex art. 2648, c. 3, cod. civ.?</vt:lpstr>
      <vt:lpstr>       qualche caso problematico emergente dalla doc. 567</vt:lpstr>
      <vt:lpstr>       un cenno alle preclusioni di fase legate all’ordinanza di vendita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poteri del G.E. ed il processo esecutivo dopo l’emergenza da Covid-19</dc:title>
  <dc:creator>Fabrizio Minutoli</dc:creator>
  <cp:lastModifiedBy>Fabrizio Minutoli</cp:lastModifiedBy>
  <cp:revision>156</cp:revision>
  <cp:lastPrinted>2020-04-18T18:11:08Z</cp:lastPrinted>
  <dcterms:created xsi:type="dcterms:W3CDTF">2020-04-17T15:00:38Z</dcterms:created>
  <dcterms:modified xsi:type="dcterms:W3CDTF">2021-09-21T14:57:26Z</dcterms:modified>
</cp:coreProperties>
</file>