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1077" r:id="rId3"/>
    <p:sldId id="1078" r:id="rId4"/>
    <p:sldId id="1079" r:id="rId5"/>
    <p:sldId id="1369" r:id="rId6"/>
    <p:sldId id="1080" r:id="rId7"/>
    <p:sldId id="1081" r:id="rId8"/>
    <p:sldId id="1082" r:id="rId9"/>
    <p:sldId id="1083" r:id="rId10"/>
    <p:sldId id="1084" r:id="rId11"/>
    <p:sldId id="1085" r:id="rId12"/>
    <p:sldId id="1086" r:id="rId13"/>
    <p:sldId id="1087" r:id="rId14"/>
    <p:sldId id="1088" r:id="rId15"/>
    <p:sldId id="1370" r:id="rId16"/>
    <p:sldId id="974" r:id="rId17"/>
    <p:sldId id="975" r:id="rId18"/>
    <p:sldId id="617" r:id="rId19"/>
    <p:sldId id="1301" r:id="rId20"/>
    <p:sldId id="1090" r:id="rId21"/>
    <p:sldId id="1091" r:id="rId22"/>
    <p:sldId id="1092" r:id="rId23"/>
    <p:sldId id="1097" r:id="rId24"/>
    <p:sldId id="1098" r:id="rId25"/>
    <p:sldId id="1119" r:id="rId26"/>
    <p:sldId id="1335" r:id="rId27"/>
    <p:sldId id="316" r:id="rId28"/>
    <p:sldId id="317" r:id="rId29"/>
    <p:sldId id="1307" r:id="rId30"/>
    <p:sldId id="1308" r:id="rId31"/>
    <p:sldId id="1309" r:id="rId32"/>
    <p:sldId id="281" r:id="rId33"/>
    <p:sldId id="282" r:id="rId34"/>
    <p:sldId id="1310" r:id="rId35"/>
    <p:sldId id="1311" r:id="rId36"/>
    <p:sldId id="285" r:id="rId37"/>
    <p:sldId id="1312" r:id="rId38"/>
    <p:sldId id="1313" r:id="rId39"/>
    <p:sldId id="288" r:id="rId40"/>
    <p:sldId id="1314" r:id="rId41"/>
    <p:sldId id="290" r:id="rId42"/>
    <p:sldId id="1371" r:id="rId43"/>
    <p:sldId id="1372" r:id="rId44"/>
    <p:sldId id="1317" r:id="rId45"/>
    <p:sldId id="1365" r:id="rId46"/>
    <p:sldId id="1366" r:id="rId47"/>
    <p:sldId id="1367" r:id="rId48"/>
    <p:sldId id="295" r:id="rId49"/>
    <p:sldId id="1318" r:id="rId50"/>
    <p:sldId id="1368" r:id="rId51"/>
    <p:sldId id="1319" r:id="rId52"/>
    <p:sldId id="1320" r:id="rId53"/>
    <p:sldId id="1321" r:id="rId54"/>
    <p:sldId id="315" r:id="rId55"/>
    <p:sldId id="263" r:id="rId56"/>
    <p:sldId id="264" r:id="rId57"/>
    <p:sldId id="265" r:id="rId58"/>
    <p:sldId id="266" r:id="rId59"/>
    <p:sldId id="267" r:id="rId60"/>
    <p:sldId id="268" r:id="rId61"/>
    <p:sldId id="1327" r:id="rId62"/>
    <p:sldId id="270" r:id="rId63"/>
    <p:sldId id="1328" r:id="rId64"/>
    <p:sldId id="1329" r:id="rId65"/>
    <p:sldId id="1330" r:id="rId66"/>
    <p:sldId id="1331" r:id="rId67"/>
    <p:sldId id="1332" r:id="rId68"/>
    <p:sldId id="1333" r:id="rId69"/>
    <p:sldId id="1345" r:id="rId70"/>
    <p:sldId id="318" r:id="rId71"/>
    <p:sldId id="319" r:id="rId7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B9E2C92B-2A52-4014-87E1-476C7B70F8C9}">
          <p14:sldIdLst>
            <p14:sldId id="256"/>
          </p14:sldIdLst>
        </p14:section>
        <p14:section name="Sezione predefinita" id="{E1003FD8-7A8A-4867-B398-B0F9CA903D57}">
          <p14:sldIdLst>
            <p14:sldId id="1077"/>
            <p14:sldId id="1078"/>
            <p14:sldId id="1079"/>
            <p14:sldId id="1369"/>
            <p14:sldId id="1080"/>
            <p14:sldId id="1081"/>
            <p14:sldId id="1082"/>
            <p14:sldId id="1083"/>
            <p14:sldId id="1084"/>
            <p14:sldId id="1085"/>
            <p14:sldId id="1086"/>
            <p14:sldId id="1087"/>
            <p14:sldId id="1088"/>
            <p14:sldId id="1370"/>
            <p14:sldId id="974"/>
            <p14:sldId id="975"/>
            <p14:sldId id="617"/>
            <p14:sldId id="1301"/>
            <p14:sldId id="1090"/>
            <p14:sldId id="1091"/>
            <p14:sldId id="1092"/>
            <p14:sldId id="1097"/>
            <p14:sldId id="1098"/>
            <p14:sldId id="1119"/>
            <p14:sldId id="1335"/>
            <p14:sldId id="316"/>
            <p14:sldId id="317"/>
            <p14:sldId id="1307"/>
            <p14:sldId id="1308"/>
            <p14:sldId id="1309"/>
            <p14:sldId id="281"/>
            <p14:sldId id="282"/>
            <p14:sldId id="1310"/>
            <p14:sldId id="1311"/>
            <p14:sldId id="285"/>
            <p14:sldId id="1312"/>
            <p14:sldId id="1313"/>
            <p14:sldId id="288"/>
            <p14:sldId id="1314"/>
            <p14:sldId id="290"/>
            <p14:sldId id="1371"/>
            <p14:sldId id="1372"/>
            <p14:sldId id="1317"/>
            <p14:sldId id="1365"/>
            <p14:sldId id="1366"/>
            <p14:sldId id="1367"/>
            <p14:sldId id="295"/>
            <p14:sldId id="1318"/>
            <p14:sldId id="1368"/>
            <p14:sldId id="1319"/>
            <p14:sldId id="1320"/>
            <p14:sldId id="1321"/>
            <p14:sldId id="315"/>
            <p14:sldId id="263"/>
            <p14:sldId id="264"/>
            <p14:sldId id="265"/>
            <p14:sldId id="266"/>
            <p14:sldId id="267"/>
            <p14:sldId id="268"/>
            <p14:sldId id="1327"/>
            <p14:sldId id="270"/>
            <p14:sldId id="1328"/>
            <p14:sldId id="1329"/>
            <p14:sldId id="1330"/>
            <p14:sldId id="1331"/>
            <p14:sldId id="1332"/>
            <p14:sldId id="1333"/>
            <p14:sldId id="1345"/>
            <p14:sldId id="318"/>
            <p14:sldId id="3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281C43-E0A9-422F-A4B2-6D5040ADDCEA}" type="doc">
      <dgm:prSet loTypeId="urn:microsoft.com/office/officeart/2005/8/layout/vList6" loCatId="list" qsTypeId="urn:microsoft.com/office/officeart/2005/8/quickstyle/simple5" qsCatId="simple" csTypeId="urn:microsoft.com/office/officeart/2005/8/colors/colorful5" csCatId="colorful" phldr="1"/>
      <dgm:spPr/>
      <dgm:t>
        <a:bodyPr/>
        <a:lstStyle/>
        <a:p>
          <a:endParaRPr lang="it-IT"/>
        </a:p>
      </dgm:t>
    </dgm:pt>
    <dgm:pt modelId="{4193B274-1A47-416A-8DE8-AA0FAEDF9F70}">
      <dgm:prSet phldrT="[Testo]" phldr="1"/>
      <dgm:spPr>
        <a:solidFill>
          <a:srgbClr val="0070C0"/>
        </a:solidFill>
      </dgm:spPr>
      <dgm:t>
        <a:bodyPr/>
        <a:lstStyle/>
        <a:p>
          <a:endParaRPr lang="it-IT" dirty="0"/>
        </a:p>
      </dgm:t>
    </dgm:pt>
    <dgm:pt modelId="{4F35C0C8-6A89-4278-ACF3-133731214085}" type="parTrans" cxnId="{66D10180-402A-416C-9C61-C6A7BC561C39}">
      <dgm:prSet/>
      <dgm:spPr/>
      <dgm:t>
        <a:bodyPr/>
        <a:lstStyle/>
        <a:p>
          <a:endParaRPr lang="it-IT"/>
        </a:p>
      </dgm:t>
    </dgm:pt>
    <dgm:pt modelId="{76C4C834-F0A4-4184-A775-A6AD86F16325}" type="sibTrans" cxnId="{66D10180-402A-416C-9C61-C6A7BC561C39}">
      <dgm:prSet/>
      <dgm:spPr/>
      <dgm:t>
        <a:bodyPr/>
        <a:lstStyle/>
        <a:p>
          <a:endParaRPr lang="it-IT"/>
        </a:p>
      </dgm:t>
    </dgm:pt>
    <dgm:pt modelId="{3BF4A9C9-281E-4F60-B2FA-018BE5789D2F}">
      <dgm:prSet phldrT="[Testo]" custT="1"/>
      <dgm:spPr/>
      <dgm:t>
        <a:bodyPr/>
        <a:lstStyle/>
        <a:p>
          <a:r>
            <a:rPr lang="it-IT" sz="2900" dirty="0"/>
            <a:t>UTILIZZO DI PEC NORMALE (anche di terzi) </a:t>
          </a:r>
          <a:r>
            <a:rPr lang="it-IT" sz="4000" b="1" dirty="0"/>
            <a:t> +</a:t>
          </a:r>
          <a:r>
            <a:rPr lang="it-IT" sz="2900" dirty="0"/>
            <a:t> OFFERTA FIRMATA DIGITALMENTE</a:t>
          </a:r>
        </a:p>
      </dgm:t>
    </dgm:pt>
    <dgm:pt modelId="{3603A717-4BAD-43B6-930E-EE8ECE85B9C3}" type="parTrans" cxnId="{ED72D651-7184-433A-BD9C-504234E56D36}">
      <dgm:prSet/>
      <dgm:spPr/>
      <dgm:t>
        <a:bodyPr/>
        <a:lstStyle/>
        <a:p>
          <a:endParaRPr lang="it-IT"/>
        </a:p>
      </dgm:t>
    </dgm:pt>
    <dgm:pt modelId="{00D61F37-DF16-400E-B7CE-F192F7DCD7F3}" type="sibTrans" cxnId="{ED72D651-7184-433A-BD9C-504234E56D36}">
      <dgm:prSet/>
      <dgm:spPr/>
      <dgm:t>
        <a:bodyPr/>
        <a:lstStyle/>
        <a:p>
          <a:endParaRPr lang="it-IT"/>
        </a:p>
      </dgm:t>
    </dgm:pt>
    <dgm:pt modelId="{117A09A1-220B-4EFD-B2AE-3CE9EC65F269}">
      <dgm:prSet phldrT="[Testo]"/>
      <dgm:spPr/>
      <dgm:t>
        <a:bodyPr/>
        <a:lstStyle/>
        <a:p>
          <a:r>
            <a:rPr lang="it-IT" dirty="0"/>
            <a:t>UTILIZZO DI UNA CASELLA PEC -ID</a:t>
          </a:r>
        </a:p>
      </dgm:t>
    </dgm:pt>
    <dgm:pt modelId="{3CEBFA56-D69B-4DBB-ADBC-2A921538D78A}" type="parTrans" cxnId="{5D0789E6-8821-4030-BC83-AC11A35BC296}">
      <dgm:prSet/>
      <dgm:spPr/>
      <dgm:t>
        <a:bodyPr/>
        <a:lstStyle/>
        <a:p>
          <a:endParaRPr lang="it-IT"/>
        </a:p>
      </dgm:t>
    </dgm:pt>
    <dgm:pt modelId="{FE8D2952-4D70-4810-8C15-826952685B71}" type="sibTrans" cxnId="{5D0789E6-8821-4030-BC83-AC11A35BC296}">
      <dgm:prSet/>
      <dgm:spPr/>
      <dgm:t>
        <a:bodyPr/>
        <a:lstStyle/>
        <a:p>
          <a:endParaRPr lang="it-IT"/>
        </a:p>
      </dgm:t>
    </dgm:pt>
    <dgm:pt modelId="{76DBD146-4198-48AD-9832-88A0B89731FA}">
      <dgm:prSet phldrT="[Testo]" phldr="1"/>
      <dgm:spPr>
        <a:solidFill>
          <a:srgbClr val="FF0000"/>
        </a:solidFill>
      </dgm:spPr>
      <dgm:t>
        <a:bodyPr/>
        <a:lstStyle/>
        <a:p>
          <a:endParaRPr lang="it-IT" dirty="0"/>
        </a:p>
      </dgm:t>
    </dgm:pt>
    <dgm:pt modelId="{EEB0C2B5-8217-45B5-A15A-0FEA11DEBB74}" type="sibTrans" cxnId="{57ABA6B2-FBDA-44AE-8BC1-4DA1EBA808AD}">
      <dgm:prSet/>
      <dgm:spPr/>
      <dgm:t>
        <a:bodyPr/>
        <a:lstStyle/>
        <a:p>
          <a:endParaRPr lang="it-IT"/>
        </a:p>
      </dgm:t>
    </dgm:pt>
    <dgm:pt modelId="{0DFD0D99-8D6D-4C75-B84C-7F32F96DD0C8}" type="parTrans" cxnId="{57ABA6B2-FBDA-44AE-8BC1-4DA1EBA808AD}">
      <dgm:prSet/>
      <dgm:spPr/>
      <dgm:t>
        <a:bodyPr/>
        <a:lstStyle/>
        <a:p>
          <a:endParaRPr lang="it-IT"/>
        </a:p>
      </dgm:t>
    </dgm:pt>
    <dgm:pt modelId="{7F3F6712-EAD5-4A7D-B825-DCFF1B716B07}" type="pres">
      <dgm:prSet presAssocID="{DF281C43-E0A9-422F-A4B2-6D5040ADDCEA}" presName="Name0" presStyleCnt="0">
        <dgm:presLayoutVars>
          <dgm:dir/>
          <dgm:animLvl val="lvl"/>
          <dgm:resizeHandles/>
        </dgm:presLayoutVars>
      </dgm:prSet>
      <dgm:spPr/>
    </dgm:pt>
    <dgm:pt modelId="{CBC3B22F-CC5B-4E9E-A21A-548BE227B269}" type="pres">
      <dgm:prSet presAssocID="{76DBD146-4198-48AD-9832-88A0B89731FA}" presName="linNode" presStyleCnt="0"/>
      <dgm:spPr/>
    </dgm:pt>
    <dgm:pt modelId="{0DBA6951-14DB-4D5A-9788-66A19743D607}" type="pres">
      <dgm:prSet presAssocID="{76DBD146-4198-48AD-9832-88A0B89731FA}" presName="parentShp" presStyleLbl="node1" presStyleIdx="0" presStyleCnt="2">
        <dgm:presLayoutVars>
          <dgm:bulletEnabled val="1"/>
        </dgm:presLayoutVars>
      </dgm:prSet>
      <dgm:spPr/>
    </dgm:pt>
    <dgm:pt modelId="{DAA02A30-1DD4-4D19-99E1-629393CE55FF}" type="pres">
      <dgm:prSet presAssocID="{76DBD146-4198-48AD-9832-88A0B89731FA}" presName="childShp" presStyleLbl="bgAccFollowNode1" presStyleIdx="0" presStyleCnt="2">
        <dgm:presLayoutVars>
          <dgm:bulletEnabled val="1"/>
        </dgm:presLayoutVars>
      </dgm:prSet>
      <dgm:spPr/>
    </dgm:pt>
    <dgm:pt modelId="{A1F9CE7D-93D1-41D5-ABE9-C6CCD68D679E}" type="pres">
      <dgm:prSet presAssocID="{EEB0C2B5-8217-45B5-A15A-0FEA11DEBB74}" presName="spacing" presStyleCnt="0"/>
      <dgm:spPr/>
    </dgm:pt>
    <dgm:pt modelId="{D74301B9-2053-4CB3-8381-ECC518FD95A4}" type="pres">
      <dgm:prSet presAssocID="{4193B274-1A47-416A-8DE8-AA0FAEDF9F70}" presName="linNode" presStyleCnt="0"/>
      <dgm:spPr/>
    </dgm:pt>
    <dgm:pt modelId="{D4B9391B-BAA7-4171-8DC0-75186C2BE70A}" type="pres">
      <dgm:prSet presAssocID="{4193B274-1A47-416A-8DE8-AA0FAEDF9F70}" presName="parentShp" presStyleLbl="node1" presStyleIdx="1" presStyleCnt="2">
        <dgm:presLayoutVars>
          <dgm:bulletEnabled val="1"/>
        </dgm:presLayoutVars>
      </dgm:prSet>
      <dgm:spPr/>
    </dgm:pt>
    <dgm:pt modelId="{08B17767-E800-43B1-937B-0098C66582ED}" type="pres">
      <dgm:prSet presAssocID="{4193B274-1A47-416A-8DE8-AA0FAEDF9F70}" presName="childShp" presStyleLbl="bgAccFollowNode1" presStyleIdx="1" presStyleCnt="2">
        <dgm:presLayoutVars>
          <dgm:bulletEnabled val="1"/>
        </dgm:presLayoutVars>
      </dgm:prSet>
      <dgm:spPr/>
    </dgm:pt>
  </dgm:ptLst>
  <dgm:cxnLst>
    <dgm:cxn modelId="{F82AD52A-0C9B-4327-B546-83F7FE767DA3}" type="presOf" srcId="{76DBD146-4198-48AD-9832-88A0B89731FA}" destId="{0DBA6951-14DB-4D5A-9788-66A19743D607}" srcOrd="0" destOrd="0" presId="urn:microsoft.com/office/officeart/2005/8/layout/vList6"/>
    <dgm:cxn modelId="{96B9BD63-E917-4B7C-94A3-A0165D2A47F1}" type="presOf" srcId="{DF281C43-E0A9-422F-A4B2-6D5040ADDCEA}" destId="{7F3F6712-EAD5-4A7D-B825-DCFF1B716B07}" srcOrd="0" destOrd="0" presId="urn:microsoft.com/office/officeart/2005/8/layout/vList6"/>
    <dgm:cxn modelId="{2DD34D6F-C597-4C53-80EF-8E76476DB5B4}" type="presOf" srcId="{117A09A1-220B-4EFD-B2AE-3CE9EC65F269}" destId="{DAA02A30-1DD4-4D19-99E1-629393CE55FF}" srcOrd="0" destOrd="0" presId="urn:microsoft.com/office/officeart/2005/8/layout/vList6"/>
    <dgm:cxn modelId="{ED72D651-7184-433A-BD9C-504234E56D36}" srcId="{4193B274-1A47-416A-8DE8-AA0FAEDF9F70}" destId="{3BF4A9C9-281E-4F60-B2FA-018BE5789D2F}" srcOrd="0" destOrd="0" parTransId="{3603A717-4BAD-43B6-930E-EE8ECE85B9C3}" sibTransId="{00D61F37-DF16-400E-B7CE-F192F7DCD7F3}"/>
    <dgm:cxn modelId="{92D5457E-3BB9-4F86-9A3D-68E4F67BB583}" type="presOf" srcId="{3BF4A9C9-281E-4F60-B2FA-018BE5789D2F}" destId="{08B17767-E800-43B1-937B-0098C66582ED}" srcOrd="0" destOrd="0" presId="urn:microsoft.com/office/officeart/2005/8/layout/vList6"/>
    <dgm:cxn modelId="{66D10180-402A-416C-9C61-C6A7BC561C39}" srcId="{DF281C43-E0A9-422F-A4B2-6D5040ADDCEA}" destId="{4193B274-1A47-416A-8DE8-AA0FAEDF9F70}" srcOrd="1" destOrd="0" parTransId="{4F35C0C8-6A89-4278-ACF3-133731214085}" sibTransId="{76C4C834-F0A4-4184-A775-A6AD86F16325}"/>
    <dgm:cxn modelId="{57ABA6B2-FBDA-44AE-8BC1-4DA1EBA808AD}" srcId="{DF281C43-E0A9-422F-A4B2-6D5040ADDCEA}" destId="{76DBD146-4198-48AD-9832-88A0B89731FA}" srcOrd="0" destOrd="0" parTransId="{0DFD0D99-8D6D-4C75-B84C-7F32F96DD0C8}" sibTransId="{EEB0C2B5-8217-45B5-A15A-0FEA11DEBB74}"/>
    <dgm:cxn modelId="{D71390DC-58BF-4638-85B6-FCFD24E8C791}" type="presOf" srcId="{4193B274-1A47-416A-8DE8-AA0FAEDF9F70}" destId="{D4B9391B-BAA7-4171-8DC0-75186C2BE70A}" srcOrd="0" destOrd="0" presId="urn:microsoft.com/office/officeart/2005/8/layout/vList6"/>
    <dgm:cxn modelId="{5D0789E6-8821-4030-BC83-AC11A35BC296}" srcId="{76DBD146-4198-48AD-9832-88A0B89731FA}" destId="{117A09A1-220B-4EFD-B2AE-3CE9EC65F269}" srcOrd="0" destOrd="0" parTransId="{3CEBFA56-D69B-4DBB-ADBC-2A921538D78A}" sibTransId="{FE8D2952-4D70-4810-8C15-826952685B71}"/>
    <dgm:cxn modelId="{6F3BB7B6-D530-4158-8BA4-C23A22B4A488}" type="presParOf" srcId="{7F3F6712-EAD5-4A7D-B825-DCFF1B716B07}" destId="{CBC3B22F-CC5B-4E9E-A21A-548BE227B269}" srcOrd="0" destOrd="0" presId="urn:microsoft.com/office/officeart/2005/8/layout/vList6"/>
    <dgm:cxn modelId="{BDEF5A3C-2449-4543-A0B8-6C770C89B7C7}" type="presParOf" srcId="{CBC3B22F-CC5B-4E9E-A21A-548BE227B269}" destId="{0DBA6951-14DB-4D5A-9788-66A19743D607}" srcOrd="0" destOrd="0" presId="urn:microsoft.com/office/officeart/2005/8/layout/vList6"/>
    <dgm:cxn modelId="{22426400-7056-4A43-BF8A-BB6FA04EAF62}" type="presParOf" srcId="{CBC3B22F-CC5B-4E9E-A21A-548BE227B269}" destId="{DAA02A30-1DD4-4D19-99E1-629393CE55FF}" srcOrd="1" destOrd="0" presId="urn:microsoft.com/office/officeart/2005/8/layout/vList6"/>
    <dgm:cxn modelId="{457B1B4D-2E03-4091-950B-7F48C7E8C241}" type="presParOf" srcId="{7F3F6712-EAD5-4A7D-B825-DCFF1B716B07}" destId="{A1F9CE7D-93D1-41D5-ABE9-C6CCD68D679E}" srcOrd="1" destOrd="0" presId="urn:microsoft.com/office/officeart/2005/8/layout/vList6"/>
    <dgm:cxn modelId="{44123F1D-CE57-44F2-8EFB-956529A322B1}" type="presParOf" srcId="{7F3F6712-EAD5-4A7D-B825-DCFF1B716B07}" destId="{D74301B9-2053-4CB3-8381-ECC518FD95A4}" srcOrd="2" destOrd="0" presId="urn:microsoft.com/office/officeart/2005/8/layout/vList6"/>
    <dgm:cxn modelId="{516A41C0-81D6-4178-81AF-083C0C72E2E7}" type="presParOf" srcId="{D74301B9-2053-4CB3-8381-ECC518FD95A4}" destId="{D4B9391B-BAA7-4171-8DC0-75186C2BE70A}" srcOrd="0" destOrd="0" presId="urn:microsoft.com/office/officeart/2005/8/layout/vList6"/>
    <dgm:cxn modelId="{47366A34-85C9-4CEA-92CF-DD28CD75F2CC}" type="presParOf" srcId="{D74301B9-2053-4CB3-8381-ECC518FD95A4}" destId="{08B17767-E800-43B1-937B-0098C66582E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02A30-1DD4-4D19-99E1-629393CE55FF}">
      <dsp:nvSpPr>
        <dsp:cNvPr id="0" name=""/>
        <dsp:cNvSpPr/>
      </dsp:nvSpPr>
      <dsp:spPr>
        <a:xfrm>
          <a:off x="3291839" y="610"/>
          <a:ext cx="4937760" cy="2379015"/>
        </a:xfrm>
        <a:prstGeom prst="rightArrow">
          <a:avLst>
            <a:gd name="adj1" fmla="val 75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t" anchorCtr="0">
          <a:noAutofit/>
        </a:bodyPr>
        <a:lstStyle/>
        <a:p>
          <a:pPr marL="285750" lvl="1" indent="-285750" algn="l" defTabSz="1866900">
            <a:lnSpc>
              <a:spcPct val="90000"/>
            </a:lnSpc>
            <a:spcBef>
              <a:spcPct val="0"/>
            </a:spcBef>
            <a:spcAft>
              <a:spcPct val="15000"/>
            </a:spcAft>
            <a:buChar char="•"/>
          </a:pPr>
          <a:r>
            <a:rPr lang="it-IT" sz="4200" kern="1200" dirty="0"/>
            <a:t>UTILIZZO DI UNA CASELLA PEC -ID</a:t>
          </a:r>
        </a:p>
      </dsp:txBody>
      <dsp:txXfrm>
        <a:off x="3291839" y="297987"/>
        <a:ext cx="4045629" cy="1784261"/>
      </dsp:txXfrm>
    </dsp:sp>
    <dsp:sp modelId="{0DBA6951-14DB-4D5A-9788-66A19743D607}">
      <dsp:nvSpPr>
        <dsp:cNvPr id="0" name=""/>
        <dsp:cNvSpPr/>
      </dsp:nvSpPr>
      <dsp:spPr>
        <a:xfrm>
          <a:off x="0" y="610"/>
          <a:ext cx="3291840" cy="2379015"/>
        </a:xfrm>
        <a:prstGeom prst="round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116134" y="116744"/>
        <a:ext cx="3059572" cy="2146747"/>
      </dsp:txXfrm>
    </dsp:sp>
    <dsp:sp modelId="{08B17767-E800-43B1-937B-0098C66582ED}">
      <dsp:nvSpPr>
        <dsp:cNvPr id="0" name=""/>
        <dsp:cNvSpPr/>
      </dsp:nvSpPr>
      <dsp:spPr>
        <a:xfrm>
          <a:off x="3291839" y="2617526"/>
          <a:ext cx="4937760" cy="2379015"/>
        </a:xfrm>
        <a:prstGeom prst="rightArrow">
          <a:avLst>
            <a:gd name="adj1" fmla="val 75000"/>
            <a:gd name="adj2" fmla="val 50000"/>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it-IT" sz="2900" kern="1200" dirty="0"/>
            <a:t>UTILIZZO DI PEC NORMALE (anche di terzi) </a:t>
          </a:r>
          <a:r>
            <a:rPr lang="it-IT" sz="4000" b="1" kern="1200" dirty="0"/>
            <a:t> +</a:t>
          </a:r>
          <a:r>
            <a:rPr lang="it-IT" sz="2900" kern="1200" dirty="0"/>
            <a:t> OFFERTA FIRMATA DIGITALMENTE</a:t>
          </a:r>
        </a:p>
      </dsp:txBody>
      <dsp:txXfrm>
        <a:off x="3291839" y="2914903"/>
        <a:ext cx="4045629" cy="1784261"/>
      </dsp:txXfrm>
    </dsp:sp>
    <dsp:sp modelId="{D4B9391B-BAA7-4171-8DC0-75186C2BE70A}">
      <dsp:nvSpPr>
        <dsp:cNvPr id="0" name=""/>
        <dsp:cNvSpPr/>
      </dsp:nvSpPr>
      <dsp:spPr>
        <a:xfrm>
          <a:off x="0" y="2617526"/>
          <a:ext cx="3291840" cy="2379015"/>
        </a:xfrm>
        <a:prstGeom prst="round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a:off x="116134" y="2733660"/>
        <a:ext cx="3059572" cy="214674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9E01A-A2DD-419A-BD99-CFE096C3CDF0}" type="datetimeFigureOut">
              <a:rPr lang="it-IT" smtClean="0"/>
              <a:t>25/09/2021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4B7C8-3DA0-4486-867B-BB33900CF42E}" type="slidenum">
              <a:rPr lang="it-IT" smtClean="0"/>
              <a:t>‹N›</a:t>
            </a:fld>
            <a:endParaRPr lang="it-IT"/>
          </a:p>
        </p:txBody>
      </p:sp>
    </p:spTree>
    <p:extLst>
      <p:ext uri="{BB962C8B-B14F-4D97-AF65-F5344CB8AC3E}">
        <p14:creationId xmlns:p14="http://schemas.microsoft.com/office/powerpoint/2010/main" val="142347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2EE44-D0EC-4CDB-802E-DF98B50A52D1}"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03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2EE44-D0EC-4CDB-802E-DF98B50A52D1}"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918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C4705D-3555-4093-99D0-50FB3CF45C3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485D7FB-09B2-440B-AA2A-9C8E48F49A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FB13382-1E7B-4940-8E85-CC60617E2807}"/>
              </a:ext>
            </a:extLst>
          </p:cNvPr>
          <p:cNvSpPr>
            <a:spLocks noGrp="1"/>
          </p:cNvSpPr>
          <p:nvPr>
            <p:ph type="dt" sz="half" idx="10"/>
          </p:nvPr>
        </p:nvSpPr>
        <p:spPr/>
        <p:txBody>
          <a:bodyPr/>
          <a:lstStyle/>
          <a:p>
            <a:fld id="{C4C6B17A-69DF-489D-823E-A0B62BCD789E}" type="datetimeFigureOut">
              <a:rPr lang="it-IT" smtClean="0"/>
              <a:t>25/09/2021</a:t>
            </a:fld>
            <a:endParaRPr lang="it-IT"/>
          </a:p>
        </p:txBody>
      </p:sp>
      <p:sp>
        <p:nvSpPr>
          <p:cNvPr id="5" name="Segnaposto piè di pagina 4">
            <a:extLst>
              <a:ext uri="{FF2B5EF4-FFF2-40B4-BE49-F238E27FC236}">
                <a16:creationId xmlns:a16="http://schemas.microsoft.com/office/drawing/2014/main" id="{527FF898-6C6D-4B7E-8CB3-3D6DBC627A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174E697-B509-4112-A9CA-AA74E5CBDEBF}"/>
              </a:ext>
            </a:extLst>
          </p:cNvPr>
          <p:cNvSpPr>
            <a:spLocks noGrp="1"/>
          </p:cNvSpPr>
          <p:nvPr>
            <p:ph type="sldNum" sz="quarter" idx="12"/>
          </p:nvPr>
        </p:nvSpPr>
        <p:spPr/>
        <p:txBody>
          <a:bodyPr/>
          <a:lstStyle/>
          <a:p>
            <a:fld id="{C2B5BE16-FB4B-4F1D-989D-4CF1D8706F12}" type="slidenum">
              <a:rPr lang="it-IT" smtClean="0"/>
              <a:t>‹N›</a:t>
            </a:fld>
            <a:endParaRPr lang="it-IT"/>
          </a:p>
        </p:txBody>
      </p:sp>
    </p:spTree>
    <p:extLst>
      <p:ext uri="{BB962C8B-B14F-4D97-AF65-F5344CB8AC3E}">
        <p14:creationId xmlns:p14="http://schemas.microsoft.com/office/powerpoint/2010/main" val="404600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FEF130-0E49-4370-B3C0-66361C4C589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99D0801-9F8F-4F93-B858-9B8DC33F26E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1F065A7-4505-4137-B046-37E83B72E00D}"/>
              </a:ext>
            </a:extLst>
          </p:cNvPr>
          <p:cNvSpPr>
            <a:spLocks noGrp="1"/>
          </p:cNvSpPr>
          <p:nvPr>
            <p:ph type="dt" sz="half" idx="10"/>
          </p:nvPr>
        </p:nvSpPr>
        <p:spPr/>
        <p:txBody>
          <a:bodyPr/>
          <a:lstStyle/>
          <a:p>
            <a:fld id="{C4C6B17A-69DF-489D-823E-A0B62BCD789E}" type="datetimeFigureOut">
              <a:rPr lang="it-IT" smtClean="0"/>
              <a:t>25/09/2021</a:t>
            </a:fld>
            <a:endParaRPr lang="it-IT"/>
          </a:p>
        </p:txBody>
      </p:sp>
      <p:sp>
        <p:nvSpPr>
          <p:cNvPr id="5" name="Segnaposto piè di pagina 4">
            <a:extLst>
              <a:ext uri="{FF2B5EF4-FFF2-40B4-BE49-F238E27FC236}">
                <a16:creationId xmlns:a16="http://schemas.microsoft.com/office/drawing/2014/main" id="{A1A54AAF-3DAC-4A74-B8EA-76238198E5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4CCC5FA-823F-4D6E-BE47-8C9E3ECD3746}"/>
              </a:ext>
            </a:extLst>
          </p:cNvPr>
          <p:cNvSpPr>
            <a:spLocks noGrp="1"/>
          </p:cNvSpPr>
          <p:nvPr>
            <p:ph type="sldNum" sz="quarter" idx="12"/>
          </p:nvPr>
        </p:nvSpPr>
        <p:spPr/>
        <p:txBody>
          <a:bodyPr/>
          <a:lstStyle/>
          <a:p>
            <a:fld id="{C2B5BE16-FB4B-4F1D-989D-4CF1D8706F12}" type="slidenum">
              <a:rPr lang="it-IT" smtClean="0"/>
              <a:t>‹N›</a:t>
            </a:fld>
            <a:endParaRPr lang="it-IT"/>
          </a:p>
        </p:txBody>
      </p:sp>
    </p:spTree>
    <p:extLst>
      <p:ext uri="{BB962C8B-B14F-4D97-AF65-F5344CB8AC3E}">
        <p14:creationId xmlns:p14="http://schemas.microsoft.com/office/powerpoint/2010/main" val="374738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E9407DC-F620-4723-8A6D-2337BD70E80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10C4841-2134-4043-BBC6-1E32B1B16E5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B624F9-2581-4E62-B11C-43245069C5BE}"/>
              </a:ext>
            </a:extLst>
          </p:cNvPr>
          <p:cNvSpPr>
            <a:spLocks noGrp="1"/>
          </p:cNvSpPr>
          <p:nvPr>
            <p:ph type="dt" sz="half" idx="10"/>
          </p:nvPr>
        </p:nvSpPr>
        <p:spPr/>
        <p:txBody>
          <a:bodyPr/>
          <a:lstStyle/>
          <a:p>
            <a:fld id="{C4C6B17A-69DF-489D-823E-A0B62BCD789E}" type="datetimeFigureOut">
              <a:rPr lang="it-IT" smtClean="0"/>
              <a:t>25/09/2021</a:t>
            </a:fld>
            <a:endParaRPr lang="it-IT"/>
          </a:p>
        </p:txBody>
      </p:sp>
      <p:sp>
        <p:nvSpPr>
          <p:cNvPr id="5" name="Segnaposto piè di pagina 4">
            <a:extLst>
              <a:ext uri="{FF2B5EF4-FFF2-40B4-BE49-F238E27FC236}">
                <a16:creationId xmlns:a16="http://schemas.microsoft.com/office/drawing/2014/main" id="{1294AFFD-CC62-4A75-A1C8-28424F53FAA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85E8BB1-967B-405A-8AF6-1DA04F29FFD9}"/>
              </a:ext>
            </a:extLst>
          </p:cNvPr>
          <p:cNvSpPr>
            <a:spLocks noGrp="1"/>
          </p:cNvSpPr>
          <p:nvPr>
            <p:ph type="sldNum" sz="quarter" idx="12"/>
          </p:nvPr>
        </p:nvSpPr>
        <p:spPr/>
        <p:txBody>
          <a:bodyPr/>
          <a:lstStyle/>
          <a:p>
            <a:fld id="{C2B5BE16-FB4B-4F1D-989D-4CF1D8706F12}" type="slidenum">
              <a:rPr lang="it-IT" smtClean="0"/>
              <a:t>‹N›</a:t>
            </a:fld>
            <a:endParaRPr lang="it-IT"/>
          </a:p>
        </p:txBody>
      </p:sp>
    </p:spTree>
    <p:extLst>
      <p:ext uri="{BB962C8B-B14F-4D97-AF65-F5344CB8AC3E}">
        <p14:creationId xmlns:p14="http://schemas.microsoft.com/office/powerpoint/2010/main" val="328958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191B04-8975-4F51-934B-676D8A8F623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C225774-AA38-4B71-A777-F056C7EB20A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490788D-8B72-4271-8D60-235796317B0D}"/>
              </a:ext>
            </a:extLst>
          </p:cNvPr>
          <p:cNvSpPr>
            <a:spLocks noGrp="1"/>
          </p:cNvSpPr>
          <p:nvPr>
            <p:ph type="dt" sz="half" idx="10"/>
          </p:nvPr>
        </p:nvSpPr>
        <p:spPr/>
        <p:txBody>
          <a:bodyPr/>
          <a:lstStyle/>
          <a:p>
            <a:fld id="{C4C6B17A-69DF-489D-823E-A0B62BCD789E}" type="datetimeFigureOut">
              <a:rPr lang="it-IT" smtClean="0"/>
              <a:t>25/09/2021</a:t>
            </a:fld>
            <a:endParaRPr lang="it-IT"/>
          </a:p>
        </p:txBody>
      </p:sp>
      <p:sp>
        <p:nvSpPr>
          <p:cNvPr id="5" name="Segnaposto piè di pagina 4">
            <a:extLst>
              <a:ext uri="{FF2B5EF4-FFF2-40B4-BE49-F238E27FC236}">
                <a16:creationId xmlns:a16="http://schemas.microsoft.com/office/drawing/2014/main" id="{7DD44B8F-67E8-4ACD-BA42-B5C42E44A30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931F275-97C7-405E-9B1C-CF3E5808E17F}"/>
              </a:ext>
            </a:extLst>
          </p:cNvPr>
          <p:cNvSpPr>
            <a:spLocks noGrp="1"/>
          </p:cNvSpPr>
          <p:nvPr>
            <p:ph type="sldNum" sz="quarter" idx="12"/>
          </p:nvPr>
        </p:nvSpPr>
        <p:spPr/>
        <p:txBody>
          <a:bodyPr/>
          <a:lstStyle/>
          <a:p>
            <a:fld id="{C2B5BE16-FB4B-4F1D-989D-4CF1D8706F12}" type="slidenum">
              <a:rPr lang="it-IT" smtClean="0"/>
              <a:t>‹N›</a:t>
            </a:fld>
            <a:endParaRPr lang="it-IT"/>
          </a:p>
        </p:txBody>
      </p:sp>
    </p:spTree>
    <p:extLst>
      <p:ext uri="{BB962C8B-B14F-4D97-AF65-F5344CB8AC3E}">
        <p14:creationId xmlns:p14="http://schemas.microsoft.com/office/powerpoint/2010/main" val="305512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12EE2D-E57B-4CA9-B7D3-B484FE951DF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5C93896-1C47-4662-AC80-34479C21B6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331B8AF-40B6-4F5A-8A76-BD76429CCC06}"/>
              </a:ext>
            </a:extLst>
          </p:cNvPr>
          <p:cNvSpPr>
            <a:spLocks noGrp="1"/>
          </p:cNvSpPr>
          <p:nvPr>
            <p:ph type="dt" sz="half" idx="10"/>
          </p:nvPr>
        </p:nvSpPr>
        <p:spPr/>
        <p:txBody>
          <a:bodyPr/>
          <a:lstStyle/>
          <a:p>
            <a:fld id="{C4C6B17A-69DF-489D-823E-A0B62BCD789E}" type="datetimeFigureOut">
              <a:rPr lang="it-IT" smtClean="0"/>
              <a:t>25/09/2021</a:t>
            </a:fld>
            <a:endParaRPr lang="it-IT"/>
          </a:p>
        </p:txBody>
      </p:sp>
      <p:sp>
        <p:nvSpPr>
          <p:cNvPr id="5" name="Segnaposto piè di pagina 4">
            <a:extLst>
              <a:ext uri="{FF2B5EF4-FFF2-40B4-BE49-F238E27FC236}">
                <a16:creationId xmlns:a16="http://schemas.microsoft.com/office/drawing/2014/main" id="{0A44032A-FA51-46E3-BEC0-42BD0160AD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98E8B30-9B60-4FC3-80FA-A8F75EF0C71D}"/>
              </a:ext>
            </a:extLst>
          </p:cNvPr>
          <p:cNvSpPr>
            <a:spLocks noGrp="1"/>
          </p:cNvSpPr>
          <p:nvPr>
            <p:ph type="sldNum" sz="quarter" idx="12"/>
          </p:nvPr>
        </p:nvSpPr>
        <p:spPr/>
        <p:txBody>
          <a:bodyPr/>
          <a:lstStyle/>
          <a:p>
            <a:fld id="{C2B5BE16-FB4B-4F1D-989D-4CF1D8706F12}" type="slidenum">
              <a:rPr lang="it-IT" smtClean="0"/>
              <a:t>‹N›</a:t>
            </a:fld>
            <a:endParaRPr lang="it-IT"/>
          </a:p>
        </p:txBody>
      </p:sp>
    </p:spTree>
    <p:extLst>
      <p:ext uri="{BB962C8B-B14F-4D97-AF65-F5344CB8AC3E}">
        <p14:creationId xmlns:p14="http://schemas.microsoft.com/office/powerpoint/2010/main" val="268599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D72677-FADF-40A3-AF6D-F165848196E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15F85A7-EECA-4A14-B8C8-8F7F04880CB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90B8F4C-7689-45F9-96FB-82F84E7BB69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7C1C915-730E-43D8-BCCB-D6205AFFCD4C}"/>
              </a:ext>
            </a:extLst>
          </p:cNvPr>
          <p:cNvSpPr>
            <a:spLocks noGrp="1"/>
          </p:cNvSpPr>
          <p:nvPr>
            <p:ph type="dt" sz="half" idx="10"/>
          </p:nvPr>
        </p:nvSpPr>
        <p:spPr/>
        <p:txBody>
          <a:bodyPr/>
          <a:lstStyle/>
          <a:p>
            <a:fld id="{C4C6B17A-69DF-489D-823E-A0B62BCD789E}" type="datetimeFigureOut">
              <a:rPr lang="it-IT" smtClean="0"/>
              <a:t>25/09/2021</a:t>
            </a:fld>
            <a:endParaRPr lang="it-IT"/>
          </a:p>
        </p:txBody>
      </p:sp>
      <p:sp>
        <p:nvSpPr>
          <p:cNvPr id="6" name="Segnaposto piè di pagina 5">
            <a:extLst>
              <a:ext uri="{FF2B5EF4-FFF2-40B4-BE49-F238E27FC236}">
                <a16:creationId xmlns:a16="http://schemas.microsoft.com/office/drawing/2014/main" id="{5E3F0247-ABBE-47FD-80FA-0E39B8B4BDC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B575B03-1BD3-4E05-A0EE-C06D77427A91}"/>
              </a:ext>
            </a:extLst>
          </p:cNvPr>
          <p:cNvSpPr>
            <a:spLocks noGrp="1"/>
          </p:cNvSpPr>
          <p:nvPr>
            <p:ph type="sldNum" sz="quarter" idx="12"/>
          </p:nvPr>
        </p:nvSpPr>
        <p:spPr/>
        <p:txBody>
          <a:bodyPr/>
          <a:lstStyle/>
          <a:p>
            <a:fld id="{C2B5BE16-FB4B-4F1D-989D-4CF1D8706F12}" type="slidenum">
              <a:rPr lang="it-IT" smtClean="0"/>
              <a:t>‹N›</a:t>
            </a:fld>
            <a:endParaRPr lang="it-IT"/>
          </a:p>
        </p:txBody>
      </p:sp>
    </p:spTree>
    <p:extLst>
      <p:ext uri="{BB962C8B-B14F-4D97-AF65-F5344CB8AC3E}">
        <p14:creationId xmlns:p14="http://schemas.microsoft.com/office/powerpoint/2010/main" val="376216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DEE035-87AA-4B3E-BE89-BBFCEBF1E56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9A546C8-E758-4A63-8FF0-131354D90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B46349A-A328-4297-B6FD-4284AAAFB08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8FC080D-83BF-4971-920B-8E343A47A5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F545462-13F8-4F1B-ABCD-CDC8FC20604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72D77865-1CA6-4587-B8D7-A3F762C7AD6A}"/>
              </a:ext>
            </a:extLst>
          </p:cNvPr>
          <p:cNvSpPr>
            <a:spLocks noGrp="1"/>
          </p:cNvSpPr>
          <p:nvPr>
            <p:ph type="dt" sz="half" idx="10"/>
          </p:nvPr>
        </p:nvSpPr>
        <p:spPr/>
        <p:txBody>
          <a:bodyPr/>
          <a:lstStyle/>
          <a:p>
            <a:fld id="{C4C6B17A-69DF-489D-823E-A0B62BCD789E}" type="datetimeFigureOut">
              <a:rPr lang="it-IT" smtClean="0"/>
              <a:t>25/09/2021</a:t>
            </a:fld>
            <a:endParaRPr lang="it-IT"/>
          </a:p>
        </p:txBody>
      </p:sp>
      <p:sp>
        <p:nvSpPr>
          <p:cNvPr id="8" name="Segnaposto piè di pagina 7">
            <a:extLst>
              <a:ext uri="{FF2B5EF4-FFF2-40B4-BE49-F238E27FC236}">
                <a16:creationId xmlns:a16="http://schemas.microsoft.com/office/drawing/2014/main" id="{E0F0CC2C-CCD0-4F89-A0B2-DF1B47958AF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4153AB4B-25B7-446C-97D3-709E095E24FE}"/>
              </a:ext>
            </a:extLst>
          </p:cNvPr>
          <p:cNvSpPr>
            <a:spLocks noGrp="1"/>
          </p:cNvSpPr>
          <p:nvPr>
            <p:ph type="sldNum" sz="quarter" idx="12"/>
          </p:nvPr>
        </p:nvSpPr>
        <p:spPr/>
        <p:txBody>
          <a:bodyPr/>
          <a:lstStyle/>
          <a:p>
            <a:fld id="{C2B5BE16-FB4B-4F1D-989D-4CF1D8706F12}" type="slidenum">
              <a:rPr lang="it-IT" smtClean="0"/>
              <a:t>‹N›</a:t>
            </a:fld>
            <a:endParaRPr lang="it-IT"/>
          </a:p>
        </p:txBody>
      </p:sp>
    </p:spTree>
    <p:extLst>
      <p:ext uri="{BB962C8B-B14F-4D97-AF65-F5344CB8AC3E}">
        <p14:creationId xmlns:p14="http://schemas.microsoft.com/office/powerpoint/2010/main" val="203772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A28234-8DC1-472E-9DEA-DA50828362C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54B674F-1801-420E-A404-C4640212369F}"/>
              </a:ext>
            </a:extLst>
          </p:cNvPr>
          <p:cNvSpPr>
            <a:spLocks noGrp="1"/>
          </p:cNvSpPr>
          <p:nvPr>
            <p:ph type="dt" sz="half" idx="10"/>
          </p:nvPr>
        </p:nvSpPr>
        <p:spPr/>
        <p:txBody>
          <a:bodyPr/>
          <a:lstStyle/>
          <a:p>
            <a:fld id="{C4C6B17A-69DF-489D-823E-A0B62BCD789E}" type="datetimeFigureOut">
              <a:rPr lang="it-IT" smtClean="0"/>
              <a:t>25/09/2021</a:t>
            </a:fld>
            <a:endParaRPr lang="it-IT"/>
          </a:p>
        </p:txBody>
      </p:sp>
      <p:sp>
        <p:nvSpPr>
          <p:cNvPr id="4" name="Segnaposto piè di pagina 3">
            <a:extLst>
              <a:ext uri="{FF2B5EF4-FFF2-40B4-BE49-F238E27FC236}">
                <a16:creationId xmlns:a16="http://schemas.microsoft.com/office/drawing/2014/main" id="{1CE8CF24-C5AE-4DC5-9879-D22C7D050AB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E8665AB-769F-48F9-968F-3433998ECD66}"/>
              </a:ext>
            </a:extLst>
          </p:cNvPr>
          <p:cNvSpPr>
            <a:spLocks noGrp="1"/>
          </p:cNvSpPr>
          <p:nvPr>
            <p:ph type="sldNum" sz="quarter" idx="12"/>
          </p:nvPr>
        </p:nvSpPr>
        <p:spPr/>
        <p:txBody>
          <a:bodyPr/>
          <a:lstStyle/>
          <a:p>
            <a:fld id="{C2B5BE16-FB4B-4F1D-989D-4CF1D8706F12}" type="slidenum">
              <a:rPr lang="it-IT" smtClean="0"/>
              <a:t>‹N›</a:t>
            </a:fld>
            <a:endParaRPr lang="it-IT"/>
          </a:p>
        </p:txBody>
      </p:sp>
    </p:spTree>
    <p:extLst>
      <p:ext uri="{BB962C8B-B14F-4D97-AF65-F5344CB8AC3E}">
        <p14:creationId xmlns:p14="http://schemas.microsoft.com/office/powerpoint/2010/main" val="97408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04F82C4-71CE-4336-93DB-49D055C27DFA}"/>
              </a:ext>
            </a:extLst>
          </p:cNvPr>
          <p:cNvSpPr>
            <a:spLocks noGrp="1"/>
          </p:cNvSpPr>
          <p:nvPr>
            <p:ph type="dt" sz="half" idx="10"/>
          </p:nvPr>
        </p:nvSpPr>
        <p:spPr/>
        <p:txBody>
          <a:bodyPr/>
          <a:lstStyle/>
          <a:p>
            <a:fld id="{C4C6B17A-69DF-489D-823E-A0B62BCD789E}" type="datetimeFigureOut">
              <a:rPr lang="it-IT" smtClean="0"/>
              <a:t>25/09/2021</a:t>
            </a:fld>
            <a:endParaRPr lang="it-IT"/>
          </a:p>
        </p:txBody>
      </p:sp>
      <p:sp>
        <p:nvSpPr>
          <p:cNvPr id="3" name="Segnaposto piè di pagina 2">
            <a:extLst>
              <a:ext uri="{FF2B5EF4-FFF2-40B4-BE49-F238E27FC236}">
                <a16:creationId xmlns:a16="http://schemas.microsoft.com/office/drawing/2014/main" id="{D3B991F6-4303-47D6-AD34-9017A636C14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ADC140D-1EF2-44D1-80D9-1D3D769A904B}"/>
              </a:ext>
            </a:extLst>
          </p:cNvPr>
          <p:cNvSpPr>
            <a:spLocks noGrp="1"/>
          </p:cNvSpPr>
          <p:nvPr>
            <p:ph type="sldNum" sz="quarter" idx="12"/>
          </p:nvPr>
        </p:nvSpPr>
        <p:spPr/>
        <p:txBody>
          <a:bodyPr/>
          <a:lstStyle/>
          <a:p>
            <a:fld id="{C2B5BE16-FB4B-4F1D-989D-4CF1D8706F12}" type="slidenum">
              <a:rPr lang="it-IT" smtClean="0"/>
              <a:t>‹N›</a:t>
            </a:fld>
            <a:endParaRPr lang="it-IT"/>
          </a:p>
        </p:txBody>
      </p:sp>
    </p:spTree>
    <p:extLst>
      <p:ext uri="{BB962C8B-B14F-4D97-AF65-F5344CB8AC3E}">
        <p14:creationId xmlns:p14="http://schemas.microsoft.com/office/powerpoint/2010/main" val="86511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852EB6-1D9F-4580-A51B-9B9F48C936C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02EE41A-E928-43F6-B7AB-5DD76FC8F2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29CC893-312C-4D15-A212-A48C18CCF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B4E5218-A0CF-4C8B-9AF8-521A20D6E67B}"/>
              </a:ext>
            </a:extLst>
          </p:cNvPr>
          <p:cNvSpPr>
            <a:spLocks noGrp="1"/>
          </p:cNvSpPr>
          <p:nvPr>
            <p:ph type="dt" sz="half" idx="10"/>
          </p:nvPr>
        </p:nvSpPr>
        <p:spPr/>
        <p:txBody>
          <a:bodyPr/>
          <a:lstStyle/>
          <a:p>
            <a:fld id="{C4C6B17A-69DF-489D-823E-A0B62BCD789E}" type="datetimeFigureOut">
              <a:rPr lang="it-IT" smtClean="0"/>
              <a:t>25/09/2021</a:t>
            </a:fld>
            <a:endParaRPr lang="it-IT"/>
          </a:p>
        </p:txBody>
      </p:sp>
      <p:sp>
        <p:nvSpPr>
          <p:cNvPr id="6" name="Segnaposto piè di pagina 5">
            <a:extLst>
              <a:ext uri="{FF2B5EF4-FFF2-40B4-BE49-F238E27FC236}">
                <a16:creationId xmlns:a16="http://schemas.microsoft.com/office/drawing/2014/main" id="{E413911F-FE0D-4919-A836-5D25BB83C16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18BFF5E-20AF-4CC3-A05A-8DE0618D3B1C}"/>
              </a:ext>
            </a:extLst>
          </p:cNvPr>
          <p:cNvSpPr>
            <a:spLocks noGrp="1"/>
          </p:cNvSpPr>
          <p:nvPr>
            <p:ph type="sldNum" sz="quarter" idx="12"/>
          </p:nvPr>
        </p:nvSpPr>
        <p:spPr/>
        <p:txBody>
          <a:bodyPr/>
          <a:lstStyle/>
          <a:p>
            <a:fld id="{C2B5BE16-FB4B-4F1D-989D-4CF1D8706F12}" type="slidenum">
              <a:rPr lang="it-IT" smtClean="0"/>
              <a:t>‹N›</a:t>
            </a:fld>
            <a:endParaRPr lang="it-IT"/>
          </a:p>
        </p:txBody>
      </p:sp>
    </p:spTree>
    <p:extLst>
      <p:ext uri="{BB962C8B-B14F-4D97-AF65-F5344CB8AC3E}">
        <p14:creationId xmlns:p14="http://schemas.microsoft.com/office/powerpoint/2010/main" val="318609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9E8A2C-1074-4F5C-BC91-CEEC20623B4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8E20A0A-0CA8-4D43-B683-61625A429F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1FBC045-F01C-45E8-97AD-43C04599D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CC66BAE-2DFC-46D3-B825-3518A8CC4EAD}"/>
              </a:ext>
            </a:extLst>
          </p:cNvPr>
          <p:cNvSpPr>
            <a:spLocks noGrp="1"/>
          </p:cNvSpPr>
          <p:nvPr>
            <p:ph type="dt" sz="half" idx="10"/>
          </p:nvPr>
        </p:nvSpPr>
        <p:spPr/>
        <p:txBody>
          <a:bodyPr/>
          <a:lstStyle/>
          <a:p>
            <a:fld id="{C4C6B17A-69DF-489D-823E-A0B62BCD789E}" type="datetimeFigureOut">
              <a:rPr lang="it-IT" smtClean="0"/>
              <a:t>25/09/2021</a:t>
            </a:fld>
            <a:endParaRPr lang="it-IT"/>
          </a:p>
        </p:txBody>
      </p:sp>
      <p:sp>
        <p:nvSpPr>
          <p:cNvPr id="6" name="Segnaposto piè di pagina 5">
            <a:extLst>
              <a:ext uri="{FF2B5EF4-FFF2-40B4-BE49-F238E27FC236}">
                <a16:creationId xmlns:a16="http://schemas.microsoft.com/office/drawing/2014/main" id="{CEA8E4C7-8DA7-420A-B7A4-311B12958AA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E6ACC7A-A7B7-4578-9C6E-C536116322F3}"/>
              </a:ext>
            </a:extLst>
          </p:cNvPr>
          <p:cNvSpPr>
            <a:spLocks noGrp="1"/>
          </p:cNvSpPr>
          <p:nvPr>
            <p:ph type="sldNum" sz="quarter" idx="12"/>
          </p:nvPr>
        </p:nvSpPr>
        <p:spPr/>
        <p:txBody>
          <a:bodyPr/>
          <a:lstStyle/>
          <a:p>
            <a:fld id="{C2B5BE16-FB4B-4F1D-989D-4CF1D8706F12}" type="slidenum">
              <a:rPr lang="it-IT" smtClean="0"/>
              <a:t>‹N›</a:t>
            </a:fld>
            <a:endParaRPr lang="it-IT"/>
          </a:p>
        </p:txBody>
      </p:sp>
    </p:spTree>
    <p:extLst>
      <p:ext uri="{BB962C8B-B14F-4D97-AF65-F5344CB8AC3E}">
        <p14:creationId xmlns:p14="http://schemas.microsoft.com/office/powerpoint/2010/main" val="349201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73022D0-CEB4-46C9-89F3-042B291A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066824-7E91-4424-9685-054AC7896A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E1BF7CD-7F0F-43BC-BDBB-013936F01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6B17A-69DF-489D-823E-A0B62BCD789E}" type="datetimeFigureOut">
              <a:rPr lang="it-IT" smtClean="0"/>
              <a:t>25/09/2021</a:t>
            </a:fld>
            <a:endParaRPr lang="it-IT"/>
          </a:p>
        </p:txBody>
      </p:sp>
      <p:sp>
        <p:nvSpPr>
          <p:cNvPr id="5" name="Segnaposto piè di pagina 4">
            <a:extLst>
              <a:ext uri="{FF2B5EF4-FFF2-40B4-BE49-F238E27FC236}">
                <a16:creationId xmlns:a16="http://schemas.microsoft.com/office/drawing/2014/main" id="{E726AB96-4236-48B6-870A-D85A4401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53ED9F8-3652-4034-9A84-E95ABEF71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5BE16-FB4B-4F1D-989D-4CF1D8706F12}" type="slidenum">
              <a:rPr lang="it-IT" smtClean="0"/>
              <a:t>‹N›</a:t>
            </a:fld>
            <a:endParaRPr lang="it-IT"/>
          </a:p>
        </p:txBody>
      </p:sp>
    </p:spTree>
    <p:extLst>
      <p:ext uri="{BB962C8B-B14F-4D97-AF65-F5344CB8AC3E}">
        <p14:creationId xmlns:p14="http://schemas.microsoft.com/office/powerpoint/2010/main" val="2086248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jpeg"/></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A1F786-85BB-4628-B99A-8521B09939E2}"/>
              </a:ext>
            </a:extLst>
          </p:cNvPr>
          <p:cNvSpPr>
            <a:spLocks noGrp="1"/>
          </p:cNvSpPr>
          <p:nvPr>
            <p:ph type="ctrTitle"/>
          </p:nvPr>
        </p:nvSpPr>
        <p:spPr>
          <a:xfrm>
            <a:off x="1524000" y="1112838"/>
            <a:ext cx="9144000" cy="2387600"/>
          </a:xfrm>
        </p:spPr>
        <p:txBody>
          <a:bodyPr/>
          <a:lstStyle/>
          <a:p>
            <a:endParaRPr lang="it-IT" dirty="0"/>
          </a:p>
        </p:txBody>
      </p:sp>
      <p:pic>
        <p:nvPicPr>
          <p:cNvPr id="1028" name="Picture 4" descr="Horace Rackham (June 27, 1858 — June 12, 1933), American lawyer | World  Biographical Encyclopedia">
            <a:extLst>
              <a:ext uri="{FF2B5EF4-FFF2-40B4-BE49-F238E27FC236}">
                <a16:creationId xmlns:a16="http://schemas.microsoft.com/office/drawing/2014/main" id="{5A9243EC-6003-47F9-B5CC-93493D97D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222" y="10563"/>
            <a:ext cx="5331852" cy="6860316"/>
          </a:xfrm>
          <a:prstGeom prst="rect">
            <a:avLst/>
          </a:prstGeom>
          <a:noFill/>
          <a:extLst>
            <a:ext uri="{909E8E84-426E-40DD-AFC4-6F175D3DCCD1}">
              <a14:hiddenFill xmlns:a14="http://schemas.microsoft.com/office/drawing/2010/main">
                <a:solidFill>
                  <a:srgbClr val="FFFFFF"/>
                </a:solidFill>
              </a14:hiddenFill>
            </a:ext>
          </a:extLst>
        </p:spPr>
      </p:pic>
      <p:sp>
        <p:nvSpPr>
          <p:cNvPr id="3" name="Sottotitolo 2">
            <a:extLst>
              <a:ext uri="{FF2B5EF4-FFF2-40B4-BE49-F238E27FC236}">
                <a16:creationId xmlns:a16="http://schemas.microsoft.com/office/drawing/2014/main" id="{B50CC965-FD2E-48B5-A322-EADB0BA2E425}"/>
              </a:ext>
            </a:extLst>
          </p:cNvPr>
          <p:cNvSpPr>
            <a:spLocks noGrp="1"/>
          </p:cNvSpPr>
          <p:nvPr>
            <p:ph type="subTitle" idx="1"/>
          </p:nvPr>
        </p:nvSpPr>
        <p:spPr>
          <a:xfrm>
            <a:off x="0" y="412124"/>
            <a:ext cx="12192000" cy="6220496"/>
          </a:xfrm>
        </p:spPr>
        <p:txBody>
          <a:bodyPr anchor="ctr">
            <a:normAutofit/>
          </a:bodyPr>
          <a:lstStyle/>
          <a:p>
            <a:pPr algn="l"/>
            <a:r>
              <a:rPr lang="it-IT" sz="6600" b="1" i="1" dirty="0">
                <a:solidFill>
                  <a:srgbClr val="002060"/>
                </a:solidFill>
                <a:latin typeface="Times New Roman" panose="02020603050405020304" pitchFamily="18" charset="0"/>
                <a:cs typeface="Times New Roman" panose="02020603050405020304" pitchFamily="18" charset="0"/>
              </a:rPr>
              <a:t>Horace                              </a:t>
            </a:r>
            <a:r>
              <a:rPr lang="it-IT" sz="6600" b="1" i="1" dirty="0" err="1">
                <a:solidFill>
                  <a:srgbClr val="002060"/>
                </a:solidFill>
                <a:latin typeface="Times New Roman" panose="02020603050405020304" pitchFamily="18" charset="0"/>
                <a:cs typeface="Times New Roman" panose="02020603050405020304" pitchFamily="18" charset="0"/>
              </a:rPr>
              <a:t>Rackham</a:t>
            </a:r>
            <a:endParaRPr lang="it-IT" sz="6600" b="1" i="1" dirty="0">
              <a:solidFill>
                <a:srgbClr val="002060"/>
              </a:solidFill>
              <a:latin typeface="Times New Roman" panose="02020603050405020304" pitchFamily="18" charset="0"/>
              <a:cs typeface="Times New Roman" panose="02020603050405020304" pitchFamily="18" charset="0"/>
            </a:endParaRPr>
          </a:p>
          <a:p>
            <a:pPr algn="l"/>
            <a:endParaRPr lang="it-IT" sz="6600" b="1" i="1" dirty="0">
              <a:solidFill>
                <a:srgbClr val="002060"/>
              </a:solidFill>
              <a:latin typeface="Times New Roman" panose="02020603050405020304" pitchFamily="18" charset="0"/>
              <a:cs typeface="Times New Roman" panose="02020603050405020304" pitchFamily="18" charset="0"/>
            </a:endParaRPr>
          </a:p>
          <a:p>
            <a:pPr algn="l"/>
            <a:r>
              <a:rPr lang="it-IT" sz="6600" b="1" i="1" dirty="0">
                <a:solidFill>
                  <a:srgbClr val="002060"/>
                </a:solidFill>
                <a:latin typeface="Times New Roman" panose="02020603050405020304" pitchFamily="18" charset="0"/>
                <a:cs typeface="Times New Roman" panose="02020603050405020304" pitchFamily="18" charset="0"/>
              </a:rPr>
              <a:t>«il cavallo                             resterà,                                    l'auto è passeggera»</a:t>
            </a:r>
          </a:p>
        </p:txBody>
      </p:sp>
    </p:spTree>
    <p:extLst>
      <p:ext uri="{BB962C8B-B14F-4D97-AF65-F5344CB8AC3E}">
        <p14:creationId xmlns:p14="http://schemas.microsoft.com/office/powerpoint/2010/main" val="6721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3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13165" y="188640"/>
            <a:ext cx="9337962" cy="1008112"/>
          </a:xfrm>
        </p:spPr>
        <p:style>
          <a:lnRef idx="3">
            <a:schemeClr val="lt1"/>
          </a:lnRef>
          <a:fillRef idx="1">
            <a:schemeClr val="accent1"/>
          </a:fillRef>
          <a:effectRef idx="1">
            <a:schemeClr val="accent1"/>
          </a:effectRef>
          <a:fontRef idx="minor">
            <a:schemeClr val="lt1"/>
          </a:fontRef>
        </p:style>
        <p:txBody>
          <a:bodyPr>
            <a:noAutofit/>
          </a:bodyPr>
          <a:lstStyle/>
          <a:p>
            <a:r>
              <a:rPr lang="it-IT" sz="3800" b="1">
                <a:solidFill>
                  <a:srgbClr val="FFFF00"/>
                </a:solidFill>
              </a:rPr>
              <a:t>Rigidità? Contraddittorietà? Irragionevolezza?</a:t>
            </a:r>
          </a:p>
        </p:txBody>
      </p:sp>
      <p:sp>
        <p:nvSpPr>
          <p:cNvPr id="3" name="Segnaposto contenuto 2"/>
          <p:cNvSpPr>
            <a:spLocks noGrp="1"/>
          </p:cNvSpPr>
          <p:nvPr>
            <p:ph idx="1"/>
          </p:nvPr>
        </p:nvSpPr>
        <p:spPr>
          <a:xfrm>
            <a:off x="1703512" y="1340769"/>
            <a:ext cx="8784976" cy="5400599"/>
          </a:xfrm>
        </p:spPr>
        <p:txBody>
          <a:bodyPr anchor="ctr">
            <a:normAutofit/>
          </a:bodyPr>
          <a:lstStyle/>
          <a:p>
            <a:pPr marL="0" indent="0">
              <a:buNone/>
            </a:pPr>
            <a:r>
              <a:rPr lang="it-IT" sz="2300"/>
              <a:t>Si è osservato, che la norma impone che il processo, che magari ha impegnato tempo e spese, anche significative, venga “cestinato” per una singola </a:t>
            </a:r>
            <a:r>
              <a:rPr lang="it-IT" sz="2300" b="1"/>
              <a:t>“disavventura processuale”</a:t>
            </a:r>
            <a:r>
              <a:rPr lang="it-IT" sz="2300"/>
              <a:t>, che di per sé non ne travolge il “ritmo” ma si limita a rallentarlo, con modesto aggravio per il lavoro del G.E, e che la sua contraddittorietà ed irragionevolezza risiederebbe nella previsione di estinzione della procedura </a:t>
            </a:r>
            <a:r>
              <a:rPr lang="it-IT" sz="2300" b="1"/>
              <a:t>anche ove l’avviso di vendita risultasse regolarmente pubblicato</a:t>
            </a:r>
            <a:r>
              <a:rPr lang="it-IT" sz="2300"/>
              <a:t>, unitamente all’ordinanza di vendita ed alla perizia di stima, sui siti internet e sulla stampa cartacea individuata dal Giudice dell’esecuzione, e financo per il caso in cui fossero state presentate </a:t>
            </a:r>
            <a:r>
              <a:rPr lang="it-IT" sz="2300" b="1"/>
              <a:t>offerte di acquisto </a:t>
            </a:r>
            <a:r>
              <a:rPr lang="it-IT" sz="2300"/>
              <a:t>o istanze di assegnazione.</a:t>
            </a:r>
          </a:p>
          <a:p>
            <a:pPr marL="0" indent="0">
              <a:buNone/>
            </a:pPr>
            <a:r>
              <a:rPr lang="it-IT" sz="2300"/>
              <a:t>Infine, non si è mancato di rilevare la possibile rilevanza costituzionale dell’</a:t>
            </a:r>
            <a:r>
              <a:rPr lang="it-IT" sz="2300" b="1"/>
              <a:t>ingiustificata differenziazione </a:t>
            </a:r>
            <a:r>
              <a:rPr lang="it-IT" sz="2300"/>
              <a:t>degli effetti che conseguono alla omessa pubblicazione ed alla omessa partecipazione all’udienza, per la quale </a:t>
            </a:r>
            <a:r>
              <a:rPr lang="it-IT" sz="2300" b="1"/>
              <a:t>l’art. 631 </a:t>
            </a:r>
            <a:r>
              <a:rPr lang="it-IT" sz="2300" b="1" err="1"/>
              <a:t>c.p.c.</a:t>
            </a:r>
            <a:r>
              <a:rPr lang="it-IT" sz="2300"/>
              <a:t> prevede un mero rinvio dell’udienza.</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159234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544" y="116632"/>
            <a:ext cx="8229600" cy="864096"/>
          </a:xfrm>
        </p:spPr>
        <p:style>
          <a:lnRef idx="3">
            <a:schemeClr val="lt1"/>
          </a:lnRef>
          <a:fillRef idx="1">
            <a:schemeClr val="accent1"/>
          </a:fillRef>
          <a:effectRef idx="1">
            <a:schemeClr val="accent1"/>
          </a:effectRef>
          <a:fontRef idx="minor">
            <a:schemeClr val="lt1"/>
          </a:fontRef>
        </p:style>
        <p:txBody>
          <a:bodyPr/>
          <a:lstStyle/>
          <a:p>
            <a:r>
              <a:rPr lang="it-IT" b="1"/>
              <a:t>Imputabilità della omissione</a:t>
            </a:r>
          </a:p>
        </p:txBody>
      </p:sp>
      <p:sp>
        <p:nvSpPr>
          <p:cNvPr id="3" name="Segnaposto contenuto 2"/>
          <p:cNvSpPr>
            <a:spLocks noGrp="1"/>
          </p:cNvSpPr>
          <p:nvPr>
            <p:ph idx="1"/>
          </p:nvPr>
        </p:nvSpPr>
        <p:spPr>
          <a:xfrm>
            <a:off x="1775520" y="1052736"/>
            <a:ext cx="8712968" cy="5544616"/>
          </a:xfrm>
        </p:spPr>
        <p:txBody>
          <a:bodyPr>
            <a:normAutofit/>
          </a:bodyPr>
          <a:lstStyle/>
          <a:p>
            <a:pPr marL="0" indent="0">
              <a:spcBef>
                <a:spcPts val="0"/>
              </a:spcBef>
              <a:buNone/>
            </a:pPr>
            <a:r>
              <a:rPr lang="it-IT" dirty="0"/>
              <a:t>Poiché il presupposto della declaratoria di estinzione riposa nella mancata pubblicazione per causa imputabile ai creditori titolati, e poiché la pubblicazione avviene, ai sensi del 161 quater disp </a:t>
            </a:r>
            <a:r>
              <a:rPr lang="it-IT" dirty="0" err="1"/>
              <a:t>att</a:t>
            </a:r>
            <a:r>
              <a:rPr lang="it-IT" dirty="0"/>
              <a:t> c.p.c. ad opera del professionista delegato, (o, </a:t>
            </a:r>
            <a:r>
              <a:rPr lang="it-IT" u="sng" dirty="0"/>
              <a:t>in mancanza,</a:t>
            </a:r>
            <a:r>
              <a:rPr lang="it-IT" dirty="0"/>
              <a:t> dal creditore) le ipotesi di mancata pubblicazione imputabile al creditore sono essenzialmente due:</a:t>
            </a:r>
          </a:p>
          <a:p>
            <a:pPr marL="457200" indent="-457200">
              <a:spcBef>
                <a:spcPts val="0"/>
              </a:spcBef>
              <a:buFont typeface="+mj-lt"/>
              <a:buAutoNum type="arabicPeriod"/>
            </a:pPr>
            <a:r>
              <a:rPr lang="it-IT" dirty="0"/>
              <a:t>quella in cui la </a:t>
            </a:r>
            <a:r>
              <a:rPr lang="it-IT" b="1" dirty="0">
                <a:solidFill>
                  <a:srgbClr val="FF0000"/>
                </a:solidFill>
              </a:rPr>
              <a:t>vendita non </a:t>
            </a:r>
            <a:r>
              <a:rPr lang="it-IT" dirty="0"/>
              <a:t>sia stata </a:t>
            </a:r>
            <a:r>
              <a:rPr lang="it-IT" b="1" dirty="0">
                <a:solidFill>
                  <a:srgbClr val="FF0000"/>
                </a:solidFill>
              </a:rPr>
              <a:t>delegata</a:t>
            </a:r>
            <a:r>
              <a:rPr lang="it-IT" dirty="0"/>
              <a:t>;</a:t>
            </a:r>
          </a:p>
          <a:p>
            <a:pPr marL="457200" indent="-457200">
              <a:spcBef>
                <a:spcPts val="0"/>
              </a:spcBef>
              <a:buFont typeface="+mj-lt"/>
              <a:buAutoNum type="arabicPeriod"/>
            </a:pPr>
            <a:r>
              <a:rPr lang="it-IT" dirty="0"/>
              <a:t>quella in cui il creditore titolato ometta di fornire al delegato le somme necessarie al pagamento del </a:t>
            </a:r>
            <a:r>
              <a:rPr lang="it-IT" b="1" dirty="0">
                <a:solidFill>
                  <a:srgbClr val="FF0000"/>
                </a:solidFill>
              </a:rPr>
              <a:t>contributo di pubblicazione </a:t>
            </a:r>
            <a:r>
              <a:rPr lang="it-IT" dirty="0"/>
              <a:t>di cui all’art. 18 bis d.P.R. 115/2002, pari ad €. 100, per ogni lotto e per ogni tentativo di vendita.</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2122544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544" y="260648"/>
            <a:ext cx="8301608" cy="1143000"/>
          </a:xfrm>
        </p:spPr>
        <p:style>
          <a:lnRef idx="3">
            <a:schemeClr val="lt1"/>
          </a:lnRef>
          <a:fillRef idx="1">
            <a:schemeClr val="accent1"/>
          </a:fillRef>
          <a:effectRef idx="1">
            <a:schemeClr val="accent1"/>
          </a:effectRef>
          <a:fontRef idx="minor">
            <a:schemeClr val="lt1"/>
          </a:fontRef>
        </p:style>
        <p:txBody>
          <a:bodyPr/>
          <a:lstStyle/>
          <a:p>
            <a:r>
              <a:rPr lang="it-IT" sz="3800" b="1"/>
              <a:t>Quid </a:t>
            </a:r>
            <a:r>
              <a:rPr lang="it-IT" sz="3800" b="1" err="1"/>
              <a:t>iuris</a:t>
            </a:r>
            <a:r>
              <a:rPr lang="it-IT" sz="3800" b="1"/>
              <a:t> se il creditore non anticipa i costi del contributo di pubblicazione?</a:t>
            </a:r>
          </a:p>
        </p:txBody>
      </p:sp>
      <p:sp>
        <p:nvSpPr>
          <p:cNvPr id="3" name="Segnaposto contenuto 2"/>
          <p:cNvSpPr>
            <a:spLocks noGrp="1"/>
          </p:cNvSpPr>
          <p:nvPr>
            <p:ph idx="1"/>
          </p:nvPr>
        </p:nvSpPr>
        <p:spPr>
          <a:xfrm>
            <a:off x="1981200" y="1600202"/>
            <a:ext cx="8229600" cy="4853135"/>
          </a:xfrm>
        </p:spPr>
        <p:txBody>
          <a:bodyPr/>
          <a:lstStyle/>
          <a:p>
            <a:pPr marL="0" indent="0">
              <a:buNone/>
            </a:pPr>
            <a:r>
              <a:rPr lang="it-IT" sz="2500" dirty="0"/>
              <a:t>È lecito chiedersi allora quali siano le conseguenze giuridiche dell’omesso versamento del contributo di pubblicazione.</a:t>
            </a:r>
          </a:p>
          <a:p>
            <a:pPr marL="0" indent="0">
              <a:buNone/>
            </a:pPr>
            <a:r>
              <a:rPr lang="it-IT" sz="2500" dirty="0"/>
              <a:t>Supponiamo che la procedura non disponga di fondi e che il professionista delegato riferisca al Giudice dell’impossibilità di procedere alla pubblicazione dell’avviso di vendita sul portale.</a:t>
            </a:r>
          </a:p>
          <a:p>
            <a:pPr marL="0" indent="0">
              <a:buNone/>
            </a:pPr>
            <a:r>
              <a:rPr lang="it-IT" sz="2500" dirty="0"/>
              <a:t>Verosimilmente in questi casi il Giudice (ove non abbia già disciplinato il caso nell’ordinanza di vendita) fisserà al creditore che vi abbia interesse un termine entro il quale provvedere alla corresponsione della somma.</a:t>
            </a:r>
          </a:p>
          <a:p>
            <a:pPr marL="0" indent="0">
              <a:buNone/>
            </a:pPr>
            <a:r>
              <a:rPr lang="it-IT" sz="2500" dirty="0"/>
              <a:t>Se, spirato il termine, i creditori rimarranno inerti, è evidente che la pubblicazione sul portale non potrà essere eseguita e dunque dovrà dichiararsi l’estinzione della procedura.</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4120374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544" y="116632"/>
            <a:ext cx="8229600" cy="922114"/>
          </a:xfrm>
        </p:spPr>
        <p:style>
          <a:lnRef idx="3">
            <a:schemeClr val="lt1"/>
          </a:lnRef>
          <a:fillRef idx="1">
            <a:schemeClr val="accent1"/>
          </a:fillRef>
          <a:effectRef idx="1">
            <a:schemeClr val="accent1"/>
          </a:effectRef>
          <a:fontRef idx="minor">
            <a:schemeClr val="lt1"/>
          </a:fontRef>
        </p:style>
        <p:txBody>
          <a:bodyPr/>
          <a:lstStyle/>
          <a:p>
            <a:pPr algn="ctr"/>
            <a:r>
              <a:rPr lang="it-IT" b="1"/>
              <a:t>Estinzione tipica o atipica?</a:t>
            </a:r>
          </a:p>
        </p:txBody>
      </p:sp>
      <p:sp>
        <p:nvSpPr>
          <p:cNvPr id="3" name="Segnaposto contenuto 2"/>
          <p:cNvSpPr>
            <a:spLocks noGrp="1"/>
          </p:cNvSpPr>
          <p:nvPr>
            <p:ph idx="1"/>
          </p:nvPr>
        </p:nvSpPr>
        <p:spPr>
          <a:xfrm>
            <a:off x="1631504" y="1196753"/>
            <a:ext cx="8928992" cy="5544617"/>
          </a:xfrm>
        </p:spPr>
        <p:txBody>
          <a:bodyPr/>
          <a:lstStyle/>
          <a:p>
            <a:pPr marL="0" indent="352425">
              <a:buNone/>
            </a:pPr>
            <a:r>
              <a:rPr lang="it-IT" sz="2100" dirty="0"/>
              <a:t>Taluna dottrina ritiene che in questo caso ricorra una ipotesi di estinzione tipica della procedura, riconducibile al novellato art. 631 bis c.p.c..</a:t>
            </a:r>
          </a:p>
          <a:p>
            <a:pPr marL="0" indent="352425">
              <a:buNone/>
            </a:pPr>
            <a:r>
              <a:rPr lang="it-IT" sz="2100" dirty="0"/>
              <a:t>Si tratta, tuttavia, di una opinione rispetto alla quale vi sono margini per dissentire.</a:t>
            </a:r>
          </a:p>
          <a:p>
            <a:pPr marL="0" indent="352425">
              <a:buNone/>
            </a:pPr>
            <a:r>
              <a:rPr lang="it-IT" sz="2100" dirty="0"/>
              <a:t>Invero, a bene vedere, l’omesso versamento del contributo di pubblicazione non concretizza in sé, ponendosi a monte, la mancata pubblicazione dell’avviso sul portale, e quindi la fattispecie contemplata nell’art. 631 bis c.p.c.. Invero, quella è una conseguenza futura ed ulteriore, che potrebbe non ancora sussistere nel momento dello spirare del termine per il versamento fissato dal Giudice in quanto, ad esempio, il termine dei 45 giorni prima per la vendita non è ancora giunto.</a:t>
            </a:r>
          </a:p>
          <a:p>
            <a:pPr marL="0" indent="352425">
              <a:buNone/>
            </a:pPr>
            <a:r>
              <a:rPr lang="it-IT" sz="2100" dirty="0"/>
              <a:t>Ed allora, se di estinzione vorrà discorrersi, si dovrà parlare di estinzione atipica per </a:t>
            </a:r>
            <a:r>
              <a:rPr lang="it-IT" sz="2100" dirty="0" err="1"/>
              <a:t>improseguibilità</a:t>
            </a:r>
            <a:r>
              <a:rPr lang="it-IT" sz="2100" dirty="0"/>
              <a:t> della procedura (con tutti i precipitati processuali che ne conseguono) poiché la mancanza di provvista economica impedisce l’esecuzione degli adempimenti necessari a consentire lo svolgimento del procedimento di liquidazione.</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2354136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D13452D-AAED-4021-AA3F-534EB7E813DC}"/>
              </a:ext>
            </a:extLst>
          </p:cNvPr>
          <p:cNvSpPr>
            <a:spLocks noGrp="1"/>
          </p:cNvSpPr>
          <p:nvPr>
            <p:ph type="title"/>
          </p:nvPr>
        </p:nvSpPr>
        <p:spPr>
          <a:xfrm>
            <a:off x="810000" y="193964"/>
            <a:ext cx="10571998" cy="1223674"/>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it-IT"/>
              <a:t>Estinzione per omesso pagamento del contributo: 631 bis o improcedibilità?</a:t>
            </a:r>
          </a:p>
        </p:txBody>
      </p:sp>
      <p:sp>
        <p:nvSpPr>
          <p:cNvPr id="13" name="Freccia a destra 12">
            <a:extLst>
              <a:ext uri="{FF2B5EF4-FFF2-40B4-BE49-F238E27FC236}">
                <a16:creationId xmlns:a16="http://schemas.microsoft.com/office/drawing/2014/main" id="{5487612A-2A36-45AA-9FA3-F33D8A8FAC3F}"/>
              </a:ext>
            </a:extLst>
          </p:cNvPr>
          <p:cNvSpPr/>
          <p:nvPr/>
        </p:nvSpPr>
        <p:spPr>
          <a:xfrm>
            <a:off x="569623" y="2937163"/>
            <a:ext cx="3685310" cy="2715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Calibri" panose="020F0502020204030204"/>
                <a:ea typeface="+mn-ea"/>
                <a:cs typeface="+mn-cs"/>
              </a:rPr>
              <a:t>ORDINANZA DI VENDITA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Calibri" panose="020F0502020204030204"/>
                <a:ea typeface="+mn-ea"/>
                <a:cs typeface="+mn-cs"/>
              </a:rPr>
              <a:t>2 MARZO 2021</a:t>
            </a:r>
          </a:p>
        </p:txBody>
      </p:sp>
      <p:sp>
        <p:nvSpPr>
          <p:cNvPr id="14" name="Freccia a destra 13">
            <a:extLst>
              <a:ext uri="{FF2B5EF4-FFF2-40B4-BE49-F238E27FC236}">
                <a16:creationId xmlns:a16="http://schemas.microsoft.com/office/drawing/2014/main" id="{F33F6763-B4AB-4D0C-84F2-18D3FC5AC112}"/>
              </a:ext>
            </a:extLst>
          </p:cNvPr>
          <p:cNvSpPr/>
          <p:nvPr/>
        </p:nvSpPr>
        <p:spPr>
          <a:xfrm>
            <a:off x="4254933" y="1967343"/>
            <a:ext cx="3685310" cy="2382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TERMINE PER IL VERSAMENTO DEL FONDO SPESE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2 APRILE 2021</a:t>
            </a:r>
          </a:p>
        </p:txBody>
      </p:sp>
      <p:sp>
        <p:nvSpPr>
          <p:cNvPr id="15" name="Freccia a destra 14">
            <a:extLst>
              <a:ext uri="{FF2B5EF4-FFF2-40B4-BE49-F238E27FC236}">
                <a16:creationId xmlns:a16="http://schemas.microsoft.com/office/drawing/2014/main" id="{B0C66D5B-3949-4C9C-AC7A-5BB05A0D3DBE}"/>
              </a:ext>
            </a:extLst>
          </p:cNvPr>
          <p:cNvSpPr/>
          <p:nvPr/>
        </p:nvSpPr>
        <p:spPr>
          <a:xfrm>
            <a:off x="8286607" y="3089564"/>
            <a:ext cx="3685310" cy="2715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Calibri" panose="020F0502020204030204"/>
                <a:ea typeface="+mn-ea"/>
                <a:cs typeface="+mn-cs"/>
              </a:rPr>
              <a:t>TERMINE 490 PER LA PUBBLICAZIONE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Calibri" panose="020F0502020204030204"/>
                <a:ea typeface="+mn-ea"/>
                <a:cs typeface="+mn-cs"/>
              </a:rPr>
              <a:t>30 APRILE 2021</a:t>
            </a:r>
          </a:p>
        </p:txBody>
      </p:sp>
      <p:sp>
        <p:nvSpPr>
          <p:cNvPr id="16" name="Segno di moltiplicazione 15">
            <a:extLst>
              <a:ext uri="{FF2B5EF4-FFF2-40B4-BE49-F238E27FC236}">
                <a16:creationId xmlns:a16="http://schemas.microsoft.com/office/drawing/2014/main" id="{4128DC19-4BE6-4B01-8EA5-7C376CD4D7D1}"/>
              </a:ext>
            </a:extLst>
          </p:cNvPr>
          <p:cNvSpPr/>
          <p:nvPr/>
        </p:nvSpPr>
        <p:spPr>
          <a:xfrm>
            <a:off x="6817230" y="2223655"/>
            <a:ext cx="2246025" cy="444731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ccia a destra 16">
            <a:extLst>
              <a:ext uri="{FF2B5EF4-FFF2-40B4-BE49-F238E27FC236}">
                <a16:creationId xmlns:a16="http://schemas.microsoft.com/office/drawing/2014/main" id="{85BFB488-DCF2-45E6-AA67-34DCD2791399}"/>
              </a:ext>
            </a:extLst>
          </p:cNvPr>
          <p:cNvSpPr/>
          <p:nvPr/>
        </p:nvSpPr>
        <p:spPr>
          <a:xfrm>
            <a:off x="4254933" y="4447310"/>
            <a:ext cx="3685310" cy="2410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rPr>
              <a:t>VERSAMENTO DEL CONTRIBUTO E CONSEGNA DELLA RICEVUTA</a:t>
            </a:r>
          </a:p>
        </p:txBody>
      </p:sp>
    </p:spTree>
    <p:extLst>
      <p:ext uri="{BB962C8B-B14F-4D97-AF65-F5344CB8AC3E}">
        <p14:creationId xmlns:p14="http://schemas.microsoft.com/office/powerpoint/2010/main" val="187193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495AE7-57DA-4C24-BFC4-AF22CA64C5CA}"/>
              </a:ext>
            </a:extLst>
          </p:cNvPr>
          <p:cNvSpPr>
            <a:spLocks noGrp="1"/>
          </p:cNvSpPr>
          <p:nvPr>
            <p:ph type="title"/>
          </p:nvPr>
        </p:nvSpPr>
        <p:spPr/>
        <p:txBody>
          <a:bodyPr/>
          <a:lstStyle/>
          <a:p>
            <a:r>
              <a:rPr lang="it-IT" dirty="0"/>
              <a:t>Peraltro…</a:t>
            </a:r>
          </a:p>
        </p:txBody>
      </p:sp>
      <p:sp>
        <p:nvSpPr>
          <p:cNvPr id="3" name="Segnaposto testo 2">
            <a:extLst>
              <a:ext uri="{FF2B5EF4-FFF2-40B4-BE49-F238E27FC236}">
                <a16:creationId xmlns:a16="http://schemas.microsoft.com/office/drawing/2014/main" id="{273B0181-4C4B-4D30-82AF-4AD69D4D3B35}"/>
              </a:ext>
            </a:extLst>
          </p:cNvPr>
          <p:cNvSpPr>
            <a:spLocks noGrp="1"/>
          </p:cNvSpPr>
          <p:nvPr>
            <p:ph type="body" idx="1"/>
          </p:nvPr>
        </p:nvSpPr>
        <p:spPr>
          <a:xfrm>
            <a:off x="839788" y="1545733"/>
            <a:ext cx="10512424" cy="1072234"/>
          </a:xfrm>
        </p:spPr>
        <p:txBody>
          <a:bodyPr>
            <a:normAutofit fontScale="92500" lnSpcReduction="10000"/>
          </a:bodyPr>
          <a:lstStyle/>
          <a:p>
            <a:r>
              <a:rPr lang="it-IT" dirty="0"/>
              <a:t>Potrebbe accadere che il delegato:</a:t>
            </a:r>
          </a:p>
          <a:p>
            <a:r>
              <a:rPr lang="it-IT" dirty="0"/>
              <a:t>1. Avendo a disposizione altri fondi, provveda alla pubblicazione in attesa del versamento </a:t>
            </a:r>
          </a:p>
        </p:txBody>
      </p:sp>
      <p:sp>
        <p:nvSpPr>
          <p:cNvPr id="4" name="Segnaposto contenuto 3">
            <a:extLst>
              <a:ext uri="{FF2B5EF4-FFF2-40B4-BE49-F238E27FC236}">
                <a16:creationId xmlns:a16="http://schemas.microsoft.com/office/drawing/2014/main" id="{D101ED10-C92B-42C5-A6A3-E4A525E565B9}"/>
              </a:ext>
            </a:extLst>
          </p:cNvPr>
          <p:cNvSpPr>
            <a:spLocks noGrp="1"/>
          </p:cNvSpPr>
          <p:nvPr>
            <p:ph sz="half" idx="2"/>
          </p:nvPr>
        </p:nvSpPr>
        <p:spPr>
          <a:xfrm>
            <a:off x="839788" y="2704563"/>
            <a:ext cx="10004223" cy="927279"/>
          </a:xfrm>
        </p:spPr>
        <p:txBody>
          <a:bodyPr>
            <a:normAutofit/>
          </a:bodyPr>
          <a:lstStyle/>
          <a:p>
            <a:pPr marL="0" indent="0">
              <a:buNone/>
            </a:pPr>
            <a:r>
              <a:rPr lang="it-IT" sz="2400" b="1" dirty="0"/>
              <a:t>2. Anticipi egli stesso i costi della pubblicazione, sapendo che il ritardo del creditore procedente non è l’esplicitazione di un disinteresse.</a:t>
            </a:r>
          </a:p>
        </p:txBody>
      </p:sp>
      <p:sp>
        <p:nvSpPr>
          <p:cNvPr id="7" name="Segnaposto contenuto 3">
            <a:extLst>
              <a:ext uri="{FF2B5EF4-FFF2-40B4-BE49-F238E27FC236}">
                <a16:creationId xmlns:a16="http://schemas.microsoft.com/office/drawing/2014/main" id="{69EC33DE-8742-4043-8AB4-E1CC3C45145F}"/>
              </a:ext>
            </a:extLst>
          </p:cNvPr>
          <p:cNvSpPr txBox="1">
            <a:spLocks/>
          </p:cNvSpPr>
          <p:nvPr/>
        </p:nvSpPr>
        <p:spPr>
          <a:xfrm>
            <a:off x="839787" y="3631842"/>
            <a:ext cx="10004223" cy="9272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a:t>In questi casi, se si seguisse il più rigoroso orientamento, dovrebbe dichiararsi comunque l’</a:t>
            </a:r>
            <a:r>
              <a:rPr lang="it-IT" sz="2400" b="1" dirty="0" err="1"/>
              <a:t>improseguibilità</a:t>
            </a:r>
            <a:r>
              <a:rPr lang="it-IT" sz="2400" b="1" dirty="0"/>
              <a:t> della procedura ex art. 631-bis c.p.c..</a:t>
            </a:r>
          </a:p>
        </p:txBody>
      </p:sp>
    </p:spTree>
    <p:extLst>
      <p:ext uri="{BB962C8B-B14F-4D97-AF65-F5344CB8AC3E}">
        <p14:creationId xmlns:p14="http://schemas.microsoft.com/office/powerpoint/2010/main" val="63578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91420F-FE8C-4EE9-9FFD-8E8E78DCCF9B}"/>
              </a:ext>
            </a:extLst>
          </p:cNvPr>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it-IT"/>
              <a:t>631 bis e divisioni «</a:t>
            </a:r>
            <a:r>
              <a:rPr lang="it-IT" err="1"/>
              <a:t>endoesecutive</a:t>
            </a:r>
            <a:r>
              <a:rPr lang="it-IT"/>
              <a:t>»</a:t>
            </a:r>
          </a:p>
        </p:txBody>
      </p:sp>
      <p:sp>
        <p:nvSpPr>
          <p:cNvPr id="3" name="Segnaposto contenuto 2">
            <a:extLst>
              <a:ext uri="{FF2B5EF4-FFF2-40B4-BE49-F238E27FC236}">
                <a16:creationId xmlns:a16="http://schemas.microsoft.com/office/drawing/2014/main" id="{D2A455B0-30BC-4807-B3F6-02F19F3C44A9}"/>
              </a:ext>
            </a:extLst>
          </p:cNvPr>
          <p:cNvSpPr>
            <a:spLocks noGrp="1"/>
          </p:cNvSpPr>
          <p:nvPr>
            <p:ph idx="1"/>
          </p:nvPr>
        </p:nvSpPr>
        <p:spPr>
          <a:xfrm>
            <a:off x="1703513" y="1700808"/>
            <a:ext cx="8784977" cy="4896544"/>
          </a:xfrm>
        </p:spPr>
        <p:txBody>
          <a:bodyPr>
            <a:normAutofit/>
          </a:bodyPr>
          <a:lstStyle/>
          <a:p>
            <a:pPr marL="0" indent="0">
              <a:buNone/>
            </a:pPr>
            <a:r>
              <a:rPr lang="it-IT" sz="2400" dirty="0"/>
              <a:t>Un interrogativo di non poco momento attiene alle conseguenze della mancata pubblicazione dell’avviso di vendita sul portale nel caso in cui, pignorata la quota, la procedura esecutiva passi attraverso un (autonomo ma ad esso funzionale, - così </a:t>
            </a:r>
            <a:r>
              <a:rPr lang="it-IT" sz="2400" dirty="0" err="1"/>
              <a:t>cass</a:t>
            </a:r>
            <a:r>
              <a:rPr lang="it-IT" sz="2400" dirty="0"/>
              <a:t>. civ., sez. 3, 18 aprile 2012, n. 6072</a:t>
            </a:r>
            <a:r>
              <a:rPr lang="it-IT" sz="2400" i="1" dirty="0"/>
              <a:t>-</a:t>
            </a:r>
            <a:r>
              <a:rPr lang="it-IT" sz="2400" dirty="0"/>
              <a:t>) giudizio di scioglimento della comunione.</a:t>
            </a:r>
          </a:p>
          <a:p>
            <a:pPr marL="0" indent="0">
              <a:buNone/>
            </a:pPr>
            <a:r>
              <a:rPr lang="it-IT" sz="2400" dirty="0"/>
              <a:t>Sul piano generale, se l’art. 490 si applica anche alla vendita disposta in sede di divisione </a:t>
            </a:r>
            <a:r>
              <a:rPr lang="it-IT" sz="2400" dirty="0" err="1"/>
              <a:t>endoesecutiva</a:t>
            </a:r>
            <a:r>
              <a:rPr lang="it-IT" sz="2400" dirty="0"/>
              <a:t>, e se dunque l’avviso di vendita anche in questo caso deve essere pubblicato sul portale, le conseguenze sanzionatorie dell’omessa pubblicazione </a:t>
            </a:r>
            <a:r>
              <a:rPr lang="it-IT" sz="2400" dirty="0" err="1"/>
              <a:t>dovrebbeo</a:t>
            </a:r>
            <a:r>
              <a:rPr lang="it-IT" sz="2400" dirty="0"/>
              <a:t> essere le stesse.</a:t>
            </a:r>
          </a:p>
          <a:p>
            <a:pPr marL="0" indent="0">
              <a:buNone/>
            </a:pPr>
            <a:r>
              <a:rPr lang="it-IT" sz="2400" dirty="0"/>
              <a:t>Non esiste infatti alcuna ragione logica per diversificare le conseguenze dell’omessa pubblicazione dell’avviso di vendita sul </a:t>
            </a:r>
            <a:r>
              <a:rPr lang="it-IT" sz="2400" dirty="0" err="1"/>
              <a:t>pvp</a:t>
            </a:r>
            <a:r>
              <a:rPr lang="it-IT" sz="2400" dirty="0"/>
              <a:t>.</a:t>
            </a:r>
          </a:p>
          <a:p>
            <a:pPr marL="0" indent="0">
              <a:buNone/>
            </a:pPr>
            <a:endParaRPr lang="it-IT" sz="1800" dirty="0"/>
          </a:p>
        </p:txBody>
      </p:sp>
      <p:sp>
        <p:nvSpPr>
          <p:cNvPr id="4" name="Segnaposto piè di pagina 3">
            <a:extLst>
              <a:ext uri="{FF2B5EF4-FFF2-40B4-BE49-F238E27FC236}">
                <a16:creationId xmlns:a16="http://schemas.microsoft.com/office/drawing/2014/main" id="{389981C7-47FA-4A40-B17C-9275C76C0C66}"/>
              </a:ext>
            </a:extLst>
          </p:cNvPr>
          <p:cNvSpPr>
            <a:spLocks noGrp="1"/>
          </p:cNvSpPr>
          <p:nvPr>
            <p:ph type="ftr" sz="quarter" idx="11"/>
          </p:nvPr>
        </p:nvSpPr>
        <p:spPr/>
        <p:txBody>
          <a:bodyPr/>
          <a:lstStyle/>
          <a:p>
            <a:pPr>
              <a:defRPr/>
            </a:pPr>
            <a:r>
              <a:rPr lang="it-IT"/>
              <a:t>Rinaldo d'Alonzo</a:t>
            </a:r>
          </a:p>
        </p:txBody>
      </p:sp>
    </p:spTree>
    <p:extLst>
      <p:ext uri="{BB962C8B-B14F-4D97-AF65-F5344CB8AC3E}">
        <p14:creationId xmlns:p14="http://schemas.microsoft.com/office/powerpoint/2010/main" val="3921587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1CAE409-4CAC-4D02-95FC-7B398C1B21B0}"/>
              </a:ext>
            </a:extLst>
          </p:cNvPr>
          <p:cNvSpPr>
            <a:spLocks noGrp="1"/>
          </p:cNvSpPr>
          <p:nvPr>
            <p:ph idx="1"/>
          </p:nvPr>
        </p:nvSpPr>
        <p:spPr>
          <a:xfrm>
            <a:off x="1751527" y="489397"/>
            <a:ext cx="8358388" cy="5975797"/>
          </a:xfrm>
        </p:spPr>
        <p:txBody>
          <a:bodyPr anchor="ctr"/>
          <a:lstStyle/>
          <a:p>
            <a:pPr marL="0" indent="355600">
              <a:buNone/>
            </a:pPr>
            <a:r>
              <a:rPr lang="it-IT" sz="2000" dirty="0"/>
              <a:t>Tuttavia, deve escludersi la possibilità di una declaratoria estinzione del giudizio divisionale ex art. 631-bis c.p.c. per omessa pubblicazione, poiché:</a:t>
            </a:r>
          </a:p>
          <a:p>
            <a:r>
              <a:rPr lang="it-IT" sz="2000" dirty="0"/>
              <a:t>la norma non è direttamente applicabile alle divisioni </a:t>
            </a:r>
            <a:r>
              <a:rPr lang="it-IT" sz="2000" dirty="0" err="1"/>
              <a:t>endoesecutive</a:t>
            </a:r>
            <a:r>
              <a:rPr lang="it-IT" sz="2000" dirty="0"/>
              <a:t> (essendo coniato con specifico riferimento al processo esecutivo);</a:t>
            </a:r>
          </a:p>
          <a:p>
            <a:r>
              <a:rPr lang="it-IT" sz="2000" dirty="0"/>
              <a:t>non può ricorrersi ad una sua applicazione analogica, mancandone i presupposti.</a:t>
            </a:r>
          </a:p>
          <a:p>
            <a:pPr marL="0" indent="355600">
              <a:buNone/>
            </a:pPr>
            <a:r>
              <a:rPr lang="it-IT" sz="2000" dirty="0"/>
              <a:t>Si potrebbe dire che il Giudice dovrebbe dichiarare l’estinzione non già del giudizio di divisione (la norma, come detto, è tecnicamente pensata per la sola procedura esecutiva) ma la stessa procedura esecutiva, cui conseguirà l’estinzione del giudizio di divisione per sopravvenuta carenza di interesse ad agire, analogamente alla ipotesi di estinzione del credito (</a:t>
            </a:r>
            <a:r>
              <a:rPr lang="it-IT" sz="2000" i="1" dirty="0"/>
              <a:t>Sez. </a:t>
            </a:r>
            <a:r>
              <a:rPr lang="it-IT" sz="2000" dirty="0"/>
              <a:t>3, </a:t>
            </a:r>
            <a:r>
              <a:rPr lang="it-IT" sz="2000" i="1" dirty="0"/>
              <a:t>Sentenza n. </a:t>
            </a:r>
            <a:r>
              <a:rPr lang="it-IT" sz="2000" dirty="0"/>
              <a:t>6072 </a:t>
            </a:r>
            <a:r>
              <a:rPr lang="it-IT" sz="2000" i="1" dirty="0"/>
              <a:t>del</a:t>
            </a:r>
            <a:r>
              <a:rPr lang="it-IT" sz="2000" dirty="0"/>
              <a:t> 18/04/2012). Ma questa sequenza è difficilmente </a:t>
            </a:r>
            <a:r>
              <a:rPr lang="it-IT" sz="2000" dirty="0" err="1"/>
              <a:t>percorrebile</a:t>
            </a:r>
            <a:r>
              <a:rPr lang="it-IT" sz="2000" dirty="0"/>
              <a:t> perché si dovrebbe ammettere che un fatto processuale avvenuto nel giudizio di scioglimento della comunione (cioè l’omessa pubblicazione sul PVP) è capace di produrre effetti nel diverso giudizio, che nel frattempo è sospeso.</a:t>
            </a:r>
          </a:p>
          <a:p>
            <a:pPr marL="0" indent="0">
              <a:buNone/>
            </a:pPr>
            <a:endParaRPr lang="it-IT" sz="1900" dirty="0"/>
          </a:p>
        </p:txBody>
      </p:sp>
      <p:sp>
        <p:nvSpPr>
          <p:cNvPr id="4" name="Segnaposto piè di pagina 3">
            <a:extLst>
              <a:ext uri="{FF2B5EF4-FFF2-40B4-BE49-F238E27FC236}">
                <a16:creationId xmlns:a16="http://schemas.microsoft.com/office/drawing/2014/main" id="{E1914C13-0232-4AAE-A883-83A181250820}"/>
              </a:ext>
            </a:extLst>
          </p:cNvPr>
          <p:cNvSpPr>
            <a:spLocks noGrp="1"/>
          </p:cNvSpPr>
          <p:nvPr>
            <p:ph type="ftr" sz="quarter" idx="11"/>
          </p:nvPr>
        </p:nvSpPr>
        <p:spPr/>
        <p:txBody>
          <a:bodyPr/>
          <a:lstStyle/>
          <a:p>
            <a:pPr>
              <a:defRPr/>
            </a:pPr>
            <a:r>
              <a:rPr lang="it-IT"/>
              <a:t>Rinaldo d'Alonzo</a:t>
            </a:r>
          </a:p>
        </p:txBody>
      </p:sp>
    </p:spTree>
    <p:extLst>
      <p:ext uri="{BB962C8B-B14F-4D97-AF65-F5344CB8AC3E}">
        <p14:creationId xmlns:p14="http://schemas.microsoft.com/office/powerpoint/2010/main" val="1588972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0321" y="2063262"/>
            <a:ext cx="3739279" cy="266105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r" eaLnBrk="1" hangingPunct="1">
              <a:defRPr/>
            </a:pPr>
            <a:r>
              <a:rPr lang="it-IT" sz="4100" b="1" dirty="0">
                <a:solidFill>
                  <a:srgbClr val="FFFFFF"/>
                </a:solidFill>
                <a:latin typeface="Times New Roman" pitchFamily="18" charset="0"/>
                <a:cs typeface="Times New Roman" pitchFamily="18" charset="0"/>
              </a:rPr>
              <a:t>Le conseguenze della irregolare pubblicità</a:t>
            </a:r>
          </a:p>
        </p:txBody>
      </p:sp>
      <p:sp>
        <p:nvSpPr>
          <p:cNvPr id="83970" name="Sottotitolo 2"/>
          <p:cNvSpPr>
            <a:spLocks noGrp="1"/>
          </p:cNvSpPr>
          <p:nvPr>
            <p:ph idx="1"/>
          </p:nvPr>
        </p:nvSpPr>
        <p:spPr>
          <a:xfrm>
            <a:off x="5060308" y="510913"/>
            <a:ext cx="6964082" cy="5836174"/>
          </a:xfrm>
        </p:spPr>
        <p:txBody>
          <a:bodyPr anchor="ctr">
            <a:normAutofit lnSpcReduction="10000"/>
          </a:bodyPr>
          <a:lstStyle/>
          <a:p>
            <a:pPr marL="0" indent="0">
              <a:buNone/>
            </a:pPr>
            <a:r>
              <a:rPr lang="it-IT" dirty="0">
                <a:solidFill>
                  <a:srgbClr val="002060"/>
                </a:solidFill>
              </a:rPr>
              <a:t>L’insufficiente o irregolare pubblicità costituisce motivo di opposizione agli atti esecutivi idoneo ad incidere anche sull’atto di aggiudicazione , con evidenti effetti anche per l’acquirente, e deve essere fatta valere mediante lo strumento dell’opposizione agli atti esecutivi, ex art. 617 c.p.c., a pena di inammissibilità, nel termine di decadenza. Infatti, trattandosi di nullità che riguarda gli atti della vendita e non gli atti che “</a:t>
            </a:r>
            <a:r>
              <a:rPr lang="it-IT" i="1" dirty="0">
                <a:solidFill>
                  <a:srgbClr val="002060"/>
                </a:solidFill>
              </a:rPr>
              <a:t>hanno preceduto la vendita</a:t>
            </a:r>
            <a:r>
              <a:rPr lang="it-IT" dirty="0">
                <a:solidFill>
                  <a:srgbClr val="002060"/>
                </a:solidFill>
              </a:rPr>
              <a:t>”, non opera in favore dell’aggiudicatario la previsione di cui all’art. 2929 c.c. (Cass. civ., sez. III, 18</a:t>
            </a:r>
            <a:r>
              <a:rPr lang="it-IT" i="1" dirty="0">
                <a:solidFill>
                  <a:srgbClr val="002060"/>
                </a:solidFill>
              </a:rPr>
              <a:t> </a:t>
            </a:r>
            <a:r>
              <a:rPr lang="it-IT" dirty="0">
                <a:solidFill>
                  <a:srgbClr val="002060"/>
                </a:solidFill>
              </a:rPr>
              <a:t>aprile</a:t>
            </a:r>
            <a:r>
              <a:rPr lang="it-IT" i="1" dirty="0">
                <a:solidFill>
                  <a:srgbClr val="002060"/>
                </a:solidFill>
              </a:rPr>
              <a:t> </a:t>
            </a:r>
            <a:r>
              <a:rPr lang="it-IT" dirty="0">
                <a:solidFill>
                  <a:srgbClr val="002060"/>
                </a:solidFill>
              </a:rPr>
              <a:t>2005 n. 8006; Cass. civ., sez. III, 11</a:t>
            </a:r>
            <a:r>
              <a:rPr lang="it-IT" i="1" dirty="0">
                <a:solidFill>
                  <a:srgbClr val="002060"/>
                </a:solidFill>
              </a:rPr>
              <a:t> </a:t>
            </a:r>
            <a:r>
              <a:rPr lang="it-IT" dirty="0">
                <a:solidFill>
                  <a:srgbClr val="002060"/>
                </a:solidFill>
              </a:rPr>
              <a:t>dicembre</a:t>
            </a:r>
            <a:r>
              <a:rPr lang="it-IT" i="1" dirty="0">
                <a:solidFill>
                  <a:srgbClr val="002060"/>
                </a:solidFill>
              </a:rPr>
              <a:t> </a:t>
            </a:r>
            <a:r>
              <a:rPr lang="it-IT" dirty="0">
                <a:solidFill>
                  <a:srgbClr val="002060"/>
                </a:solidFill>
              </a:rPr>
              <a:t>1995 n. 12653).</a:t>
            </a:r>
          </a:p>
        </p:txBody>
      </p:sp>
      <p:sp>
        <p:nvSpPr>
          <p:cNvPr id="4" name="Segnaposto piè di pagina 3"/>
          <p:cNvSpPr>
            <a:spLocks noGrp="1"/>
          </p:cNvSpPr>
          <p:nvPr>
            <p:ph type="ftr" sz="quarter" idx="11"/>
          </p:nvPr>
        </p:nvSpPr>
        <p:spPr>
          <a:xfrm>
            <a:off x="5282524" y="6164525"/>
            <a:ext cx="5993782" cy="365125"/>
          </a:xfrm>
        </p:spPr>
        <p:txBody>
          <a:bodyPr>
            <a:normAutofit/>
          </a:bodyPr>
          <a:lstStyle/>
          <a:p>
            <a:pPr>
              <a:spcAft>
                <a:spcPts val="600"/>
              </a:spcAft>
              <a:defRPr/>
            </a:pPr>
            <a:r>
              <a:rPr lang="it-IT">
                <a:solidFill>
                  <a:srgbClr val="FFFFFF"/>
                </a:solidFill>
              </a:rPr>
              <a:t>Rinaldo d'Alonzo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0321" y="2063262"/>
            <a:ext cx="3739279" cy="266105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r" eaLnBrk="1" hangingPunct="1">
              <a:defRPr/>
            </a:pPr>
            <a:r>
              <a:rPr lang="it-IT" sz="4100" b="1" dirty="0">
                <a:solidFill>
                  <a:srgbClr val="FFFFFF"/>
                </a:solidFill>
                <a:latin typeface="Times New Roman" pitchFamily="18" charset="0"/>
                <a:cs typeface="Times New Roman" pitchFamily="18" charset="0"/>
              </a:rPr>
              <a:t>Irregolare pubblicità integrativa</a:t>
            </a:r>
          </a:p>
        </p:txBody>
      </p:sp>
      <p:sp>
        <p:nvSpPr>
          <p:cNvPr id="83970" name="Sottotitolo 2"/>
          <p:cNvSpPr>
            <a:spLocks noGrp="1"/>
          </p:cNvSpPr>
          <p:nvPr>
            <p:ph idx="1"/>
          </p:nvPr>
        </p:nvSpPr>
        <p:spPr>
          <a:xfrm>
            <a:off x="5060308" y="510913"/>
            <a:ext cx="6964082" cy="5836174"/>
          </a:xfrm>
        </p:spPr>
        <p:txBody>
          <a:bodyPr anchor="ctr">
            <a:normAutofit fontScale="85000" lnSpcReduction="20000"/>
          </a:bodyPr>
          <a:lstStyle/>
          <a:p>
            <a:pPr marL="0" indent="0">
              <a:buNone/>
            </a:pPr>
            <a:r>
              <a:rPr lang="it-IT" dirty="0"/>
              <a:t>La nullità della vendita per omissione degli adempimenti pubblicitari prescritti vale sia per l’omessa pubblicità obbligatoria, sia per l’omessa pubblicità integrativa disposta dal Giudice con l’ordinanza di vendita.</a:t>
            </a:r>
          </a:p>
          <a:p>
            <a:pPr marL="0" indent="0">
              <a:buNone/>
            </a:pPr>
            <a:r>
              <a:rPr lang="it-IT" dirty="0"/>
              <a:t>Così si espressa Cass. </a:t>
            </a:r>
            <a:r>
              <a:rPr lang="it-IT" dirty="0" err="1"/>
              <a:t>Civ</a:t>
            </a:r>
            <a:r>
              <a:rPr lang="it-IT" dirty="0"/>
              <a:t>., Sez. VI – III, 7 maggio 2015, n. 9255, secondo la quale “</a:t>
            </a:r>
            <a:r>
              <a:rPr lang="it-IT" i="1" dirty="0"/>
              <a:t>in tema d'espropriazione forzata, le condizioni di vendita fissate dal giudice dell'esecuzione, anche in relazione ad eventuali modalità di pubblicità </a:t>
            </a:r>
            <a:r>
              <a:rPr lang="it-IT" b="1" i="1" dirty="0"/>
              <a:t>ulteriori</a:t>
            </a:r>
            <a:r>
              <a:rPr lang="it-IT" i="1" dirty="0"/>
              <a:t> rispetto a quelle minime di cui all'art. 490 c.p.c., </a:t>
            </a:r>
            <a:r>
              <a:rPr lang="it-IT" b="1" i="1" dirty="0"/>
              <a:t>devono essere rigorosamente rispettate </a:t>
            </a:r>
            <a:r>
              <a:rPr lang="it-IT" i="1" dirty="0"/>
              <a:t>a garanzia dell'uguaglianza e parità di condizioni tra tutti i potenziali partecipanti alla gara, nonché dell'affidamento da ciascuno di loro riposto nella trasparenza e complessiva legalità della procedura, per cui </a:t>
            </a:r>
            <a:r>
              <a:rPr lang="it-IT" b="1" i="1" dirty="0"/>
              <a:t>la loro violazione comporta l'illegittimità dell'aggiudicazione</a:t>
            </a:r>
            <a:r>
              <a:rPr lang="it-IT" i="1" dirty="0"/>
              <a:t>, che può essere fatta valere da tutti gli interessati e, cioè, da tutti i soggetti del processo esecutivo, compreso il debitore</a:t>
            </a:r>
            <a:r>
              <a:rPr lang="it-IT" dirty="0"/>
              <a:t>”(</a:t>
            </a:r>
            <a:r>
              <a:rPr lang="it-IT" b="1" u="sng" dirty="0">
                <a:latin typeface="Aharoni" panose="02010803020104030203" pitchFamily="2" charset="-79"/>
                <a:cs typeface="Aharoni" panose="02010803020104030203" pitchFamily="2" charset="-79"/>
              </a:rPr>
              <a:t>senza deduzione di spec. </a:t>
            </a:r>
            <a:r>
              <a:rPr lang="it-IT" b="1" u="sng" dirty="0" err="1">
                <a:latin typeface="Aharoni" panose="02010803020104030203" pitchFamily="2" charset="-79"/>
                <a:cs typeface="Aharoni" panose="02010803020104030203" pitchFamily="2" charset="-79"/>
              </a:rPr>
              <a:t>int</a:t>
            </a:r>
            <a:r>
              <a:rPr lang="it-IT" b="1" u="sng" dirty="0">
                <a:latin typeface="Aharoni" panose="02010803020104030203" pitchFamily="2" charset="-79"/>
                <a:cs typeface="Aharoni" panose="02010803020104030203" pitchFamily="2" charset="-79"/>
              </a:rPr>
              <a:t>.). </a:t>
            </a:r>
          </a:p>
        </p:txBody>
      </p:sp>
      <p:sp>
        <p:nvSpPr>
          <p:cNvPr id="4" name="Segnaposto piè di pagina 3"/>
          <p:cNvSpPr>
            <a:spLocks noGrp="1"/>
          </p:cNvSpPr>
          <p:nvPr>
            <p:ph type="ftr" sz="quarter" idx="11"/>
          </p:nvPr>
        </p:nvSpPr>
        <p:spPr>
          <a:xfrm>
            <a:off x="5282524" y="6164525"/>
            <a:ext cx="5993782" cy="365125"/>
          </a:xfrm>
        </p:spPr>
        <p:txBody>
          <a:bodyPr>
            <a:normAutofit/>
          </a:bodyPr>
          <a:lstStyle/>
          <a:p>
            <a:pPr>
              <a:spcAft>
                <a:spcPts val="600"/>
              </a:spcAft>
              <a:defRPr/>
            </a:pPr>
            <a:r>
              <a:rPr lang="it-IT">
                <a:solidFill>
                  <a:srgbClr val="FFFFFF"/>
                </a:solidFill>
              </a:rPr>
              <a:t>Rinaldo d'Alonzo</a:t>
            </a:r>
          </a:p>
        </p:txBody>
      </p:sp>
    </p:spTree>
    <p:extLst>
      <p:ext uri="{BB962C8B-B14F-4D97-AF65-F5344CB8AC3E}">
        <p14:creationId xmlns:p14="http://schemas.microsoft.com/office/powerpoint/2010/main" val="93314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91544" y="764704"/>
            <a:ext cx="8229600" cy="5040560"/>
          </a:xfrm>
        </p:spPr>
        <p:style>
          <a:lnRef idx="3">
            <a:schemeClr val="lt1"/>
          </a:lnRef>
          <a:fillRef idx="1">
            <a:schemeClr val="accent1"/>
          </a:fillRef>
          <a:effectRef idx="1">
            <a:schemeClr val="accent1"/>
          </a:effectRef>
          <a:fontRef idx="minor">
            <a:schemeClr val="lt1"/>
          </a:fontRef>
        </p:style>
        <p:txBody>
          <a:bodyPr anchor="ctr"/>
          <a:lstStyle/>
          <a:p>
            <a:pPr marL="0" indent="0" algn="ctr">
              <a:buNone/>
            </a:pPr>
            <a:r>
              <a:rPr lang="it-IT" sz="6000" b="1" dirty="0"/>
              <a:t>Gli adempimenti pubblicitari ed il portale delle vendite pubbliche</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3234156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544" y="116632"/>
            <a:ext cx="8229600" cy="936104"/>
          </a:xfrm>
        </p:spPr>
        <p:style>
          <a:lnRef idx="3">
            <a:schemeClr val="lt1"/>
          </a:lnRef>
          <a:fillRef idx="1">
            <a:schemeClr val="accent1"/>
          </a:fillRef>
          <a:effectRef idx="1">
            <a:schemeClr val="accent1"/>
          </a:effectRef>
          <a:fontRef idx="minor">
            <a:schemeClr val="lt1"/>
          </a:fontRef>
        </p:style>
        <p:txBody>
          <a:bodyPr/>
          <a:lstStyle/>
          <a:p>
            <a:pPr algn="ctr"/>
            <a:r>
              <a:rPr lang="it-IT" b="1"/>
              <a:t>Modalità di pubblicazione</a:t>
            </a:r>
          </a:p>
        </p:txBody>
      </p:sp>
      <p:sp>
        <p:nvSpPr>
          <p:cNvPr id="3" name="Segnaposto contenuto 2"/>
          <p:cNvSpPr>
            <a:spLocks noGrp="1"/>
          </p:cNvSpPr>
          <p:nvPr>
            <p:ph idx="1"/>
          </p:nvPr>
        </p:nvSpPr>
        <p:spPr>
          <a:xfrm>
            <a:off x="1631504" y="1196752"/>
            <a:ext cx="8949680" cy="5328592"/>
          </a:xfrm>
        </p:spPr>
        <p:txBody>
          <a:bodyPr/>
          <a:lstStyle/>
          <a:p>
            <a:pPr marL="0" indent="0">
              <a:buNone/>
            </a:pPr>
            <a:r>
              <a:rPr lang="it-IT" sz="2400"/>
              <a:t>L’art. 161 </a:t>
            </a:r>
            <a:r>
              <a:rPr lang="it-IT" sz="2400" i="1"/>
              <a:t>quater</a:t>
            </a:r>
            <a:r>
              <a:rPr lang="it-IT" sz="2400"/>
              <a:t> </a:t>
            </a:r>
            <a:r>
              <a:rPr lang="it-IT" sz="2400" err="1"/>
              <a:t>disp</a:t>
            </a:r>
            <a:r>
              <a:rPr lang="it-IT" sz="2400"/>
              <a:t>. </a:t>
            </a:r>
            <a:r>
              <a:rPr lang="it-IT" sz="2400" err="1"/>
              <a:t>att</a:t>
            </a:r>
            <a:r>
              <a:rPr lang="it-IT" sz="2400"/>
              <a:t>. </a:t>
            </a:r>
            <a:r>
              <a:rPr lang="it-IT" sz="2400" err="1"/>
              <a:t>c.p.c.</a:t>
            </a:r>
            <a:r>
              <a:rPr lang="it-IT" sz="2400"/>
              <a:t>,, recante </a:t>
            </a:r>
            <a:r>
              <a:rPr lang="it-IT" sz="2400" b="1" i="1"/>
              <a:t>Modalità di pubblicazione sul portale delle vendite pubbliche</a:t>
            </a:r>
            <a:r>
              <a:rPr lang="it-IT" sz="2400"/>
              <a:t>, dispone:</a:t>
            </a:r>
          </a:p>
          <a:p>
            <a:pPr marL="165100" indent="-165100"/>
            <a:r>
              <a:rPr lang="it-IT" sz="2400"/>
              <a:t>che la pubblicazione sul portale delle vendite pubbliche sia effettuata dal </a:t>
            </a:r>
            <a:r>
              <a:rPr lang="it-IT" sz="2400" b="1"/>
              <a:t>professionista delegato</a:t>
            </a:r>
            <a:r>
              <a:rPr lang="it-IT" sz="2400"/>
              <a:t> o, in mancanza, dal creditore pignorante o del creditore intervenuto munito di titolo esecutivo;</a:t>
            </a:r>
          </a:p>
          <a:p>
            <a:pPr marL="165100" indent="-165100"/>
            <a:r>
              <a:rPr lang="it-IT" sz="2400"/>
              <a:t>che essa sia eseguita in conformità alle specifiche tecniche che stabilite dal responsabile per i sistemi informativi automatizzati del Ministero della giustizia e rese disponibili mediante pubblicazione nel portale;</a:t>
            </a:r>
          </a:p>
          <a:p>
            <a:pPr marL="165100" indent="-165100"/>
            <a:r>
              <a:rPr lang="it-IT" sz="2400"/>
              <a:t>che la pubblicazione non possa essere effettuata in mancanza della prova dell’avvenuto pagamento del contributo per la pubblicazione, previsto dall’art. 18 </a:t>
            </a:r>
            <a:r>
              <a:rPr lang="it-IT" sz="2400" i="1"/>
              <a:t>bis </a:t>
            </a:r>
            <a:r>
              <a:rPr lang="it-IT" sz="2400"/>
              <a:t>del </a:t>
            </a:r>
            <a:r>
              <a:rPr lang="it-IT" sz="2400" err="1"/>
              <a:t>d.P.R.</a:t>
            </a:r>
            <a:r>
              <a:rPr lang="it-IT" sz="2400"/>
              <a:t> 30 maggio 2002, n. 115, vale a dire nella misura di €. 100,00 per ogni lotto posto in vendita (solo per immobili e mobili registrati).</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603548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544" y="116632"/>
            <a:ext cx="8229600" cy="850106"/>
          </a:xfrm>
        </p:spPr>
        <p:style>
          <a:lnRef idx="3">
            <a:schemeClr val="lt1"/>
          </a:lnRef>
          <a:fillRef idx="1">
            <a:schemeClr val="accent1"/>
          </a:fillRef>
          <a:effectRef idx="1">
            <a:schemeClr val="accent1"/>
          </a:effectRef>
          <a:fontRef idx="minor">
            <a:schemeClr val="lt1"/>
          </a:fontRef>
        </p:style>
        <p:txBody>
          <a:bodyPr/>
          <a:lstStyle/>
          <a:p>
            <a:pPr algn="ctr"/>
            <a:r>
              <a:rPr lang="it-IT" b="1"/>
              <a:t>Specifiche tecniche</a:t>
            </a:r>
          </a:p>
        </p:txBody>
      </p:sp>
      <p:sp>
        <p:nvSpPr>
          <p:cNvPr id="3" name="Segnaposto contenuto 2"/>
          <p:cNvSpPr>
            <a:spLocks noGrp="1"/>
          </p:cNvSpPr>
          <p:nvPr>
            <p:ph idx="1"/>
          </p:nvPr>
        </p:nvSpPr>
        <p:spPr>
          <a:xfrm>
            <a:off x="1524000" y="1052736"/>
            <a:ext cx="9144000" cy="5688632"/>
          </a:xfrm>
          <a:ln>
            <a:noFill/>
          </a:ln>
        </p:spPr>
        <p:txBody>
          <a:bodyPr/>
          <a:lstStyle/>
          <a:p>
            <a:pPr marL="0" indent="355600">
              <a:spcBef>
                <a:spcPts val="0"/>
              </a:spcBef>
              <a:buNone/>
            </a:pPr>
            <a:r>
              <a:rPr lang="it-IT" sz="2400"/>
              <a:t>Esse, prevedono le </a:t>
            </a:r>
            <a:r>
              <a:rPr lang="it-IT" sz="2400" b="1"/>
              <a:t>seguenti modalità operative</a:t>
            </a:r>
            <a:r>
              <a:rPr lang="it-IT" sz="2400"/>
              <a:t>.</a:t>
            </a:r>
          </a:p>
          <a:p>
            <a:pPr marL="0" indent="355600">
              <a:spcBef>
                <a:spcPts val="0"/>
              </a:spcBef>
              <a:buNone/>
            </a:pPr>
            <a:r>
              <a:rPr lang="it-IT" sz="2400"/>
              <a:t>L’architettura generale dei sistema è concepita nei seguenti termini: il </a:t>
            </a:r>
            <a:r>
              <a:rPr lang="it-IT" sz="2400" b="1"/>
              <a:t>soggetto legittimato </a:t>
            </a:r>
            <a:r>
              <a:rPr lang="it-IT" sz="2400"/>
              <a:t>alla pubblicazione </a:t>
            </a:r>
            <a:r>
              <a:rPr lang="it-IT" sz="2400" b="1"/>
              <a:t>inserisce i dati </a:t>
            </a:r>
            <a:r>
              <a:rPr lang="it-IT" sz="2400"/>
              <a:t>dell’avviso di vendita che saranno pubblicati sul Portale; </a:t>
            </a:r>
            <a:r>
              <a:rPr lang="it-IT" sz="2400" b="1"/>
              <a:t>questi dati sono trasmessi ai Siti Internet </a:t>
            </a:r>
            <a:r>
              <a:rPr lang="it-IT" sz="2400"/>
              <a:t>di pubblicità e all’eventuale Gestore della vendita telematica.</a:t>
            </a:r>
          </a:p>
          <a:p>
            <a:pPr marL="0" indent="0" algn="ctr">
              <a:spcBef>
                <a:spcPts val="0"/>
              </a:spcBef>
              <a:buNone/>
            </a:pPr>
            <a:r>
              <a:rPr lang="it-IT" sz="2400">
                <a:latin typeface="Arial Black" panose="020B0A04020102020204" pitchFamily="34" charset="0"/>
              </a:rPr>
              <a:t>Come si vede, </a:t>
            </a:r>
            <a:r>
              <a:rPr lang="it-IT" sz="2400" b="1">
                <a:latin typeface="Arial Black" panose="020B0A04020102020204" pitchFamily="34" charset="0"/>
              </a:rPr>
              <a:t>la pubblicazione sui siti avviene attraverso l’inserimento dei dati sul Portale</a:t>
            </a:r>
            <a:r>
              <a:rPr lang="it-IT" sz="2400">
                <a:latin typeface="Arial Black" panose="020B0A04020102020204" pitchFamily="34" charset="0"/>
              </a:rPr>
              <a:t>, che diventa pertanto un passaggio obbligatorio.</a:t>
            </a:r>
          </a:p>
          <a:p>
            <a:pPr marL="0" indent="355600">
              <a:spcBef>
                <a:spcPts val="0"/>
              </a:spcBef>
              <a:buNone/>
            </a:pPr>
            <a:r>
              <a:rPr lang="it-IT" sz="2400"/>
              <a:t>Peraltro, il giorno precedente a quello fissato per la vendita, il Portale invia all’Ufficio Giudiziario la </a:t>
            </a:r>
            <a:r>
              <a:rPr lang="it-IT" sz="2400" b="1"/>
              <a:t>certificazione</a:t>
            </a:r>
            <a:r>
              <a:rPr lang="it-IT" sz="2400"/>
              <a:t> relativa all’inizio della pubblicazione dell’inserzione ed alla sua durata, certificazione che sarà consultabile dagli utenti dell’Ufficio giudiziario e dai soggetti legittimati alla vendita direttamente sul Portale all’interno dell’area riservata.</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2622016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58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1827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2207568" y="116633"/>
            <a:ext cx="7772400" cy="1008112"/>
          </a:xfrm>
        </p:spPr>
        <p:style>
          <a:lnRef idx="3">
            <a:schemeClr val="lt1"/>
          </a:lnRef>
          <a:fillRef idx="1">
            <a:schemeClr val="accent1"/>
          </a:fillRef>
          <a:effectRef idx="1">
            <a:schemeClr val="accent1"/>
          </a:effectRef>
          <a:fontRef idx="minor">
            <a:schemeClr val="lt1"/>
          </a:fontRef>
        </p:style>
        <p:txBody>
          <a:bodyPr anchor="ctr"/>
          <a:lstStyle/>
          <a:p>
            <a:r>
              <a:rPr lang="it-IT" sz="3400" b="1"/>
              <a:t>Soggetto legittimato alla pubblicazione</a:t>
            </a:r>
          </a:p>
        </p:txBody>
      </p:sp>
      <p:sp>
        <p:nvSpPr>
          <p:cNvPr id="6" name="Sottotitolo 5"/>
          <p:cNvSpPr>
            <a:spLocks noGrp="1"/>
          </p:cNvSpPr>
          <p:nvPr>
            <p:ph type="subTitle" idx="1"/>
          </p:nvPr>
        </p:nvSpPr>
        <p:spPr>
          <a:xfrm>
            <a:off x="1631504" y="1268760"/>
            <a:ext cx="8856984" cy="5472608"/>
          </a:xfrm>
        </p:spPr>
        <p:txBody>
          <a:bodyPr anchor="ctr">
            <a:normAutofit/>
          </a:bodyPr>
          <a:lstStyle/>
          <a:p>
            <a:pPr algn="just"/>
            <a:r>
              <a:rPr lang="it-IT" sz="2700" b="1"/>
              <a:t>Il «soggetto legittimato alla pubblicazione» è l’unico</a:t>
            </a:r>
            <a:r>
              <a:rPr lang="it-IT" sz="2700"/>
              <a:t> soggetto legittimato a pubblicare gli avvisi di vendita, ed è </a:t>
            </a:r>
            <a:r>
              <a:rPr lang="it-IT" sz="2700" b="1"/>
              <a:t>quello che ha ricevuto il relativo incarico </a:t>
            </a:r>
            <a:r>
              <a:rPr lang="it-IT" sz="2700"/>
              <a:t>nell’ambito della procedura esecutiva. Il professionista delegato (o comunque il soggetto autorizzato dal Giudice) </a:t>
            </a:r>
            <a:r>
              <a:rPr lang="it-IT" sz="2700" b="1"/>
              <a:t>non potrà delegare </a:t>
            </a:r>
            <a:r>
              <a:rPr lang="it-IT" sz="2700"/>
              <a:t>le attività di pubblicazione ad altri.</a:t>
            </a:r>
          </a:p>
          <a:p>
            <a:pPr algn="just"/>
            <a:r>
              <a:rPr lang="it-IT" sz="2700" b="1"/>
              <a:t>La verifica della titolarità </a:t>
            </a:r>
            <a:r>
              <a:rPr lang="it-IT" sz="2700"/>
              <a:t>del soggetto legittimato alla pubblicazione e alla gestione degli avvisi di vendita </a:t>
            </a:r>
            <a:r>
              <a:rPr lang="it-IT" sz="2700" b="1"/>
              <a:t>avviene mediante un servizio di cooperazione con i registri di cancelleria </a:t>
            </a:r>
            <a:r>
              <a:rPr lang="it-IT" sz="2700"/>
              <a:t>(SIECIC e SICID).</a:t>
            </a:r>
          </a:p>
          <a:p>
            <a:r>
              <a:rPr lang="it-IT" b="1" u="sng">
                <a:solidFill>
                  <a:srgbClr val="0070C0"/>
                </a:solidFill>
              </a:rPr>
              <a:t>In pratica, l’anagrafica di chi accede come soggetto legittimato alla pubblicazione deve essere la stessa di colui che nel SIECIC o nel SICID risulta professionista delegato o commissionario.</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2054522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9927" y="116632"/>
            <a:ext cx="9809017" cy="1800200"/>
          </a:xfrm>
        </p:spPr>
        <p:style>
          <a:lnRef idx="3">
            <a:schemeClr val="lt1"/>
          </a:lnRef>
          <a:fillRef idx="1">
            <a:schemeClr val="accent1"/>
          </a:fillRef>
          <a:effectRef idx="1">
            <a:schemeClr val="accent1"/>
          </a:effectRef>
          <a:fontRef idx="minor">
            <a:schemeClr val="lt1"/>
          </a:fontRef>
        </p:style>
        <p:txBody>
          <a:bodyPr>
            <a:noAutofit/>
          </a:bodyPr>
          <a:lstStyle/>
          <a:p>
            <a:r>
              <a:rPr lang="it-IT" sz="2100"/>
              <a:t>Il soggetto legittimato alla pubblicazione (ovviamente dopo essere entrato nell’area riservata del Portale), all’atto dell’inserimento di un avviso di vendita, deve obbligatoriamente digitare </a:t>
            </a:r>
            <a:r>
              <a:rPr lang="it-IT" sz="2100" b="1"/>
              <a:t>i dati identificativi della procedura</a:t>
            </a:r>
            <a:r>
              <a:rPr lang="it-IT" sz="2100"/>
              <a:t>. </a:t>
            </a:r>
            <a:r>
              <a:rPr lang="it-IT" sz="2100" b="1" u="sng"/>
              <a:t>A questo punto il portale verifica l’anagrafica, e se il soggetto risulta nella procedura</a:t>
            </a:r>
            <a:r>
              <a:rPr lang="it-IT" sz="2100" b="1"/>
              <a:t> </a:t>
            </a:r>
            <a:r>
              <a:rPr lang="it-IT" sz="2100"/>
              <a:t>quale professionista delegato alla vendita, commissionario o ausiliario, lo autorizza ad eseguire la pubblicazione.</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3632" y="2035276"/>
            <a:ext cx="6644204" cy="482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reccia a destra 2"/>
          <p:cNvSpPr/>
          <p:nvPr/>
        </p:nvSpPr>
        <p:spPr bwMode="auto">
          <a:xfrm>
            <a:off x="9489035" y="6356350"/>
            <a:ext cx="2583890" cy="25428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Freccia a destra 5">
            <a:extLst>
              <a:ext uri="{FF2B5EF4-FFF2-40B4-BE49-F238E27FC236}">
                <a16:creationId xmlns:a16="http://schemas.microsoft.com/office/drawing/2014/main" id="{6EDC6DA5-2C8C-46A0-9480-BCF645908E5D}"/>
              </a:ext>
            </a:extLst>
          </p:cNvPr>
          <p:cNvSpPr/>
          <p:nvPr/>
        </p:nvSpPr>
        <p:spPr>
          <a:xfrm rot="2324008">
            <a:off x="2002852" y="3330101"/>
            <a:ext cx="2977960" cy="2077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7E701CE3-33CA-4479-B26B-FCCA973F1C3D}"/>
              </a:ext>
            </a:extLst>
          </p:cNvPr>
          <p:cNvSpPr/>
          <p:nvPr/>
        </p:nvSpPr>
        <p:spPr>
          <a:xfrm>
            <a:off x="138543" y="2035276"/>
            <a:ext cx="2770911" cy="438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white"/>
                </a:solidFill>
                <a:effectLst/>
                <a:uLnTx/>
                <a:uFillTx/>
                <a:latin typeface="Calibri" panose="020F0502020204030204"/>
                <a:ea typeface="+mn-ea"/>
                <a:cs typeface="+mn-cs"/>
              </a:rPr>
              <a:t>Tribunale o Corte di appello</a:t>
            </a:r>
          </a:p>
        </p:txBody>
      </p:sp>
      <p:sp>
        <p:nvSpPr>
          <p:cNvPr id="8" name="Freccia a destra 7">
            <a:extLst>
              <a:ext uri="{FF2B5EF4-FFF2-40B4-BE49-F238E27FC236}">
                <a16:creationId xmlns:a16="http://schemas.microsoft.com/office/drawing/2014/main" id="{35A16249-C000-4703-A8F5-610AD8E9CCE9}"/>
              </a:ext>
            </a:extLst>
          </p:cNvPr>
          <p:cNvSpPr/>
          <p:nvPr/>
        </p:nvSpPr>
        <p:spPr>
          <a:xfrm rot="2377297" flipV="1">
            <a:off x="2307205" y="4114463"/>
            <a:ext cx="2598576" cy="21427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ttangolo 8">
            <a:extLst>
              <a:ext uri="{FF2B5EF4-FFF2-40B4-BE49-F238E27FC236}">
                <a16:creationId xmlns:a16="http://schemas.microsoft.com/office/drawing/2014/main" id="{AE527BA8-BBDC-43A4-BC70-30321238EB91}"/>
              </a:ext>
            </a:extLst>
          </p:cNvPr>
          <p:cNvSpPr/>
          <p:nvPr/>
        </p:nvSpPr>
        <p:spPr>
          <a:xfrm>
            <a:off x="138543" y="2715491"/>
            <a:ext cx="2396839" cy="858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white"/>
                </a:solidFill>
                <a:effectLst/>
                <a:uLnTx/>
                <a:uFillTx/>
                <a:latin typeface="Calibri" panose="020F0502020204030204"/>
                <a:ea typeface="+mn-ea"/>
                <a:cs typeface="+mn-cs"/>
              </a:rPr>
              <a:t>esecuzioni </a:t>
            </a:r>
            <a:r>
              <a:rPr kumimoji="0" lang="it-IT" sz="1800" b="0" i="0" u="none" strike="noStrike" kern="1200" cap="none" spc="0" normalizeH="0" baseline="0" noProof="0" err="1">
                <a:ln>
                  <a:noFill/>
                </a:ln>
                <a:solidFill>
                  <a:prstClr val="white"/>
                </a:solidFill>
                <a:effectLst/>
                <a:uLnTx/>
                <a:uFillTx/>
                <a:latin typeface="Calibri" panose="020F0502020204030204"/>
                <a:ea typeface="+mn-ea"/>
                <a:cs typeface="+mn-cs"/>
              </a:rPr>
              <a:t>imm</a:t>
            </a:r>
            <a:r>
              <a:rPr kumimoji="0" lang="it-IT" sz="1800" b="0" i="0" u="none" strike="noStrike" kern="1200" cap="none" spc="0" normalizeH="0" baseline="0" noProof="0">
                <a:ln>
                  <a:noFill/>
                </a:ln>
                <a:solidFill>
                  <a:prstClr val="white"/>
                </a:solidFill>
                <a:effectLst/>
                <a:uLnTx/>
                <a:uFillTx/>
                <a:latin typeface="Calibri" panose="020F0502020204030204"/>
                <a:ea typeface="+mn-ea"/>
                <a:cs typeface="+mn-cs"/>
              </a:rPr>
              <a:t>; mob., contenzioso civile, concorsuali e </a:t>
            </a:r>
            <a:r>
              <a:rPr kumimoji="0" lang="it-IT" sz="1800" b="0" i="0" u="none" strike="noStrike" kern="1200" cap="none" spc="0" normalizeH="0" baseline="0" noProof="0" err="1">
                <a:ln>
                  <a:noFill/>
                </a:ln>
                <a:solidFill>
                  <a:prstClr val="white"/>
                </a:solidFill>
                <a:effectLst/>
                <a:uLnTx/>
                <a:uFillTx/>
                <a:latin typeface="Calibri" panose="020F0502020204030204"/>
                <a:ea typeface="+mn-ea"/>
                <a:cs typeface="+mn-cs"/>
              </a:rPr>
              <a:t>vg</a:t>
            </a:r>
            <a:r>
              <a:rPr kumimoji="0" lang="it-IT" sz="18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10" name="Freccia a destra 9">
            <a:extLst>
              <a:ext uri="{FF2B5EF4-FFF2-40B4-BE49-F238E27FC236}">
                <a16:creationId xmlns:a16="http://schemas.microsoft.com/office/drawing/2014/main" id="{60734C35-F80B-4311-921D-E07462ADF2B4}"/>
              </a:ext>
            </a:extLst>
          </p:cNvPr>
          <p:cNvSpPr/>
          <p:nvPr/>
        </p:nvSpPr>
        <p:spPr>
          <a:xfrm rot="8194032">
            <a:off x="8367313" y="4398639"/>
            <a:ext cx="1308837" cy="2010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ttangolo 10">
            <a:extLst>
              <a:ext uri="{FF2B5EF4-FFF2-40B4-BE49-F238E27FC236}">
                <a16:creationId xmlns:a16="http://schemas.microsoft.com/office/drawing/2014/main" id="{61461A77-74B0-44B8-9617-5285E5896EA5}"/>
              </a:ext>
            </a:extLst>
          </p:cNvPr>
          <p:cNvSpPr/>
          <p:nvPr/>
        </p:nvSpPr>
        <p:spPr>
          <a:xfrm>
            <a:off x="9545782" y="2258290"/>
            <a:ext cx="2527143" cy="1925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white"/>
                </a:solidFill>
                <a:effectLst/>
                <a:uLnTx/>
                <a:uFillTx/>
                <a:latin typeface="Calibri" panose="020F0502020204030204"/>
                <a:ea typeface="+mn-ea"/>
                <a:cs typeface="+mn-cs"/>
              </a:rPr>
              <a:t>post l. 80 oppure “immobiliari”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white"/>
                </a:solidFill>
                <a:effectLst/>
                <a:uLnTx/>
                <a:uFillTx/>
                <a:latin typeface="Calibri" panose="020F0502020204030204"/>
                <a:ea typeface="+mn-ea"/>
                <a:cs typeface="+mn-cs"/>
              </a:rPr>
              <a:t>N.B. qui non è contemplata la voce «vendita competitiva», che pure soggiace alla pubblicazione</a:t>
            </a:r>
          </a:p>
        </p:txBody>
      </p:sp>
    </p:spTree>
    <p:extLst>
      <p:ext uri="{BB962C8B-B14F-4D97-AF65-F5344CB8AC3E}">
        <p14:creationId xmlns:p14="http://schemas.microsoft.com/office/powerpoint/2010/main" val="2352272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0DD768-8065-482C-8333-0DC481A2EDA9}"/>
              </a:ext>
            </a:extLst>
          </p:cNvPr>
          <p:cNvSpPr>
            <a:spLocks noGrp="1"/>
          </p:cNvSpPr>
          <p:nvPr>
            <p:ph type="title"/>
          </p:nvPr>
        </p:nvSpPr>
        <p:spPr>
          <a:xfrm>
            <a:off x="838200" y="365125"/>
            <a:ext cx="10515600" cy="1110955"/>
          </a:xfrm>
        </p:spPr>
        <p:style>
          <a:lnRef idx="3">
            <a:schemeClr val="lt1"/>
          </a:lnRef>
          <a:fillRef idx="1">
            <a:schemeClr val="accent1"/>
          </a:fillRef>
          <a:effectRef idx="1">
            <a:schemeClr val="accent1"/>
          </a:effectRef>
          <a:fontRef idx="minor">
            <a:schemeClr val="lt1"/>
          </a:fontRef>
        </p:style>
        <p:txBody>
          <a:bodyPr/>
          <a:lstStyle/>
          <a:p>
            <a:r>
              <a:rPr lang="it-IT" sz="3000" b="1"/>
              <a:t>È consentita la pubblicazione ad opera di un soggetto diverso dal professionista delegato?</a:t>
            </a:r>
          </a:p>
        </p:txBody>
      </p:sp>
      <p:sp>
        <p:nvSpPr>
          <p:cNvPr id="3" name="Segnaposto contenuto 2">
            <a:extLst>
              <a:ext uri="{FF2B5EF4-FFF2-40B4-BE49-F238E27FC236}">
                <a16:creationId xmlns:a16="http://schemas.microsoft.com/office/drawing/2014/main" id="{B094BE30-3075-4C2B-B109-1970290F6A42}"/>
              </a:ext>
            </a:extLst>
          </p:cNvPr>
          <p:cNvSpPr>
            <a:spLocks noGrp="1"/>
          </p:cNvSpPr>
          <p:nvPr>
            <p:ph idx="1"/>
          </p:nvPr>
        </p:nvSpPr>
        <p:spPr>
          <a:xfrm>
            <a:off x="1703512" y="1600202"/>
            <a:ext cx="8784976" cy="4997151"/>
          </a:xfrm>
        </p:spPr>
        <p:txBody>
          <a:bodyPr>
            <a:normAutofit lnSpcReduction="10000"/>
          </a:bodyPr>
          <a:lstStyle/>
          <a:p>
            <a:pPr marL="0" indent="0">
              <a:buNone/>
            </a:pPr>
            <a:r>
              <a:rPr lang="it-IT" sz="2100" dirty="0"/>
              <a:t>È lecito chiedersi l’incarico di procedere alla pubblicazione possa essere conferito ad un soggetto diverso dal professionista delegato.</a:t>
            </a:r>
          </a:p>
          <a:p>
            <a:pPr marL="0" indent="0">
              <a:buNone/>
            </a:pPr>
            <a:r>
              <a:rPr lang="it-IT" sz="2100" dirty="0"/>
              <a:t>Sul punto non può essere ritenuto decisivo il tenore letterale delle specifiche tecniche, che individuano il «soggetto legittimato alla pubblicazione» in colui che ha ricevuto il relativo incarico dal Giudice, senza individuare chi sia il soggetto incaricabile, sicché occorre avere riguardo all’art. 161 </a:t>
            </a:r>
            <a:r>
              <a:rPr lang="it-IT" sz="2100" i="1" dirty="0"/>
              <a:t>quater</a:t>
            </a:r>
            <a:r>
              <a:rPr lang="it-IT" sz="2100" dirty="0"/>
              <a:t> disp </a:t>
            </a:r>
            <a:r>
              <a:rPr lang="it-IT" sz="2100" dirty="0" err="1"/>
              <a:t>att</a:t>
            </a:r>
            <a:r>
              <a:rPr lang="it-IT" sz="2100" dirty="0"/>
              <a:t> c.p.c., che individuano i soggetti delegabili nel professionista delegato e nel creditore.</a:t>
            </a:r>
          </a:p>
          <a:p>
            <a:pPr marL="0" indent="0">
              <a:buNone/>
            </a:pPr>
            <a:r>
              <a:rPr lang="it-IT" sz="2100" dirty="0"/>
              <a:t>Nemmeno si può dire, come pure è stato sostenuto, che la norma, nel disporre che la pubblicazione sia eseguita «a cura» e non «personalmente da», consentirebbe di affidare l’incombente anche ad altri, poiché in questo caso la titolarità giuridica dell’operazione  rimarrebbe in capo al professionista delegato, di cui andrebbero comunque utilizzate le credenziali di accesso. </a:t>
            </a:r>
          </a:p>
          <a:p>
            <a:pPr marL="0" indent="0">
              <a:buNone/>
            </a:pPr>
            <a:r>
              <a:rPr lang="it-IT" sz="2100" dirty="0"/>
              <a:t>L’unica strada resta allora quella di stabilire se l’elenco di cui al 161 quater sia o meno tassativo, e che il giudice dell’esecuzione potrebbe non delegare la pubblicazione sul </a:t>
            </a:r>
            <a:r>
              <a:rPr lang="it-IT" sz="2100" dirty="0" err="1"/>
              <a:t>pvp</a:t>
            </a:r>
            <a:r>
              <a:rPr lang="it-IT" sz="2100" dirty="0"/>
              <a:t> e nominare (sempre con l’ordinanza di vendita) un ausiliario ex art. 68 c.p.c. cui affidare questo compito.</a:t>
            </a:r>
          </a:p>
        </p:txBody>
      </p:sp>
      <p:sp>
        <p:nvSpPr>
          <p:cNvPr id="4" name="Segnaposto piè di pagina 3">
            <a:extLst>
              <a:ext uri="{FF2B5EF4-FFF2-40B4-BE49-F238E27FC236}">
                <a16:creationId xmlns:a16="http://schemas.microsoft.com/office/drawing/2014/main" id="{5F171041-6724-47C7-B48B-83C65009AE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119864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0DE8A8-5A3F-4509-93BC-EC2D3B99981C}"/>
              </a:ext>
            </a:extLst>
          </p:cNvPr>
          <p:cNvPicPr>
            <a:picLocks noChangeAspect="1"/>
          </p:cNvPicPr>
          <p:nvPr/>
        </p:nvPicPr>
        <p:blipFill rotWithShape="1">
          <a:blip r:embed="rId2"/>
          <a:srcRect l="4704" t="14673" r="1" b="15883"/>
          <a:stretch/>
        </p:blipFill>
        <p:spPr>
          <a:xfrm>
            <a:off x="4639732" y="10"/>
            <a:ext cx="7552267" cy="6857990"/>
          </a:xfrm>
          <a:prstGeom prst="rect">
            <a:avLst/>
          </a:prstGeom>
        </p:spPr>
      </p:pic>
      <p:sp>
        <p:nvSpPr>
          <p:cNvPr id="4" name="Segnaposto piè di pagina 3">
            <a:extLst>
              <a:ext uri="{FF2B5EF4-FFF2-40B4-BE49-F238E27FC236}">
                <a16:creationId xmlns:a16="http://schemas.microsoft.com/office/drawing/2014/main" id="{B70DDB5F-E5B5-4FB2-B0E3-449561B0D0D7}"/>
              </a:ext>
            </a:extLst>
          </p:cNvPr>
          <p:cNvSpPr>
            <a:spLocks noGrp="1"/>
          </p:cNvSpPr>
          <p:nvPr>
            <p:ph type="ftr" sz="quarter" idx="11"/>
          </p:nvPr>
        </p:nvSpPr>
        <p:spPr>
          <a:xfrm>
            <a:off x="540279" y="6135808"/>
            <a:ext cx="3422122" cy="365125"/>
          </a:xfrm>
        </p:spPr>
        <p:txBody>
          <a:bodyPr vert="horz" lIns="91440" tIns="45720" rIns="91440" bIns="45720" rtlCol="0" anchor="ctr">
            <a:normAutofit/>
          </a:bodyPr>
          <a:lstStyle/>
          <a:p>
            <a:pPr>
              <a:spcAft>
                <a:spcPts val="600"/>
              </a:spcAft>
              <a:defRPr/>
            </a:pPr>
            <a:r>
              <a:rPr lang="en-US" kern="1200" dirty="0">
                <a:solidFill>
                  <a:srgbClr val="FEFFFF"/>
                </a:solidFill>
                <a:latin typeface="+mn-lt"/>
                <a:ea typeface="+mn-ea"/>
                <a:cs typeface="+mn-cs"/>
              </a:rPr>
              <a:t>Rinaldo d'Alonzo</a:t>
            </a:r>
          </a:p>
        </p:txBody>
      </p:sp>
      <p:sp>
        <p:nvSpPr>
          <p:cNvPr id="5" name="Titolo 4">
            <a:extLst>
              <a:ext uri="{FF2B5EF4-FFF2-40B4-BE49-F238E27FC236}">
                <a16:creationId xmlns:a16="http://schemas.microsoft.com/office/drawing/2014/main" id="{13F80523-8A8F-497B-9CEE-B4EF519D817A}"/>
              </a:ext>
            </a:extLst>
          </p:cNvPr>
          <p:cNvSpPr>
            <a:spLocks noGrp="1"/>
          </p:cNvSpPr>
          <p:nvPr>
            <p:ph type="title"/>
          </p:nvPr>
        </p:nvSpPr>
        <p:spPr>
          <a:xfrm>
            <a:off x="-1" y="1437306"/>
            <a:ext cx="4639733" cy="3983388"/>
          </a:xfrm>
        </p:spPr>
        <p:txBody>
          <a:bodyPr vert="horz" lIns="91440" tIns="45720" rIns="91440" bIns="45720" rtlCol="0" anchor="t">
            <a:normAutofit/>
          </a:bodyPr>
          <a:lstStyle/>
          <a:p>
            <a:r>
              <a:rPr lang="en-US" sz="4000" dirty="0">
                <a:solidFill>
                  <a:srgbClr val="002060"/>
                </a:solidFill>
              </a:rPr>
              <a:t>La vendita </a:t>
            </a:r>
            <a:r>
              <a:rPr lang="en-US" sz="4000" dirty="0" err="1">
                <a:solidFill>
                  <a:srgbClr val="002060"/>
                </a:solidFill>
              </a:rPr>
              <a:t>immobiliare</a:t>
            </a:r>
            <a:r>
              <a:rPr lang="en-US" sz="4000" dirty="0">
                <a:solidFill>
                  <a:srgbClr val="002060"/>
                </a:solidFill>
              </a:rPr>
              <a:t> </a:t>
            </a:r>
            <a:r>
              <a:rPr lang="en-US" sz="4000" dirty="0" err="1">
                <a:solidFill>
                  <a:srgbClr val="002060"/>
                </a:solidFill>
              </a:rPr>
              <a:t>telematica</a:t>
            </a:r>
            <a:br>
              <a:rPr lang="en-US" sz="4000" dirty="0">
                <a:solidFill>
                  <a:srgbClr val="002060"/>
                </a:solidFill>
              </a:rPr>
            </a:br>
            <a:br>
              <a:rPr lang="en-US" sz="4000" dirty="0">
                <a:solidFill>
                  <a:srgbClr val="002060"/>
                </a:solidFill>
              </a:rPr>
            </a:br>
            <a:r>
              <a:rPr lang="en-US" sz="4000" dirty="0">
                <a:solidFill>
                  <a:srgbClr val="002060"/>
                </a:solidFill>
                <a:latin typeface="Times New Roman" panose="02020603050405020304" pitchFamily="18" charset="0"/>
                <a:cs typeface="Times New Roman" panose="02020603050405020304" pitchFamily="18" charset="0"/>
              </a:rPr>
              <a:t>“</a:t>
            </a:r>
            <a:r>
              <a:rPr lang="en-US" sz="4000" i="1" dirty="0" err="1">
                <a:solidFill>
                  <a:srgbClr val="002060"/>
                </a:solidFill>
                <a:latin typeface="Times New Roman" panose="02020603050405020304" pitchFamily="18" charset="0"/>
                <a:cs typeface="Times New Roman" panose="02020603050405020304" pitchFamily="18" charset="0"/>
              </a:rPr>
              <a:t>Fatta</a:t>
            </a:r>
            <a:r>
              <a:rPr lang="en-US" sz="4000" i="1" dirty="0">
                <a:solidFill>
                  <a:srgbClr val="002060"/>
                </a:solidFill>
                <a:latin typeface="Times New Roman" panose="02020603050405020304" pitchFamily="18" charset="0"/>
                <a:cs typeface="Times New Roman" panose="02020603050405020304" pitchFamily="18" charset="0"/>
              </a:rPr>
              <a:t> la </a:t>
            </a:r>
            <a:r>
              <a:rPr lang="en-US" sz="4000" i="1" dirty="0" err="1">
                <a:solidFill>
                  <a:srgbClr val="002060"/>
                </a:solidFill>
                <a:latin typeface="Times New Roman" panose="02020603050405020304" pitchFamily="18" charset="0"/>
                <a:cs typeface="Times New Roman" panose="02020603050405020304" pitchFamily="18" charset="0"/>
              </a:rPr>
              <a:t>legge</a:t>
            </a:r>
            <a:r>
              <a:rPr lang="en-US" sz="4000" i="1" dirty="0">
                <a:solidFill>
                  <a:srgbClr val="002060"/>
                </a:solidFill>
                <a:latin typeface="Times New Roman" panose="02020603050405020304" pitchFamily="18" charset="0"/>
                <a:cs typeface="Times New Roman" panose="02020603050405020304" pitchFamily="18" charset="0"/>
              </a:rPr>
              <a:t>, </a:t>
            </a:r>
            <a:r>
              <a:rPr lang="en-US" sz="4000" i="1" dirty="0" err="1">
                <a:solidFill>
                  <a:srgbClr val="002060"/>
                </a:solidFill>
                <a:latin typeface="Times New Roman" panose="02020603050405020304" pitchFamily="18" charset="0"/>
                <a:cs typeface="Times New Roman" panose="02020603050405020304" pitchFamily="18" charset="0"/>
              </a:rPr>
              <a:t>trovato</a:t>
            </a:r>
            <a:r>
              <a:rPr lang="en-US" sz="4000" i="1" dirty="0">
                <a:solidFill>
                  <a:srgbClr val="002060"/>
                </a:solidFill>
                <a:latin typeface="Times New Roman" panose="02020603050405020304" pitchFamily="18" charset="0"/>
                <a:cs typeface="Times New Roman" panose="02020603050405020304" pitchFamily="18" charset="0"/>
              </a:rPr>
              <a:t> </a:t>
            </a:r>
            <a:r>
              <a:rPr lang="en-US" sz="4000" i="1" strike="sngStrike" dirty="0" err="1">
                <a:solidFill>
                  <a:srgbClr val="002060"/>
                </a:solidFill>
                <a:latin typeface="Times New Roman" panose="02020603050405020304" pitchFamily="18" charset="0"/>
                <a:cs typeface="Times New Roman" panose="02020603050405020304" pitchFamily="18" charset="0"/>
              </a:rPr>
              <a:t>l’inganno</a:t>
            </a:r>
            <a:r>
              <a:rPr lang="en-US" sz="4000" i="1" dirty="0">
                <a:solidFill>
                  <a:srgbClr val="002060"/>
                </a:solidFill>
                <a:latin typeface="Times New Roman" panose="02020603050405020304" pitchFamily="18" charset="0"/>
                <a:cs typeface="Times New Roman" panose="02020603050405020304" pitchFamily="18" charset="0"/>
              </a:rPr>
              <a:t> la </a:t>
            </a:r>
            <a:r>
              <a:rPr lang="en-US" sz="4000" i="1" dirty="0" err="1">
                <a:solidFill>
                  <a:srgbClr val="002060"/>
                </a:solidFill>
                <a:latin typeface="Times New Roman" panose="02020603050405020304" pitchFamily="18" charset="0"/>
                <a:cs typeface="Times New Roman" panose="02020603050405020304" pitchFamily="18" charset="0"/>
              </a:rPr>
              <a:t>soluzione</a:t>
            </a:r>
            <a:r>
              <a:rPr lang="en-US" sz="4000" i="1" dirty="0">
                <a:solidFill>
                  <a:srgbClr val="002060"/>
                </a:solidFill>
                <a:latin typeface="Times New Roman" panose="02020603050405020304" pitchFamily="18" charset="0"/>
                <a:cs typeface="Times New Roman" panose="02020603050405020304" pitchFamily="18" charset="0"/>
              </a:rPr>
              <a:t>”</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296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it-IT" sz="4800" b="1" dirty="0"/>
              <a:t>L’INVIO DELL’OFFERTA</a:t>
            </a:r>
          </a:p>
        </p:txBody>
      </p:sp>
      <p:sp>
        <p:nvSpPr>
          <p:cNvPr id="3" name="Segnaposto testo 2">
            <a:extLst>
              <a:ext uri="{FF2B5EF4-FFF2-40B4-BE49-F238E27FC236}">
                <a16:creationId xmlns:a16="http://schemas.microsoft.com/office/drawing/2014/main" id="{E1C11FAD-1ED7-4A86-8385-0457DE1326D4}"/>
              </a:ext>
            </a:extLst>
          </p:cNvPr>
          <p:cNvSpPr>
            <a:spLocks noGrp="1"/>
          </p:cNvSpPr>
          <p:nvPr>
            <p:ph type="body" idx="1"/>
          </p:nvPr>
        </p:nvSpPr>
        <p:spPr>
          <a:xfrm>
            <a:off x="831850" y="1449238"/>
            <a:ext cx="10515600" cy="5210353"/>
          </a:xfrm>
        </p:spPr>
        <p:txBody>
          <a:bodyPr>
            <a:normAutofit/>
          </a:bodyPr>
          <a:lstStyle/>
          <a:p>
            <a:pPr algn="just"/>
            <a:r>
              <a:rPr lang="it-IT" sz="2800" dirty="0">
                <a:solidFill>
                  <a:schemeClr val="tx1"/>
                </a:solidFill>
              </a:rPr>
              <a:t>Ai sensi dell’art. 12, comma 4 l'offerta per la vendita telematica è redatta e cifrata mediante un software realizzato dal Ministero è messo a disposizione degli interessati da parte del gestore della vendita telematica (quest'ultimo è un soggetto privato, iscritto in un apposito elenco tenuto dal Ministero, cui il Giudice affida la gestione informatica del procedimento) sul cui sito (e su quello sul quale viene pubblicata la vendita) deve essere possibile cliccare il modulo "</a:t>
            </a:r>
            <a:r>
              <a:rPr lang="it-IT" sz="2800" i="1" dirty="0">
                <a:solidFill>
                  <a:schemeClr val="tx1"/>
                </a:solidFill>
              </a:rPr>
              <a:t>offerta telematica</a:t>
            </a:r>
            <a:r>
              <a:rPr lang="it-IT" sz="2800" dirty="0">
                <a:solidFill>
                  <a:schemeClr val="tx1"/>
                </a:solidFill>
              </a:rPr>
              <a:t>". Una volta inseriti i dati ed i documenti necessari, il portale consentirà la generazione dell’offerta telematica che dovrà essere inviata all’indirizzo di posta elettronica certificata del Ministero della Giustizia</a:t>
            </a:r>
          </a:p>
          <a:p>
            <a:pPr algn="ctr"/>
            <a:r>
              <a:rPr lang="it-IT" sz="6000" u="sng" dirty="0">
                <a:solidFill>
                  <a:schemeClr val="tx1"/>
                </a:solidFill>
                <a:hlinkClick r:id="rId2"/>
              </a:rPr>
              <a:t>offertapvp.dgsia@giustiziacert.it</a:t>
            </a:r>
            <a:r>
              <a:rPr lang="it-IT" sz="2800" dirty="0">
                <a:solidFill>
                  <a:schemeClr val="tx1"/>
                </a:solidFill>
              </a:rPr>
              <a:t> </a:t>
            </a:r>
          </a:p>
        </p:txBody>
      </p:sp>
      <p:sp>
        <p:nvSpPr>
          <p:cNvPr id="4" name="Segnaposto piè di pagina 3">
            <a:extLst>
              <a:ext uri="{FF2B5EF4-FFF2-40B4-BE49-F238E27FC236}">
                <a16:creationId xmlns:a16="http://schemas.microsoft.com/office/drawing/2014/main" id="{8A004E8B-C8F9-4847-A08B-A9A057E220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157888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it-IT" dirty="0"/>
              <a:t>L’invio dell’offerta</a:t>
            </a:r>
          </a:p>
        </p:txBody>
      </p:sp>
      <p:sp>
        <p:nvSpPr>
          <p:cNvPr id="3" name="Segnaposto testo 2">
            <a:extLst>
              <a:ext uri="{FF2B5EF4-FFF2-40B4-BE49-F238E27FC236}">
                <a16:creationId xmlns:a16="http://schemas.microsoft.com/office/drawing/2014/main" id="{E1C11FAD-1ED7-4A86-8385-0457DE1326D4}"/>
              </a:ext>
            </a:extLst>
          </p:cNvPr>
          <p:cNvSpPr>
            <a:spLocks noGrp="1"/>
          </p:cNvSpPr>
          <p:nvPr>
            <p:ph type="body" idx="1"/>
          </p:nvPr>
        </p:nvSpPr>
        <p:spPr>
          <a:xfrm>
            <a:off x="831850" y="1449238"/>
            <a:ext cx="10515600" cy="5210353"/>
          </a:xfrm>
        </p:spPr>
        <p:txBody>
          <a:bodyPr>
            <a:normAutofit/>
          </a:bodyPr>
          <a:lstStyle/>
          <a:p>
            <a:r>
              <a:rPr lang="it-IT" sz="2800" dirty="0">
                <a:solidFill>
                  <a:schemeClr val="tx1"/>
                </a:solidFill>
              </a:rPr>
              <a:t>Tale indirizzo viene individuato sul “</a:t>
            </a:r>
            <a:r>
              <a:rPr lang="it-IT" sz="2800" i="1" dirty="0">
                <a:solidFill>
                  <a:schemeClr val="tx1"/>
                </a:solidFill>
              </a:rPr>
              <a:t>Manuale utente</a:t>
            </a:r>
            <a:r>
              <a:rPr lang="it-IT" sz="2800" dirty="0">
                <a:solidFill>
                  <a:schemeClr val="tx1"/>
                </a:solidFill>
              </a:rPr>
              <a:t>” cui si accede, dalla sezione “FAQ” del PVP (portale delle vendite pubbliche), consultabile all'indirizzo https://pvp.giustizia.it/pvp/it/faq.page si tratta di un indirizzo che, essendo dato, rende sostanzialmente carta straccia sia l’ultimo comma dell’art. 571 che l’art. 591-</a:t>
            </a:r>
            <a:r>
              <a:rPr lang="it-IT" sz="2800" i="1" dirty="0">
                <a:solidFill>
                  <a:schemeClr val="tx1"/>
                </a:solidFill>
              </a:rPr>
              <a:t>bis </a:t>
            </a:r>
            <a:r>
              <a:rPr lang="it-IT" sz="2800" dirty="0">
                <a:solidFill>
                  <a:schemeClr val="tx1"/>
                </a:solidFill>
              </a:rPr>
              <a:t>co. 1 c.p.c., nella parte in cui dispongono che le offerte devono essere depositate presso la cancelleria del Giudice dell’esecuzione o nel luogo da questi indicato con l’ordinanza di delega delle operazioni.</a:t>
            </a:r>
          </a:p>
          <a:p>
            <a:pPr algn="ctr"/>
            <a:r>
              <a:rPr lang="it-IT" sz="2800" dirty="0">
                <a:solidFill>
                  <a:schemeClr val="tx1"/>
                </a:solidFill>
                <a:highlight>
                  <a:srgbClr val="808000"/>
                </a:highlight>
              </a:rPr>
              <a:t>SOLUZIONE</a:t>
            </a:r>
          </a:p>
          <a:p>
            <a:pPr algn="ctr"/>
            <a:r>
              <a:rPr lang="it-IT" sz="2800" dirty="0">
                <a:solidFill>
                  <a:schemeClr val="tx1"/>
                </a:solidFill>
                <a:highlight>
                  <a:srgbClr val="808000"/>
                </a:highlight>
              </a:rPr>
              <a:t>Disponente nell’ordinanza che l’indirizzo sia </a:t>
            </a:r>
            <a:r>
              <a:rPr lang="it-IT" sz="2800" b="1" dirty="0">
                <a:solidFill>
                  <a:schemeClr val="tx1"/>
                </a:solidFill>
                <a:highlight>
                  <a:srgbClr val="808000"/>
                </a:highlight>
              </a:rPr>
              <a:t>riportato nell'avviso di vendita</a:t>
            </a:r>
            <a:r>
              <a:rPr lang="it-IT" sz="2800" dirty="0">
                <a:solidFill>
                  <a:schemeClr val="tx1"/>
                </a:solidFill>
                <a:highlight>
                  <a:srgbClr val="808000"/>
                </a:highlight>
              </a:rPr>
              <a:t>.</a:t>
            </a:r>
            <a:endParaRPr lang="it-IT" sz="2800" b="1" dirty="0">
              <a:solidFill>
                <a:schemeClr val="tx1"/>
              </a:solidFill>
              <a:highlight>
                <a:srgbClr val="808000"/>
              </a:highlight>
            </a:endParaRPr>
          </a:p>
        </p:txBody>
      </p:sp>
      <p:sp>
        <p:nvSpPr>
          <p:cNvPr id="4" name="Segnaposto piè di pagina 3">
            <a:extLst>
              <a:ext uri="{FF2B5EF4-FFF2-40B4-BE49-F238E27FC236}">
                <a16:creationId xmlns:a16="http://schemas.microsoft.com/office/drawing/2014/main" id="{8A004E8B-C8F9-4847-A08B-A9A057E220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4144195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24EBD-DF98-4D7A-96CC-82FD330C439B}"/>
              </a:ext>
            </a:extLst>
          </p:cNvPr>
          <p:cNvSpPr>
            <a:spLocks noGrp="1"/>
          </p:cNvSpPr>
          <p:nvPr>
            <p:ph type="title"/>
          </p:nvPr>
        </p:nvSpPr>
        <p:spPr>
          <a:xfrm>
            <a:off x="2141620" y="365126"/>
            <a:ext cx="9212179" cy="869952"/>
          </a:xfrm>
        </p:spPr>
        <p:style>
          <a:lnRef idx="1">
            <a:schemeClr val="accent3"/>
          </a:lnRef>
          <a:fillRef idx="3">
            <a:schemeClr val="accent3"/>
          </a:fillRef>
          <a:effectRef idx="2">
            <a:schemeClr val="accent3"/>
          </a:effectRef>
          <a:fontRef idx="minor">
            <a:schemeClr val="lt1"/>
          </a:fontRef>
        </p:style>
        <p:txBody>
          <a:bodyPr>
            <a:noAutofit/>
          </a:bodyPr>
          <a:lstStyle/>
          <a:p>
            <a:br>
              <a:rPr lang="it-IT" sz="3600" dirty="0"/>
            </a:br>
            <a:r>
              <a:rPr lang="it-IT" sz="3600" dirty="0"/>
              <a:t>IL CONTENUTO DELL’OFFERTA</a:t>
            </a:r>
            <a:br>
              <a:rPr lang="it-IT" sz="3600" dirty="0"/>
            </a:br>
            <a:r>
              <a:rPr lang="it-IT" sz="3600" dirty="0"/>
              <a:t>art.12, comma 3 </a:t>
            </a:r>
            <a:r>
              <a:rPr lang="it-IT" sz="3600" dirty="0" err="1"/>
              <a:t>d.m.</a:t>
            </a:r>
            <a:r>
              <a:rPr lang="it-IT" sz="3600" dirty="0"/>
              <a:t> 32/2015: </a:t>
            </a:r>
            <a:br>
              <a:rPr lang="it-IT" sz="3600" dirty="0"/>
            </a:br>
            <a:endParaRPr lang="it-IT" sz="3600" dirty="0"/>
          </a:p>
        </p:txBody>
      </p:sp>
      <p:pic>
        <p:nvPicPr>
          <p:cNvPr id="7" name="Elemento grafico 6" descr="E-mail">
            <a:extLst>
              <a:ext uri="{FF2B5EF4-FFF2-40B4-BE49-F238E27FC236}">
                <a16:creationId xmlns:a16="http://schemas.microsoft.com/office/drawing/2014/main" id="{CC52E762-0262-4E5E-9076-C219F661B39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378" y="0"/>
            <a:ext cx="1279524" cy="1279524"/>
          </a:xfrm>
          <a:prstGeom prst="rect">
            <a:avLst/>
          </a:prstGeom>
        </p:spPr>
      </p:pic>
      <p:pic>
        <p:nvPicPr>
          <p:cNvPr id="11" name="Immagine 10">
            <a:extLst>
              <a:ext uri="{FF2B5EF4-FFF2-40B4-BE49-F238E27FC236}">
                <a16:creationId xmlns:a16="http://schemas.microsoft.com/office/drawing/2014/main" id="{6F229A90-FB13-42CE-B698-7E8D152A4A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32709">
            <a:off x="8777352" y="2209585"/>
            <a:ext cx="2184834" cy="14565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egnaposto contenuto 2">
            <a:extLst>
              <a:ext uri="{FF2B5EF4-FFF2-40B4-BE49-F238E27FC236}">
                <a16:creationId xmlns:a16="http://schemas.microsoft.com/office/drawing/2014/main" id="{9D6B0E75-DF23-49FD-95BE-9AD4CCCE09C0}"/>
              </a:ext>
            </a:extLst>
          </p:cNvPr>
          <p:cNvSpPr>
            <a:spLocks noGrp="1"/>
          </p:cNvSpPr>
          <p:nvPr>
            <p:ph idx="1"/>
          </p:nvPr>
        </p:nvSpPr>
        <p:spPr>
          <a:xfrm>
            <a:off x="609600" y="1600201"/>
            <a:ext cx="10972800" cy="4756150"/>
          </a:xfrm>
        </p:spPr>
        <p:txBody>
          <a:bodyPr anchor="ctr">
            <a:noAutofit/>
          </a:bodyPr>
          <a:lstStyle/>
          <a:p>
            <a:pPr marL="0" indent="0">
              <a:buNone/>
            </a:pPr>
            <a:r>
              <a:rPr lang="it-IT" sz="2100" b="1" dirty="0"/>
              <a:t>DATI PRECOSTITUITI:</a:t>
            </a:r>
          </a:p>
          <a:p>
            <a:r>
              <a:rPr lang="it-IT" sz="2100" dirty="0"/>
              <a:t>ufficio giudiziario presso il quale pende la procedura;</a:t>
            </a:r>
          </a:p>
          <a:p>
            <a:r>
              <a:rPr lang="it-IT" sz="2100" dirty="0"/>
              <a:t>anno e numero di ruolo generale della procedura;</a:t>
            </a:r>
          </a:p>
          <a:p>
            <a:r>
              <a:rPr lang="it-IT" sz="2100" dirty="0"/>
              <a:t>numero o altro dato identificativo del lotto;</a:t>
            </a:r>
          </a:p>
          <a:p>
            <a:r>
              <a:rPr lang="it-IT" sz="2100" dirty="0"/>
              <a:t>descrizione del bene;</a:t>
            </a:r>
          </a:p>
          <a:p>
            <a:r>
              <a:rPr lang="it-IT" sz="2100" dirty="0"/>
              <a:t>indicazione del referente della procedura;</a:t>
            </a:r>
          </a:p>
          <a:p>
            <a:r>
              <a:rPr lang="it-IT" sz="2100" dirty="0"/>
              <a:t>data e ora fissata per l'inizio delle operazioni di vendita.</a:t>
            </a:r>
          </a:p>
          <a:p>
            <a:pPr marL="0" indent="0">
              <a:buNone/>
            </a:pPr>
            <a:r>
              <a:rPr lang="it-IT" sz="2100" b="1" dirty="0"/>
              <a:t>DATI TIPICI DELL’OFFERTA TELEMATICA, DA INSERIRE A CURA DELL’OFFERENTE</a:t>
            </a:r>
            <a:endParaRPr lang="it-IT" sz="2100" dirty="0"/>
          </a:p>
          <a:p>
            <a:r>
              <a:rPr lang="it-IT" sz="2100" dirty="0"/>
              <a:t>la data, l'orario e il numero di CRO del bonifico effettuato per il versamento della cauzione;</a:t>
            </a:r>
          </a:p>
          <a:p>
            <a:r>
              <a:rPr lang="it-IT" sz="2100" dirty="0"/>
              <a:t>il codice IBAN del conto sul quale è stata accreditata la somma oggetto del bonifico;</a:t>
            </a:r>
          </a:p>
          <a:p>
            <a:r>
              <a:rPr lang="it-IT" sz="2100" dirty="0"/>
              <a:t>l’indirizzo della casella di posta elettronica certificata utilizzata per trasmettere l'offerta e per ricevere le comunicazioni previste dal regolamento;</a:t>
            </a:r>
          </a:p>
          <a:p>
            <a:r>
              <a:rPr lang="it-IT" sz="2100" dirty="0"/>
              <a:t>l'eventuale recapito di telefonia mobile ove l’offerente vuole ricevere le comunicazioni previste.</a:t>
            </a:r>
          </a:p>
        </p:txBody>
      </p:sp>
      <p:sp>
        <p:nvSpPr>
          <p:cNvPr id="4" name="Segnaposto piè di pagina 3">
            <a:extLst>
              <a:ext uri="{FF2B5EF4-FFF2-40B4-BE49-F238E27FC236}">
                <a16:creationId xmlns:a16="http://schemas.microsoft.com/office/drawing/2014/main" id="{8CE32CCA-267C-4757-818B-6822454433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4422946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3E4C90-8D85-40C9-9E92-A2E75BD110FF}"/>
              </a:ext>
            </a:extLst>
          </p:cNvPr>
          <p:cNvSpPr>
            <a:spLocks noGrp="1"/>
          </p:cNvSpPr>
          <p:nvPr>
            <p:ph type="title"/>
          </p:nvPr>
        </p:nvSpPr>
        <p:spPr>
          <a:xfrm>
            <a:off x="838200" y="963877"/>
            <a:ext cx="3494362" cy="4930246"/>
          </a:xfrm>
        </p:spPr>
        <p:txBody>
          <a:bodyPr>
            <a:normAutofit/>
          </a:bodyPr>
          <a:lstStyle/>
          <a:p>
            <a:pPr algn="r"/>
            <a:r>
              <a:rPr lang="it-IT">
                <a:solidFill>
                  <a:schemeClr val="accent1"/>
                </a:solidFill>
              </a:rPr>
              <a:t>Chi esegue gli adempimenti pubblicitari?</a:t>
            </a:r>
          </a:p>
        </p:txBody>
      </p:sp>
      <p:sp>
        <p:nvSpPr>
          <p:cNvPr id="3" name="Segnaposto contenuto 2">
            <a:extLst>
              <a:ext uri="{FF2B5EF4-FFF2-40B4-BE49-F238E27FC236}">
                <a16:creationId xmlns:a16="http://schemas.microsoft.com/office/drawing/2014/main" id="{B2EBA319-01FB-49DD-84E9-58FDC23633D6}"/>
              </a:ext>
            </a:extLst>
          </p:cNvPr>
          <p:cNvSpPr>
            <a:spLocks noGrp="1"/>
          </p:cNvSpPr>
          <p:nvPr>
            <p:ph idx="1"/>
          </p:nvPr>
        </p:nvSpPr>
        <p:spPr>
          <a:xfrm>
            <a:off x="4976031" y="963877"/>
            <a:ext cx="6377769" cy="4930246"/>
          </a:xfrm>
        </p:spPr>
        <p:txBody>
          <a:bodyPr anchor="ctr">
            <a:normAutofit/>
          </a:bodyPr>
          <a:lstStyle/>
          <a:p>
            <a:pPr marL="0" indent="0">
              <a:buNone/>
            </a:pPr>
            <a:r>
              <a:rPr lang="it-IT" sz="2400" dirty="0"/>
              <a:t>L’esecuzione degli adempimenti pubblicitari compete al professionista delegato, a meno che il giudice dell’esecuzione con l’ordinanza di vendita non abbia previsto che debba provvedervi il custode.</a:t>
            </a:r>
          </a:p>
          <a:p>
            <a:pPr marL="0" indent="0">
              <a:buNone/>
            </a:pPr>
            <a:r>
              <a:rPr lang="it-IT" sz="2400" dirty="0"/>
              <a:t>Il dato normativo di riferimento è rappresentato dall’art. 591-</a:t>
            </a:r>
            <a:r>
              <a:rPr lang="it-IT" sz="2400" i="1" dirty="0"/>
              <a:t>bis</a:t>
            </a:r>
            <a:r>
              <a:rPr lang="it-IT" sz="2400" dirty="0"/>
              <a:t>, comma 3 n. 2 c.p.c., a mente del quale il professionista delegato provvede “</a:t>
            </a:r>
            <a:r>
              <a:rPr lang="it-IT" sz="2400" i="1" dirty="0"/>
              <a:t>agli adempimenti previsti dall'articolo 570…</a:t>
            </a:r>
            <a:r>
              <a:rPr lang="it-IT" sz="2400" dirty="0"/>
              <a:t>”, il quale a sua volta dispone che “</a:t>
            </a:r>
            <a:r>
              <a:rPr lang="it-IT" sz="2400" i="1" dirty="0"/>
              <a:t>Dell'ordine di vendita è dato dal cancelliere, a norma dell'articolo 490, pubblico avviso</a:t>
            </a:r>
            <a:r>
              <a:rPr lang="it-IT" sz="2400" dirty="0"/>
              <a:t>”.</a:t>
            </a:r>
          </a:p>
        </p:txBody>
      </p:sp>
      <p:sp>
        <p:nvSpPr>
          <p:cNvPr id="4" name="Segnaposto piè di pagina 3">
            <a:extLst>
              <a:ext uri="{FF2B5EF4-FFF2-40B4-BE49-F238E27FC236}">
                <a16:creationId xmlns:a16="http://schemas.microsoft.com/office/drawing/2014/main" id="{6F158FA9-71D8-4B77-B1E1-4FE9E6D608AB}"/>
              </a:ext>
            </a:extLst>
          </p:cNvPr>
          <p:cNvSpPr>
            <a:spLocks noGrp="1"/>
          </p:cNvSpPr>
          <p:nvPr>
            <p:ph type="ftr" sz="quarter" idx="11"/>
          </p:nvPr>
        </p:nvSpPr>
        <p:spPr>
          <a:xfrm>
            <a:off x="4976031" y="6033479"/>
            <a:ext cx="5259985" cy="365125"/>
          </a:xfrm>
        </p:spPr>
        <p:txBody>
          <a:bodyPr>
            <a:normAutofit/>
          </a:bodyPr>
          <a:lstStyle/>
          <a:p>
            <a:pPr marL="0" marR="0" lvl="0" indent="0" algn="l" defTabSz="914400" rtl="0" eaLnBrk="1" fontAlgn="auto" latinLnBrk="0" hangingPunct="1">
              <a:spcBef>
                <a:spcPts val="0"/>
              </a:spcBef>
              <a:spcAft>
                <a:spcPts val="600"/>
              </a:spcAft>
              <a:buClrTx/>
              <a:buSzTx/>
              <a:buFontTx/>
              <a:buNone/>
              <a:tabLst/>
              <a:defRPr/>
            </a:pPr>
            <a:r>
              <a:rPr kumimoji="0" lang="it-IT" sz="1050" b="0" i="0" u="none" strike="noStrike" kern="1200" cap="none" spc="0" normalizeH="0" baseline="0" noProof="0">
                <a:ln>
                  <a:noFill/>
                </a:ln>
                <a:solidFill>
                  <a:schemeClr val="tx1">
                    <a:alpha val="80000"/>
                  </a:scheme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2755823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a:extLst>
              <a:ext uri="{FF2B5EF4-FFF2-40B4-BE49-F238E27FC236}">
                <a16:creationId xmlns:a16="http://schemas.microsoft.com/office/drawing/2014/main" id="{4DC7CF4A-D127-4971-9D35-8CD60F1974AB}"/>
              </a:ext>
            </a:extLst>
          </p:cNvPr>
          <p:cNvPicPr>
            <a:picLocks noChangeAspect="1"/>
          </p:cNvPicPr>
          <p:nvPr/>
        </p:nvPicPr>
        <p:blipFill>
          <a:blip r:embed="rId2"/>
          <a:stretch>
            <a:fillRect/>
          </a:stretch>
        </p:blipFill>
        <p:spPr>
          <a:xfrm>
            <a:off x="484632" y="3082988"/>
            <a:ext cx="3666744" cy="3179873"/>
          </a:xfrm>
          <a:prstGeom prst="rect">
            <a:avLst/>
          </a:prstGeom>
          <a:effectLst/>
        </p:spPr>
      </p:pic>
      <p:pic>
        <p:nvPicPr>
          <p:cNvPr id="16" name="Immagine 10">
            <a:extLst>
              <a:ext uri="{FF2B5EF4-FFF2-40B4-BE49-F238E27FC236}">
                <a16:creationId xmlns:a16="http://schemas.microsoft.com/office/drawing/2014/main" id="{BF6A3882-72C6-4EAA-AB1F-21E28D1031EA}"/>
              </a:ext>
            </a:extLst>
          </p:cNvPr>
          <p:cNvPicPr>
            <a:picLocks noChangeAspect="1"/>
          </p:cNvPicPr>
          <p:nvPr/>
        </p:nvPicPr>
        <p:blipFill>
          <a:blip r:embed="rId3"/>
          <a:stretch>
            <a:fillRect/>
          </a:stretch>
        </p:blipFill>
        <p:spPr>
          <a:xfrm>
            <a:off x="804672" y="484632"/>
            <a:ext cx="3026663" cy="2598356"/>
          </a:xfrm>
          <a:prstGeom prst="rect">
            <a:avLst/>
          </a:prstGeom>
          <a:solidFill>
            <a:srgbClr val="FFFF00"/>
          </a:solidFill>
        </p:spPr>
      </p:pic>
      <p:sp>
        <p:nvSpPr>
          <p:cNvPr id="3" name="Segnaposto contenuto 2">
            <a:extLst>
              <a:ext uri="{FF2B5EF4-FFF2-40B4-BE49-F238E27FC236}">
                <a16:creationId xmlns:a16="http://schemas.microsoft.com/office/drawing/2014/main" id="{D4995527-536A-43DB-B267-15D7495F0AB2}"/>
              </a:ext>
            </a:extLst>
          </p:cNvPr>
          <p:cNvSpPr>
            <a:spLocks noGrp="1"/>
          </p:cNvSpPr>
          <p:nvPr>
            <p:ph idx="1"/>
          </p:nvPr>
        </p:nvSpPr>
        <p:spPr>
          <a:xfrm>
            <a:off x="5116880" y="900546"/>
            <a:ext cx="6422848" cy="5323274"/>
          </a:xfrm>
        </p:spPr>
        <p:txBody>
          <a:bodyPr>
            <a:normAutofit/>
          </a:bodyPr>
          <a:lstStyle/>
          <a:p>
            <a:pPr marL="0" indent="0">
              <a:buNone/>
            </a:pPr>
            <a:r>
              <a:rPr lang="it-IT" sz="2200" dirty="0"/>
              <a:t>Il </a:t>
            </a:r>
            <a:r>
              <a:rPr lang="it-IT" sz="2200" b="1" dirty="0"/>
              <a:t>campo codice fiscale</a:t>
            </a:r>
            <a:r>
              <a:rPr lang="it-IT" sz="2200" dirty="0"/>
              <a:t>, il cui inserimento viene obbligatoriamente richiesto, era fino a qualche tempo fa un mero campo di testo, per cui anche se fosse stato composto da un numero di cifre inferiore rispetto a quelle effettive, l’errore non veniva rilevato.</a:t>
            </a:r>
          </a:p>
          <a:p>
            <a:pPr marL="0" indent="0">
              <a:buNone/>
            </a:pPr>
            <a:r>
              <a:rPr lang="it-IT" sz="2200" dirty="0"/>
              <a:t>Anche il campo relativo alla </a:t>
            </a:r>
            <a:r>
              <a:rPr lang="it-IT" sz="2200" b="1" dirty="0"/>
              <a:t>residenza</a:t>
            </a:r>
            <a:r>
              <a:rPr lang="it-IT" sz="2200" dirty="0"/>
              <a:t> è un mero campo di testo, per cui se è sbagliato l’errore non viene rilevato.</a:t>
            </a:r>
          </a:p>
          <a:p>
            <a:pPr marL="0" indent="0">
              <a:buNone/>
            </a:pPr>
            <a:r>
              <a:rPr lang="it-IT" sz="2200" dirty="0"/>
              <a:t>Lo stesso dicasi per il campo in cui occorre digitare l’</a:t>
            </a:r>
            <a:r>
              <a:rPr lang="it-IT" sz="2200" b="1" dirty="0"/>
              <a:t>importo dell’offerta,</a:t>
            </a:r>
            <a:r>
              <a:rPr lang="it-IT" sz="2200" dirty="0"/>
              <a:t> che è un mero campo di testo, il che consente, ad esempio, anche l’inserimento di una somma inferiore a quella dell’offerta minima.</a:t>
            </a:r>
          </a:p>
        </p:txBody>
      </p:sp>
      <p:sp>
        <p:nvSpPr>
          <p:cNvPr id="2" name="Segnaposto piè di pagina 1">
            <a:extLst>
              <a:ext uri="{FF2B5EF4-FFF2-40B4-BE49-F238E27FC236}">
                <a16:creationId xmlns:a16="http://schemas.microsoft.com/office/drawing/2014/main" id="{25F7E034-C566-49BE-83DA-9CCA550BF4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
        <p:nvSpPr>
          <p:cNvPr id="4" name="Fumetto: ovale 3">
            <a:extLst>
              <a:ext uri="{FF2B5EF4-FFF2-40B4-BE49-F238E27FC236}">
                <a16:creationId xmlns:a16="http://schemas.microsoft.com/office/drawing/2014/main" id="{C097E00D-DF4E-4A42-A19B-55D7E29BF86F}"/>
              </a:ext>
            </a:extLst>
          </p:cNvPr>
          <p:cNvSpPr/>
          <p:nvPr/>
        </p:nvSpPr>
        <p:spPr>
          <a:xfrm>
            <a:off x="8189976" y="4992780"/>
            <a:ext cx="3443949" cy="1546132"/>
          </a:xfrm>
          <a:prstGeom prst="wedgeEllipseCallout">
            <a:avLst>
              <a:gd name="adj1" fmla="val -101439"/>
              <a:gd name="adj2" fmla="val -1059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VIETATO FIDARSI!!!</a:t>
            </a:r>
          </a:p>
        </p:txBody>
      </p:sp>
    </p:spTree>
    <p:extLst>
      <p:ext uri="{BB962C8B-B14F-4D97-AF65-F5344CB8AC3E}">
        <p14:creationId xmlns:p14="http://schemas.microsoft.com/office/powerpoint/2010/main" val="1572256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16FCEDF-BF58-4F26-98CB-E8B90D88826A}"/>
              </a:ext>
            </a:extLst>
          </p:cNvPr>
          <p:cNvPicPr>
            <a:picLocks noChangeAspect="1"/>
          </p:cNvPicPr>
          <p:nvPr/>
        </p:nvPicPr>
        <p:blipFill>
          <a:blip r:embed="rId2"/>
          <a:stretch>
            <a:fillRect/>
          </a:stretch>
        </p:blipFill>
        <p:spPr>
          <a:xfrm>
            <a:off x="7724126" y="29713"/>
            <a:ext cx="4220881" cy="4867140"/>
          </a:xfrm>
          <a:prstGeom prst="rect">
            <a:avLst/>
          </a:prstGeom>
        </p:spPr>
      </p:pic>
      <p:sp>
        <p:nvSpPr>
          <p:cNvPr id="3" name="Segnaposto contenuto 2">
            <a:extLst>
              <a:ext uri="{FF2B5EF4-FFF2-40B4-BE49-F238E27FC236}">
                <a16:creationId xmlns:a16="http://schemas.microsoft.com/office/drawing/2014/main" id="{D4995527-536A-43DB-B267-15D7495F0AB2}"/>
              </a:ext>
            </a:extLst>
          </p:cNvPr>
          <p:cNvSpPr>
            <a:spLocks noGrp="1"/>
          </p:cNvSpPr>
          <p:nvPr>
            <p:ph idx="1"/>
          </p:nvPr>
        </p:nvSpPr>
        <p:spPr>
          <a:xfrm>
            <a:off x="246994" y="3038690"/>
            <a:ext cx="11698014" cy="3653823"/>
          </a:xfrm>
        </p:spPr>
        <p:txBody>
          <a:bodyPr>
            <a:noAutofit/>
          </a:bodyPr>
          <a:lstStyle/>
          <a:p>
            <a:pPr marL="0" indent="0">
              <a:buNone/>
            </a:pPr>
            <a:r>
              <a:rPr lang="it-IT" sz="2400" dirty="0"/>
              <a:t>Il campo relativo alla </a:t>
            </a:r>
            <a:r>
              <a:rPr lang="it-IT" sz="2400" dirty="0" err="1">
                <a:highlight>
                  <a:srgbClr val="FFFF00"/>
                </a:highlight>
              </a:rPr>
              <a:t>pec</a:t>
            </a:r>
            <a:r>
              <a:rPr lang="it-IT" sz="2400" dirty="0">
                <a:highlight>
                  <a:srgbClr val="FFFF00"/>
                </a:highlight>
              </a:rPr>
              <a:t> </a:t>
            </a:r>
            <a:r>
              <a:rPr lang="it-IT" sz="2400" dirty="0"/>
              <a:t>non verifica l’indirizzo, per cui anche se si digita un indirizzo mail semplice il sistema permette di procedere oltre.</a:t>
            </a:r>
          </a:p>
          <a:p>
            <a:pPr marL="0" indent="0">
              <a:buNone/>
            </a:pPr>
            <a:r>
              <a:rPr lang="it-IT" sz="2400" dirty="0"/>
              <a:t>A proposito della indicazione dell’</a:t>
            </a:r>
            <a:r>
              <a:rPr lang="it-IT" sz="2400" dirty="0">
                <a:highlight>
                  <a:srgbClr val="FFFF00"/>
                </a:highlight>
              </a:rPr>
              <a:t>iban </a:t>
            </a:r>
            <a:r>
              <a:rPr lang="it-IT" sz="2400" dirty="0"/>
              <a:t>( International Bank Account </a:t>
            </a:r>
            <a:r>
              <a:rPr lang="it-IT" sz="2400" dirty="0" err="1"/>
              <a:t>Number</a:t>
            </a:r>
            <a:r>
              <a:rPr lang="it-IT" sz="2400" dirty="0"/>
              <a:t>) sul quale viene eseguito il versamento della cauzione, rileva il fatto che il portale riconosce parzialmente eventuali errori, poiché verifica solo l’esattezza del numero delle cifre inserite.</a:t>
            </a:r>
          </a:p>
          <a:p>
            <a:pPr marL="0" indent="0">
              <a:buNone/>
            </a:pPr>
            <a:r>
              <a:rPr lang="it-IT" sz="2400" dirty="0"/>
              <a:t>Lo stesso dicasi per la </a:t>
            </a:r>
            <a:r>
              <a:rPr lang="it-IT" sz="2400" dirty="0">
                <a:highlight>
                  <a:srgbClr val="FFFF00"/>
                </a:highlight>
              </a:rPr>
              <a:t>data di versamento della cauzione</a:t>
            </a:r>
            <a:r>
              <a:rPr lang="it-IT" sz="2400" dirty="0"/>
              <a:t>, che il sistema riconosce come inesatta solo se viene inserita una data successiva a quella dell’offerta; parimenti, a proposito della </a:t>
            </a:r>
            <a:r>
              <a:rPr lang="it-IT" sz="2400" dirty="0">
                <a:highlight>
                  <a:srgbClr val="FFFF00"/>
                </a:highlight>
              </a:rPr>
              <a:t>data di versamento del saldo</a:t>
            </a:r>
            <a:r>
              <a:rPr lang="it-IT" sz="2400" dirty="0"/>
              <a:t>, il portale restituisce un messaggio di errore solo se la data indicata è precedente a quella della vendita. </a:t>
            </a:r>
          </a:p>
        </p:txBody>
      </p:sp>
      <p:sp>
        <p:nvSpPr>
          <p:cNvPr id="8" name="Bolla: nuvola 7">
            <a:extLst>
              <a:ext uri="{FF2B5EF4-FFF2-40B4-BE49-F238E27FC236}">
                <a16:creationId xmlns:a16="http://schemas.microsoft.com/office/drawing/2014/main" id="{3F1B7596-6603-4051-9CD1-50EDBB60B3AE}"/>
              </a:ext>
            </a:extLst>
          </p:cNvPr>
          <p:cNvSpPr/>
          <p:nvPr/>
        </p:nvSpPr>
        <p:spPr>
          <a:xfrm>
            <a:off x="119336" y="227894"/>
            <a:ext cx="4122363" cy="2081048"/>
          </a:xfrm>
          <a:prstGeom prst="cloudCallout">
            <a:avLst>
              <a:gd name="adj1" fmla="val -29752"/>
              <a:gd name="adj2" fmla="val 859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6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E che…</a:t>
            </a:r>
          </a:p>
        </p:txBody>
      </p:sp>
      <p:sp>
        <p:nvSpPr>
          <p:cNvPr id="2" name="Segnaposto piè di pagina 1">
            <a:extLst>
              <a:ext uri="{FF2B5EF4-FFF2-40B4-BE49-F238E27FC236}">
                <a16:creationId xmlns:a16="http://schemas.microsoft.com/office/drawing/2014/main" id="{B26DED9F-CB36-46F4-9333-4C09873D4C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1318939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7E63BD-188D-480F-83B5-B62FD421F51E}"/>
              </a:ext>
            </a:extLst>
          </p:cNvPr>
          <p:cNvSpPr>
            <a:spLocks noGrp="1"/>
          </p:cNvSpPr>
          <p:nvPr>
            <p:ph type="title"/>
          </p:nvPr>
        </p:nvSpPr>
        <p:spPr>
          <a:xfrm>
            <a:off x="831850" y="156983"/>
            <a:ext cx="10515600" cy="1270763"/>
          </a:xfrm>
        </p:spPr>
        <p:style>
          <a:lnRef idx="0">
            <a:schemeClr val="accent6"/>
          </a:lnRef>
          <a:fillRef idx="3">
            <a:schemeClr val="accent6"/>
          </a:fillRef>
          <a:effectRef idx="3">
            <a:schemeClr val="accent6"/>
          </a:effectRef>
          <a:fontRef idx="minor">
            <a:schemeClr val="lt1"/>
          </a:fontRef>
        </p:style>
        <p:txBody>
          <a:bodyPr anchor="ctr">
            <a:normAutofit/>
          </a:bodyPr>
          <a:lstStyle/>
          <a:p>
            <a:pPr algn="ctr"/>
            <a:r>
              <a:rPr lang="it-IT" dirty="0"/>
              <a:t>Cauzione: versamento</a:t>
            </a:r>
          </a:p>
        </p:txBody>
      </p:sp>
      <p:sp>
        <p:nvSpPr>
          <p:cNvPr id="3" name="Segnaposto testo 2">
            <a:extLst>
              <a:ext uri="{FF2B5EF4-FFF2-40B4-BE49-F238E27FC236}">
                <a16:creationId xmlns:a16="http://schemas.microsoft.com/office/drawing/2014/main" id="{DC812A26-027C-4F5A-BDC9-64D152EC9CE6}"/>
              </a:ext>
            </a:extLst>
          </p:cNvPr>
          <p:cNvSpPr>
            <a:spLocks noGrp="1"/>
          </p:cNvSpPr>
          <p:nvPr>
            <p:ph type="body" idx="1"/>
          </p:nvPr>
        </p:nvSpPr>
        <p:spPr>
          <a:xfrm>
            <a:off x="443345" y="1668379"/>
            <a:ext cx="11485419" cy="4801694"/>
          </a:xfrm>
        </p:spPr>
        <p:txBody>
          <a:bodyPr anchor="ctr">
            <a:normAutofit fontScale="70000" lnSpcReduction="20000"/>
          </a:bodyPr>
          <a:lstStyle/>
          <a:p>
            <a:r>
              <a:rPr lang="it-IT" dirty="0">
                <a:solidFill>
                  <a:schemeClr val="tx1"/>
                </a:solidFill>
              </a:rPr>
              <a:t>Nella vendita telematica la cauzione deve essere versata con bonifico, di cui devono essere indicati gli estremi nella offerta.</a:t>
            </a:r>
          </a:p>
          <a:p>
            <a:r>
              <a:rPr lang="it-IT" dirty="0">
                <a:solidFill>
                  <a:schemeClr val="tx1"/>
                </a:solidFill>
              </a:rPr>
              <a:t>Il controllo di avvenuto deposito, se non reca problemi di sorta nella vendita tradizionale, atteso che esso avviene mediante allegazione all’offerta dell’assegno circolare, nella vendita telematica deve fare i conti con i tempi che gli istituti di credito potrebbero impiegare per dare esecuzione all’ordine impartito dal correntista accreditando materialmente l’importo sul conto corrente del destinatario (anche il «bonifico istantaneo» potrebbe avere questo problema).</a:t>
            </a:r>
          </a:p>
          <a:p>
            <a:r>
              <a:rPr lang="it-IT" dirty="0">
                <a:solidFill>
                  <a:schemeClr val="tx1"/>
                </a:solidFill>
              </a:rPr>
              <a:t>Per questa ragione è opportuno che:</a:t>
            </a:r>
          </a:p>
          <a:p>
            <a:pPr marL="342900" indent="-342900">
              <a:buFont typeface="Arial" panose="020B0604020202020204" pitchFamily="34" charset="0"/>
              <a:buChar char="•"/>
            </a:pPr>
            <a:r>
              <a:rPr lang="it-IT" dirty="0">
                <a:solidFill>
                  <a:schemeClr val="tx1"/>
                </a:solidFill>
              </a:rPr>
              <a:t>la vendita non si celebri il giorno successivo alla scadenza del termine per il deposito delle offerte (in tema di vendite mobiliari, ad esempio, l’art. 25, comma sesto, del </a:t>
            </a:r>
            <a:r>
              <a:rPr lang="it-IT" dirty="0" err="1">
                <a:solidFill>
                  <a:schemeClr val="tx1"/>
                </a:solidFill>
              </a:rPr>
              <a:t>d.m.</a:t>
            </a:r>
            <a:r>
              <a:rPr lang="it-IT" dirty="0">
                <a:solidFill>
                  <a:schemeClr val="tx1"/>
                </a:solidFill>
              </a:rPr>
              <a:t> 32/2015 stabilisce un termine di cinque giorni)</a:t>
            </a:r>
          </a:p>
          <a:p>
            <a:pPr marL="342900" indent="-342900">
              <a:buFont typeface="Arial" panose="020B0604020202020204" pitchFamily="34" charset="0"/>
              <a:buChar char="•"/>
            </a:pPr>
            <a:r>
              <a:rPr lang="it-IT" dirty="0">
                <a:solidFill>
                  <a:schemeClr val="tx1"/>
                </a:solidFill>
              </a:rPr>
              <a:t>l’avviso di vendita rechi ben chiara l’avvertenza per cui in ogni caso l’accredito del bonifico deve essere visibile sul conto della procedura al momento dell’apertura delle buste.</a:t>
            </a:r>
          </a:p>
          <a:p>
            <a:pPr marL="342900" indent="-342900">
              <a:buFont typeface="Arial" panose="020B0604020202020204" pitchFamily="34" charset="0"/>
              <a:buChar char="•"/>
            </a:pPr>
            <a:r>
              <a:rPr lang="it-IT" dirty="0">
                <a:solidFill>
                  <a:schemeClr val="tx1"/>
                </a:solidFill>
              </a:rPr>
              <a:t>L’affermazione merita di essere precisata per evitare equivoci: è infatti opportuno che sia chiarito se entro il termine ultimo per la presentazione delle offerte sia sufficiente che il bonifico sia stato eseguito (nel senso che il correntista abbia impartito l’ordine al suo istituto di credito) o se invece sia necessario anche l’intervenuto accredito della somma sul conto della procedura. In ogni caso, l’accredito deve risultare visibile come avvenuto nel momento in cui il professionista delegato procede all’esame delle offerte.</a:t>
            </a:r>
          </a:p>
          <a:p>
            <a:pPr algn="just"/>
            <a:r>
              <a:rPr lang="it-IT" dirty="0">
                <a:solidFill>
                  <a:schemeClr val="tx1"/>
                </a:solidFill>
              </a:rPr>
              <a:t>Inoltre, poiché nella domanda deve essere indicato il numero di CRO (o il codice TRN, che contiene il CRO dalla sesta alla sedicesima cifra) non è superfluo avvertire che </a:t>
            </a:r>
            <a:r>
              <a:rPr lang="it-IT" b="1" u="sng" dirty="0">
                <a:solidFill>
                  <a:schemeClr val="tx1"/>
                </a:solidFill>
              </a:rPr>
              <a:t>è necessario eseguire il bonifico prima di predisporre l’offerta.</a:t>
            </a:r>
          </a:p>
        </p:txBody>
      </p:sp>
      <p:sp>
        <p:nvSpPr>
          <p:cNvPr id="4" name="Segnaposto piè di pagina 3">
            <a:extLst>
              <a:ext uri="{FF2B5EF4-FFF2-40B4-BE49-F238E27FC236}">
                <a16:creationId xmlns:a16="http://schemas.microsoft.com/office/drawing/2014/main" id="{BC4F14B7-AD38-4F8F-8079-2EDE564CF30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302671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anim calcmode="lin" valueType="num">
                                      <p:cBhvr>
                                        <p:cTn id="13"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50"/>
                                        <p:tgtEl>
                                          <p:spTgt spid="3">
                                            <p:txEl>
                                              <p:pRg st="2" end="2"/>
                                            </p:txEl>
                                          </p:spTgt>
                                        </p:tgtEl>
                                      </p:cBhvr>
                                    </p:animEffect>
                                    <p:anim calcmode="lin" valueType="num">
                                      <p:cBhvr>
                                        <p:cTn id="20"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250"/>
                                        <p:tgtEl>
                                          <p:spTgt spid="3">
                                            <p:txEl>
                                              <p:pRg st="3" end="3"/>
                                            </p:txEl>
                                          </p:spTgt>
                                        </p:tgtEl>
                                      </p:cBhvr>
                                    </p:animEffect>
                                    <p:anim calcmode="lin" valueType="num">
                                      <p:cBhvr>
                                        <p:cTn id="27"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50"/>
                                        <p:tgtEl>
                                          <p:spTgt spid="3">
                                            <p:txEl>
                                              <p:pRg st="4" end="4"/>
                                            </p:txEl>
                                          </p:spTgt>
                                        </p:tgtEl>
                                      </p:cBhvr>
                                    </p:animEffect>
                                    <p:anim calcmode="lin" valueType="num">
                                      <p:cBhvr>
                                        <p:cTn id="34"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250"/>
                                        <p:tgtEl>
                                          <p:spTgt spid="3">
                                            <p:txEl>
                                              <p:pRg st="5" end="5"/>
                                            </p:txEl>
                                          </p:spTgt>
                                        </p:tgtEl>
                                      </p:cBhvr>
                                    </p:animEffect>
                                    <p:anim calcmode="lin" valueType="num">
                                      <p:cBhvr>
                                        <p:cTn id="41"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250"/>
                                        <p:tgtEl>
                                          <p:spTgt spid="3">
                                            <p:txEl>
                                              <p:pRg st="6" end="6"/>
                                            </p:txEl>
                                          </p:spTgt>
                                        </p:tgtEl>
                                      </p:cBhvr>
                                    </p:animEffect>
                                    <p:anim calcmode="lin" valueType="num">
                                      <p:cBhvr>
                                        <p:cTn id="48"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BD919B-3972-4CA9-8256-1FFA3FBDB21D}"/>
              </a:ext>
            </a:extLst>
          </p:cNvPr>
          <p:cNvSpPr>
            <a:spLocks noGrp="1"/>
          </p:cNvSpPr>
          <p:nvPr>
            <p:ph type="title"/>
          </p:nvPr>
        </p:nvSpPr>
        <p:spPr>
          <a:xfrm>
            <a:off x="831850" y="171885"/>
            <a:ext cx="10515600" cy="964188"/>
          </a:xfrm>
          <a:solidFill>
            <a:srgbClr val="92D050"/>
          </a:solidFill>
        </p:spPr>
        <p:txBody>
          <a:bodyPr/>
          <a:lstStyle/>
          <a:p>
            <a:pPr algn="ctr"/>
            <a:r>
              <a:rPr lang="it-IT" b="1" dirty="0">
                <a:solidFill>
                  <a:schemeClr val="bg1"/>
                </a:solidFill>
              </a:rPr>
              <a:t>Cauzione: segretezza</a:t>
            </a:r>
          </a:p>
        </p:txBody>
      </p:sp>
      <p:sp>
        <p:nvSpPr>
          <p:cNvPr id="3" name="Segnaposto testo 2">
            <a:extLst>
              <a:ext uri="{FF2B5EF4-FFF2-40B4-BE49-F238E27FC236}">
                <a16:creationId xmlns:a16="http://schemas.microsoft.com/office/drawing/2014/main" id="{4F7ED297-BAC9-4402-BF4A-11B53CC69F38}"/>
              </a:ext>
            </a:extLst>
          </p:cNvPr>
          <p:cNvSpPr>
            <a:spLocks noGrp="1"/>
          </p:cNvSpPr>
          <p:nvPr>
            <p:ph type="body" idx="1"/>
          </p:nvPr>
        </p:nvSpPr>
        <p:spPr>
          <a:xfrm>
            <a:off x="297872" y="1343890"/>
            <a:ext cx="11596255" cy="5195455"/>
          </a:xfrm>
        </p:spPr>
        <p:txBody>
          <a:bodyPr>
            <a:noAutofit/>
          </a:bodyPr>
          <a:lstStyle/>
          <a:p>
            <a:r>
              <a:rPr lang="it-IT" dirty="0">
                <a:solidFill>
                  <a:schemeClr val="tx1"/>
                </a:solidFill>
              </a:rPr>
              <a:t>Altro crinale di assoluto rilievo è quello che attiene alla segretezza della cauzione, aspetto nel quale si ripropone, sostanzialmente, il tema stesso della segretezza della offerta di acquisto.</a:t>
            </a:r>
          </a:p>
          <a:p>
            <a:r>
              <a:rPr lang="it-IT" dirty="0">
                <a:solidFill>
                  <a:schemeClr val="tx1"/>
                </a:solidFill>
              </a:rPr>
              <a:t>Invero, poiché attraverso l’esame dei dati del bonifico a mezzo del quale la cauzione è prestata è possibile risalire di fatto all’offerente ed anche alla singola procedura, è del tutto evidente che se non si garantisce la segretezza della cauzione si creerà un evidente </a:t>
            </a:r>
            <a:r>
              <a:rPr lang="it-IT" i="1" dirty="0">
                <a:solidFill>
                  <a:schemeClr val="tx1"/>
                </a:solidFill>
              </a:rPr>
              <a:t>vulnus</a:t>
            </a:r>
            <a:r>
              <a:rPr lang="it-IT" dirty="0">
                <a:solidFill>
                  <a:schemeClr val="tx1"/>
                </a:solidFill>
              </a:rPr>
              <a:t> per la tenuta del sistema.</a:t>
            </a:r>
          </a:p>
          <a:p>
            <a:r>
              <a:rPr lang="it-IT" dirty="0">
                <a:solidFill>
                  <a:schemeClr val="tx1"/>
                </a:solidFill>
              </a:rPr>
              <a:t>Il D.M. 32/2015 risolve il problema all’art. 17, comma 2, immaginando un conto (evidentemente non accessibile al professionista delegato) al quale invece ha la possibilità di accedere il Gestore della vendita. Questi, dopo aver ricevuto l’offerta di acquisto decriptata da parte del Ministero (non prima di 180 e non oltre 120 minuti antecedenti l'orario fissato per l'inizio delle operazioni di vendita), verifica l’effettivo versamento della cauzione accertando che al CRO indicato nell’offerta (ai sensi dell’art. 12) corrisponda ad un bonifico effettivamente pervenuto sul conto, comunicando il relativo esito al delegato.</a:t>
            </a:r>
          </a:p>
        </p:txBody>
      </p:sp>
      <p:sp>
        <p:nvSpPr>
          <p:cNvPr id="4" name="Segnaposto piè di pagina 3">
            <a:extLst>
              <a:ext uri="{FF2B5EF4-FFF2-40B4-BE49-F238E27FC236}">
                <a16:creationId xmlns:a16="http://schemas.microsoft.com/office/drawing/2014/main" id="{4BA74ABE-B17C-48EF-9F0B-D4E4851C0A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137011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EE88C70D-EA47-475C-A409-23757680BDC4}"/>
              </a:ext>
            </a:extLst>
          </p:cNvPr>
          <p:cNvSpPr>
            <a:spLocks noGrp="1"/>
          </p:cNvSpPr>
          <p:nvPr>
            <p:ph type="body" idx="1"/>
          </p:nvPr>
        </p:nvSpPr>
        <p:spPr>
          <a:xfrm>
            <a:off x="290945" y="1371600"/>
            <a:ext cx="11707091" cy="5096235"/>
          </a:xfrm>
        </p:spPr>
        <p:txBody>
          <a:bodyPr>
            <a:noAutofit/>
          </a:bodyPr>
          <a:lstStyle/>
          <a:p>
            <a:r>
              <a:rPr lang="it-IT" sz="2200" dirty="0">
                <a:solidFill>
                  <a:schemeClr val="tx1"/>
                </a:solidFill>
                <a:latin typeface="Arial" panose="020B0604020202020204" pitchFamily="34" charset="0"/>
                <a:cs typeface="Arial" panose="020B0604020202020204" pitchFamily="34" charset="0"/>
              </a:rPr>
              <a:t>Il meccanismo così congeniato non sembra essere del tutto impermeabile.</a:t>
            </a:r>
          </a:p>
          <a:p>
            <a:r>
              <a:rPr lang="it-IT" sz="2200" dirty="0">
                <a:solidFill>
                  <a:schemeClr val="tx1"/>
                </a:solidFill>
                <a:latin typeface="Arial" panose="020B0604020202020204" pitchFamily="34" charset="0"/>
                <a:cs typeface="Arial" panose="020B0604020202020204" pitchFamily="34" charset="0"/>
              </a:rPr>
              <a:t>Esso, infatti, non garantisce la segretezza dell’offerta negli stessi termini e con lo stesso rigore prescritto dall’art. 571 </a:t>
            </a:r>
            <a:r>
              <a:rPr lang="it-IT" sz="2200" dirty="0" err="1">
                <a:solidFill>
                  <a:schemeClr val="tx1"/>
                </a:solidFill>
                <a:latin typeface="Arial" panose="020B0604020202020204" pitchFamily="34" charset="0"/>
                <a:cs typeface="Arial" panose="020B0604020202020204" pitchFamily="34" charset="0"/>
              </a:rPr>
              <a:t>c.p.c.</a:t>
            </a:r>
            <a:r>
              <a:rPr lang="it-IT" sz="2200" dirty="0">
                <a:solidFill>
                  <a:schemeClr val="tx1"/>
                </a:solidFill>
                <a:latin typeface="Arial" panose="020B0604020202020204" pitchFamily="34" charset="0"/>
                <a:cs typeface="Arial" panose="020B0604020202020204" pitchFamily="34" charset="0"/>
              </a:rPr>
              <a:t> (il quale, com’è noto, fa riferimento alla “</a:t>
            </a:r>
            <a:r>
              <a:rPr lang="it-IT" sz="2200" i="1" dirty="0">
                <a:solidFill>
                  <a:schemeClr val="tx1"/>
                </a:solidFill>
                <a:latin typeface="Arial" panose="020B0604020202020204" pitchFamily="34" charset="0"/>
                <a:cs typeface="Arial" panose="020B0604020202020204" pitchFamily="34" charset="0"/>
              </a:rPr>
              <a:t>busta chiusa</a:t>
            </a:r>
            <a:r>
              <a:rPr lang="it-IT" sz="2200" dirty="0">
                <a:solidFill>
                  <a:schemeClr val="tx1"/>
                </a:solidFill>
                <a:latin typeface="Arial" panose="020B0604020202020204" pitchFamily="34" charset="0"/>
                <a:cs typeface="Arial" panose="020B0604020202020204" pitchFamily="34" charset="0"/>
              </a:rPr>
              <a:t>”) e non pare del tutto rispettoso del canone della “</a:t>
            </a:r>
            <a:r>
              <a:rPr lang="it-IT" sz="2200" i="1" dirty="0">
                <a:solidFill>
                  <a:schemeClr val="tx1"/>
                </a:solidFill>
                <a:latin typeface="Arial" panose="020B0604020202020204" pitchFamily="34" charset="0"/>
                <a:cs typeface="Arial" panose="020B0604020202020204" pitchFamily="34" charset="0"/>
              </a:rPr>
              <a:t>sicurezza</a:t>
            </a:r>
            <a:r>
              <a:rPr lang="it-IT" sz="2200" dirty="0">
                <a:solidFill>
                  <a:schemeClr val="tx1"/>
                </a:solidFill>
                <a:latin typeface="Arial" panose="020B0604020202020204" pitchFamily="34" charset="0"/>
                <a:cs typeface="Arial" panose="020B0604020202020204" pitchFamily="34" charset="0"/>
              </a:rPr>
              <a:t>”, che costituisce, ai sensi dell’art. 161-</a:t>
            </a:r>
            <a:r>
              <a:rPr lang="it-IT" sz="2200" i="1" dirty="0">
                <a:solidFill>
                  <a:schemeClr val="tx1"/>
                </a:solidFill>
                <a:latin typeface="Arial" panose="020B0604020202020204" pitchFamily="34" charset="0"/>
                <a:cs typeface="Arial" panose="020B0604020202020204" pitchFamily="34" charset="0"/>
              </a:rPr>
              <a:t>ter</a:t>
            </a:r>
            <a:r>
              <a:rPr lang="it-IT" sz="2200" dirty="0">
                <a:solidFill>
                  <a:schemeClr val="tx1"/>
                </a:solidFill>
                <a:latin typeface="Arial" panose="020B0604020202020204" pitchFamily="34" charset="0"/>
                <a:cs typeface="Arial" panose="020B0604020202020204" pitchFamily="34" charset="0"/>
              </a:rPr>
              <a:t> </a:t>
            </a:r>
            <a:r>
              <a:rPr lang="it-IT" sz="2200" dirty="0" err="1">
                <a:solidFill>
                  <a:schemeClr val="tx1"/>
                </a:solidFill>
                <a:latin typeface="Arial" panose="020B0604020202020204" pitchFamily="34" charset="0"/>
                <a:cs typeface="Arial" panose="020B0604020202020204" pitchFamily="34" charset="0"/>
              </a:rPr>
              <a:t>disp</a:t>
            </a:r>
            <a:r>
              <a:rPr lang="it-IT" sz="2200" dirty="0">
                <a:solidFill>
                  <a:schemeClr val="tx1"/>
                </a:solidFill>
                <a:latin typeface="Arial" panose="020B0604020202020204" pitchFamily="34" charset="0"/>
                <a:cs typeface="Arial" panose="020B0604020202020204" pitchFamily="34" charset="0"/>
              </a:rPr>
              <a:t>. </a:t>
            </a:r>
            <a:r>
              <a:rPr lang="it-IT" sz="2200" dirty="0" err="1">
                <a:solidFill>
                  <a:schemeClr val="tx1"/>
                </a:solidFill>
                <a:latin typeface="Arial" panose="020B0604020202020204" pitchFamily="34" charset="0"/>
                <a:cs typeface="Arial" panose="020B0604020202020204" pitchFamily="34" charset="0"/>
              </a:rPr>
              <a:t>att</a:t>
            </a:r>
            <a:r>
              <a:rPr lang="it-IT" sz="2200" dirty="0">
                <a:solidFill>
                  <a:schemeClr val="tx1"/>
                </a:solidFill>
                <a:latin typeface="Arial" panose="020B0604020202020204" pitchFamily="34" charset="0"/>
                <a:cs typeface="Arial" panose="020B0604020202020204" pitchFamily="34" charset="0"/>
              </a:rPr>
              <a:t>. </a:t>
            </a:r>
            <a:r>
              <a:rPr lang="it-IT" sz="2200" dirty="0" err="1">
                <a:solidFill>
                  <a:schemeClr val="tx1"/>
                </a:solidFill>
                <a:latin typeface="Arial" panose="020B0604020202020204" pitchFamily="34" charset="0"/>
                <a:cs typeface="Arial" panose="020B0604020202020204" pitchFamily="34" charset="0"/>
              </a:rPr>
              <a:t>c.p.c.</a:t>
            </a:r>
            <a:r>
              <a:rPr lang="it-IT" sz="2200" dirty="0">
                <a:solidFill>
                  <a:schemeClr val="tx1"/>
                </a:solidFill>
                <a:latin typeface="Arial" panose="020B0604020202020204" pitchFamily="34" charset="0"/>
                <a:cs typeface="Arial" panose="020B0604020202020204" pitchFamily="34" charset="0"/>
              </a:rPr>
              <a:t> uno dei princìpi (unitamente a quelli di competitività, trasparenza, semplificazione, efficacia, sicurezza, esattezza e regolarità delle procedure telematiche) cui il regolamento avrebbe dovuto uniformarsi nello stabilire le regole tecnico-operative per lo svolgimento della vendita di beni mobili e immobili mediante gara telematica. Ciò per la evidente ragione che consente ad un soggetto, appunto il Gestore della vendita telematica, di avere accesso al conto, e di verificarne sostanzialmente il contenuto prima dell’apertura delle buste.</a:t>
            </a:r>
          </a:p>
          <a:p>
            <a:r>
              <a:rPr lang="it-IT" sz="2200" dirty="0">
                <a:solidFill>
                  <a:schemeClr val="tx1"/>
                </a:solidFill>
                <a:latin typeface="Arial" panose="020B0604020202020204" pitchFamily="34" charset="0"/>
                <a:cs typeface="Arial" panose="020B0604020202020204" pitchFamily="34" charset="0"/>
              </a:rPr>
              <a:t>Certamente, la soluzione del problema non è di agevole individuazione (prova ne sia la eterogeneità di soluzioni adottate dai vari uffici giudiziari), ed i rimedi praticabili paiono essere più d’uno, tutti rimessi all’apprezzamento del singolo Tribunale.</a:t>
            </a:r>
          </a:p>
        </p:txBody>
      </p:sp>
      <p:sp>
        <p:nvSpPr>
          <p:cNvPr id="4" name="Segnaposto piè di pagina 3">
            <a:extLst>
              <a:ext uri="{FF2B5EF4-FFF2-40B4-BE49-F238E27FC236}">
                <a16:creationId xmlns:a16="http://schemas.microsoft.com/office/drawing/2014/main" id="{E634A887-1825-4222-9997-229EA0E900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
        <p:nvSpPr>
          <p:cNvPr id="5" name="Titolo 1">
            <a:extLst>
              <a:ext uri="{FF2B5EF4-FFF2-40B4-BE49-F238E27FC236}">
                <a16:creationId xmlns:a16="http://schemas.microsoft.com/office/drawing/2014/main" id="{73E4202D-AFA5-4D3D-89E9-C47C23792CFD}"/>
              </a:ext>
            </a:extLst>
          </p:cNvPr>
          <p:cNvSpPr>
            <a:spLocks noGrp="1"/>
          </p:cNvSpPr>
          <p:nvPr>
            <p:ph type="title"/>
          </p:nvPr>
        </p:nvSpPr>
        <p:spPr>
          <a:xfrm>
            <a:off x="838200" y="390525"/>
            <a:ext cx="10515600" cy="755650"/>
          </a:xfrm>
          <a:solidFill>
            <a:srgbClr val="92D050"/>
          </a:solidFill>
        </p:spPr>
        <p:txBody>
          <a:bodyPr>
            <a:normAutofit fontScale="90000"/>
          </a:bodyPr>
          <a:lstStyle/>
          <a:p>
            <a:pPr algn="ctr"/>
            <a:r>
              <a:rPr lang="it-IT" b="1" dirty="0">
                <a:solidFill>
                  <a:schemeClr val="bg1"/>
                </a:solidFill>
              </a:rPr>
              <a:t>Cauzione: segretezza</a:t>
            </a:r>
          </a:p>
        </p:txBody>
      </p:sp>
    </p:spTree>
    <p:extLst>
      <p:ext uri="{BB962C8B-B14F-4D97-AF65-F5344CB8AC3E}">
        <p14:creationId xmlns:p14="http://schemas.microsoft.com/office/powerpoint/2010/main" val="3726696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0563FD1F-4377-4113-8439-F034467E7492}"/>
              </a:ext>
            </a:extLst>
          </p:cNvPr>
          <p:cNvSpPr>
            <a:spLocks noGrp="1"/>
          </p:cNvSpPr>
          <p:nvPr>
            <p:ph type="body" idx="1"/>
          </p:nvPr>
        </p:nvSpPr>
        <p:spPr>
          <a:xfrm>
            <a:off x="0" y="895639"/>
            <a:ext cx="12191999" cy="5962361"/>
          </a:xfrm>
        </p:spPr>
        <p:txBody>
          <a:bodyPr>
            <a:noAutofit/>
          </a:bodyPr>
          <a:lstStyle/>
          <a:p>
            <a:r>
              <a:rPr lang="it-IT" sz="2000" dirty="0">
                <a:solidFill>
                  <a:schemeClr val="tx1"/>
                </a:solidFill>
              </a:rPr>
              <a:t>Si potrebbe pensare, ad esempio, ad un </a:t>
            </a:r>
            <a:r>
              <a:rPr lang="it-IT" sz="2000" b="1" dirty="0">
                <a:solidFill>
                  <a:schemeClr val="tx1"/>
                </a:solidFill>
              </a:rPr>
              <a:t>conto unico intestato al Tribunale </a:t>
            </a:r>
            <a:r>
              <a:rPr lang="it-IT" sz="2000" dirty="0">
                <a:solidFill>
                  <a:schemeClr val="tx1"/>
                </a:solidFill>
              </a:rPr>
              <a:t>(magari aperto esclusivamente per il deposito delle cauzioni), non accessibile ai delegati, e che alle offerte di acquisto sia allegata una </a:t>
            </a:r>
            <a:r>
              <a:rPr lang="it-IT" sz="2000" b="1" dirty="0">
                <a:solidFill>
                  <a:schemeClr val="tx1"/>
                </a:solidFill>
              </a:rPr>
              <a:t>dichiarazione resa dall’istituto di credito dell’offerente </a:t>
            </a:r>
            <a:r>
              <a:rPr lang="it-IT" sz="2000" dirty="0">
                <a:solidFill>
                  <a:schemeClr val="tx1"/>
                </a:solidFill>
              </a:rPr>
              <a:t>il quale certifichi l’avvenuto versamento della cauzione sul conto di destinazione della medesima. Questo espediente però in realtà aggira il compito di verifica preliminare attribuito al professionista delegato, rinviandolo ad un momento successivo alla vendita, laddove invece l’art. 571, co 2, </a:t>
            </a:r>
            <a:r>
              <a:rPr lang="it-IT" sz="2000" dirty="0" err="1">
                <a:solidFill>
                  <a:schemeClr val="tx1"/>
                </a:solidFill>
              </a:rPr>
              <a:t>c.p.c.</a:t>
            </a:r>
            <a:r>
              <a:rPr lang="it-IT" sz="2000" dirty="0">
                <a:solidFill>
                  <a:schemeClr val="tx1"/>
                </a:solidFill>
              </a:rPr>
              <a:t> nell’identificare l’omesso versamento della cauzione quale causa di inefficacia dell’offerta, impone necessariamente che questo accertamento sia eseguito prima della eventuale gara tra gli offerenti (che potrebbe risultare viziata dalla partecipazione di un offerente non legittimato).</a:t>
            </a:r>
          </a:p>
          <a:p>
            <a:r>
              <a:rPr lang="it-IT" sz="2000" dirty="0">
                <a:solidFill>
                  <a:schemeClr val="tx1"/>
                </a:solidFill>
              </a:rPr>
              <a:t>Altra scelta potrebbe essere quella per cui la </a:t>
            </a:r>
            <a:r>
              <a:rPr lang="it-IT" sz="2000" b="1" dirty="0">
                <a:solidFill>
                  <a:schemeClr val="tx1"/>
                </a:solidFill>
              </a:rPr>
              <a:t>cancelleria</a:t>
            </a:r>
            <a:r>
              <a:rPr lang="it-IT" sz="2000" dirty="0">
                <a:solidFill>
                  <a:schemeClr val="tx1"/>
                </a:solidFill>
              </a:rPr>
              <a:t>, unica legittimata ad accedere al conto, il giorno dello svolgimento della vendita </a:t>
            </a:r>
            <a:r>
              <a:rPr lang="it-IT" sz="2000" b="1" dirty="0">
                <a:solidFill>
                  <a:schemeClr val="tx1"/>
                </a:solidFill>
              </a:rPr>
              <a:t>comunica al Gestore l’elenco dei CRO </a:t>
            </a:r>
            <a:r>
              <a:rPr lang="it-IT" sz="2000" dirty="0">
                <a:solidFill>
                  <a:schemeClr val="tx1"/>
                </a:solidFill>
              </a:rPr>
              <a:t>relativi alle cauzioni depositate, in modo che questi possa riscontrare in quell’elenco i CRO relativi alle offerte ricevute.</a:t>
            </a:r>
          </a:p>
          <a:p>
            <a:r>
              <a:rPr lang="it-IT" sz="2000" dirty="0">
                <a:solidFill>
                  <a:schemeClr val="tx1"/>
                </a:solidFill>
              </a:rPr>
              <a:t>Anche tale soluzione  non risolve il problema, in quanto oltre a </a:t>
            </a:r>
            <a:r>
              <a:rPr lang="it-IT" sz="2000" b="1" dirty="0">
                <a:solidFill>
                  <a:schemeClr val="tx1"/>
                </a:solidFill>
              </a:rPr>
              <a:t>caricare sulle spalle del cancelliere </a:t>
            </a:r>
            <a:r>
              <a:rPr lang="it-IT" sz="2000" dirty="0">
                <a:solidFill>
                  <a:schemeClr val="tx1"/>
                </a:solidFill>
              </a:rPr>
              <a:t>il compito, implica che il conto corrente sia visibile a costui. La replica a questo rilievo potrebbe essere che il cancelliere, quale pubblico ufficiale nell’esercizio delle sue funzioni, è tenuto al segreto, ma non pare che l’obbligo del segreto possa acquietare; certamente non sul versante normativo. Invero, ove si legga l’ultimo comma dell’art. 571 </a:t>
            </a:r>
            <a:r>
              <a:rPr lang="it-IT" sz="2000" dirty="0" err="1">
                <a:solidFill>
                  <a:schemeClr val="tx1"/>
                </a:solidFill>
              </a:rPr>
              <a:t>c.p.c.</a:t>
            </a:r>
            <a:r>
              <a:rPr lang="it-IT" sz="2000" dirty="0">
                <a:solidFill>
                  <a:schemeClr val="tx1"/>
                </a:solidFill>
              </a:rPr>
              <a:t>, a mente del quale l’offerta deve essere depositata in “</a:t>
            </a:r>
            <a:r>
              <a:rPr lang="it-IT" sz="2000" i="1" dirty="0">
                <a:solidFill>
                  <a:schemeClr val="tx1"/>
                </a:solidFill>
              </a:rPr>
              <a:t>busta chiusa</a:t>
            </a:r>
            <a:r>
              <a:rPr lang="it-IT" sz="2000" dirty="0">
                <a:solidFill>
                  <a:schemeClr val="tx1"/>
                </a:solidFill>
              </a:rPr>
              <a:t>”, ci si avvede del fatto che il legislatore con la riforma del 2005 ha consapevolmente inteso rendere segreta l’offerta anche per il cancelliere; e che questa sia stata una precisa </a:t>
            </a:r>
            <a:r>
              <a:rPr lang="it-IT" sz="2000" i="1" dirty="0" err="1">
                <a:solidFill>
                  <a:schemeClr val="tx1"/>
                </a:solidFill>
              </a:rPr>
              <a:t>voluntas</a:t>
            </a:r>
            <a:r>
              <a:rPr lang="it-IT" sz="2000" i="1" dirty="0">
                <a:solidFill>
                  <a:schemeClr val="tx1"/>
                </a:solidFill>
              </a:rPr>
              <a:t> </a:t>
            </a:r>
            <a:r>
              <a:rPr lang="it-IT" sz="2000" i="1" dirty="0" err="1">
                <a:solidFill>
                  <a:schemeClr val="tx1"/>
                </a:solidFill>
              </a:rPr>
              <a:t>legis</a:t>
            </a:r>
            <a:r>
              <a:rPr lang="it-IT" sz="2000" dirty="0">
                <a:solidFill>
                  <a:schemeClr val="tx1"/>
                </a:solidFill>
              </a:rPr>
              <a:t> emerge dal raffronto dell’attuale lettera codicistica con l’originaria formulazione della norma, la quale prevedeva che “</a:t>
            </a:r>
            <a:r>
              <a:rPr lang="it-IT" sz="2000" i="1" dirty="0">
                <a:solidFill>
                  <a:schemeClr val="tx1"/>
                </a:solidFill>
              </a:rPr>
              <a:t>l’offerente deve presentare nella cancelleria dichiarazione contenente l’indicazione del prezzo, del tempo e del modo del pagamento e di ogni altro elemento utile alla valutazione dell’offerta</a:t>
            </a:r>
            <a:r>
              <a:rPr lang="it-IT" sz="2000" dirty="0">
                <a:solidFill>
                  <a:schemeClr val="tx1"/>
                </a:solidFill>
              </a:rPr>
              <a:t>”.</a:t>
            </a:r>
          </a:p>
          <a:p>
            <a:endParaRPr lang="it-IT" sz="2000" dirty="0"/>
          </a:p>
        </p:txBody>
      </p:sp>
      <p:sp>
        <p:nvSpPr>
          <p:cNvPr id="4" name="Segnaposto piè di pagina 3">
            <a:extLst>
              <a:ext uri="{FF2B5EF4-FFF2-40B4-BE49-F238E27FC236}">
                <a16:creationId xmlns:a16="http://schemas.microsoft.com/office/drawing/2014/main" id="{0E99C62B-ECBE-4F28-8CDD-EE8F352934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
        <p:nvSpPr>
          <p:cNvPr id="5" name="Titolo 1">
            <a:extLst>
              <a:ext uri="{FF2B5EF4-FFF2-40B4-BE49-F238E27FC236}">
                <a16:creationId xmlns:a16="http://schemas.microsoft.com/office/drawing/2014/main" id="{0D28E01C-C303-49AD-9340-878C69D2B2D6}"/>
              </a:ext>
            </a:extLst>
          </p:cNvPr>
          <p:cNvSpPr>
            <a:spLocks noGrp="1"/>
          </p:cNvSpPr>
          <p:nvPr>
            <p:ph type="title"/>
          </p:nvPr>
        </p:nvSpPr>
        <p:spPr>
          <a:xfrm>
            <a:off x="723900" y="136525"/>
            <a:ext cx="10744200" cy="759114"/>
          </a:xfrm>
          <a:solidFill>
            <a:srgbClr val="92D050"/>
          </a:solidFill>
        </p:spPr>
        <p:txBody>
          <a:bodyPr>
            <a:normAutofit fontScale="90000"/>
          </a:bodyPr>
          <a:lstStyle/>
          <a:p>
            <a:pPr algn="ctr"/>
            <a:r>
              <a:rPr lang="it-IT" b="1" dirty="0">
                <a:solidFill>
                  <a:schemeClr val="bg1"/>
                </a:solidFill>
              </a:rPr>
              <a:t>Cauzione: segretezza</a:t>
            </a:r>
          </a:p>
        </p:txBody>
      </p:sp>
    </p:spTree>
    <p:extLst>
      <p:ext uri="{BB962C8B-B14F-4D97-AF65-F5344CB8AC3E}">
        <p14:creationId xmlns:p14="http://schemas.microsoft.com/office/powerpoint/2010/main" val="2629442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21B106A-ADE7-41F1-899E-A4D8F2295352}"/>
              </a:ext>
            </a:extLst>
          </p:cNvPr>
          <p:cNvSpPr>
            <a:spLocks noGrp="1"/>
          </p:cNvSpPr>
          <p:nvPr>
            <p:ph type="body" idx="1"/>
          </p:nvPr>
        </p:nvSpPr>
        <p:spPr>
          <a:xfrm>
            <a:off x="471055" y="1330036"/>
            <a:ext cx="11083636" cy="5026313"/>
          </a:xfrm>
        </p:spPr>
        <p:txBody>
          <a:bodyPr>
            <a:normAutofit fontScale="92500" lnSpcReduction="10000"/>
          </a:bodyPr>
          <a:lstStyle/>
          <a:p>
            <a:r>
              <a:rPr lang="it-IT" dirty="0">
                <a:solidFill>
                  <a:schemeClr val="tx1"/>
                </a:solidFill>
              </a:rPr>
              <a:t>Abbandonando dunque l’idea del conto unico, una diversa opzione potrebbe essere quella di far versare la cauzione sul </a:t>
            </a:r>
            <a:r>
              <a:rPr lang="it-IT" b="1" dirty="0">
                <a:solidFill>
                  <a:schemeClr val="tx1"/>
                </a:solidFill>
              </a:rPr>
              <a:t>conto della singola procedura</a:t>
            </a:r>
            <a:r>
              <a:rPr lang="it-IT" dirty="0">
                <a:solidFill>
                  <a:schemeClr val="tx1"/>
                </a:solidFill>
              </a:rPr>
              <a:t>, che l’istituto di credito provvede ad oscurare un certo numero di giorni antecedenti quello previsto per l’apertura delle buste, non necessariamente coincidenti con il giorno a decorrere dal quale possono presentarsi offerte di acquisto (atteso che normalmente il deposito delle stesse si affolla negli ultimi giorni utili). Ovviamente, affinché il risultato della segretezza possa essere utilmente procurato, è necessario che al professionista delegato sia inibito non solo la vista dei movimenti, ma anche l’esecuzione delle operazioni di pagamento, poiché in caso contrario questi, nell’eseguire un pagamento, avrebbe la prova indiretta del saldo disponibile.</a:t>
            </a:r>
          </a:p>
          <a:p>
            <a:r>
              <a:rPr lang="it-IT" dirty="0">
                <a:solidFill>
                  <a:schemeClr val="tx1"/>
                </a:solidFill>
              </a:rPr>
              <a:t>L’inconveniente che questa strada presenta è quello per cui il blocco del conto corrente per un certo periodo, più o meno lungo, potrebbe rallentare il sollecito svolgimento delle operazioni delegate nelle procedure esecutive in cui si eseguono frequenti e numerose movimentazioni bancarie, e soprattutto nelle procedure concorsuali più complesse. L’ostacolo potrebbe superarsi allora prevedendo per ogni procedura (o per lo meno per quelle in cui l’esigenza si pone) un “</a:t>
            </a:r>
            <a:r>
              <a:rPr lang="it-IT" i="1" dirty="0">
                <a:solidFill>
                  <a:schemeClr val="tx1"/>
                </a:solidFill>
              </a:rPr>
              <a:t>conto cauzioni</a:t>
            </a:r>
            <a:r>
              <a:rPr lang="it-IT" dirty="0">
                <a:solidFill>
                  <a:schemeClr val="tx1"/>
                </a:solidFill>
              </a:rPr>
              <a:t>” funzionale esclusivamente a questo scopo. Si tratterebbe, in sostanza, di un conto corrente destinato a ricevere le cauzioni degli offerenti, la cui interdizione al delegato fino al giorno fissato per l’apertura delle buste non creerebbe interferenze </a:t>
            </a:r>
            <a:r>
              <a:rPr lang="it-IT" dirty="0" err="1">
                <a:solidFill>
                  <a:schemeClr val="tx1"/>
                </a:solidFill>
              </a:rPr>
              <a:t>gestorie</a:t>
            </a:r>
            <a:r>
              <a:rPr lang="it-IT" dirty="0">
                <a:solidFill>
                  <a:schemeClr val="tx1"/>
                </a:solidFill>
              </a:rPr>
              <a:t>.</a:t>
            </a:r>
          </a:p>
        </p:txBody>
      </p:sp>
      <p:sp>
        <p:nvSpPr>
          <p:cNvPr id="4" name="Segnaposto piè di pagina 3">
            <a:extLst>
              <a:ext uri="{FF2B5EF4-FFF2-40B4-BE49-F238E27FC236}">
                <a16:creationId xmlns:a16="http://schemas.microsoft.com/office/drawing/2014/main" id="{B0F0B1A0-927D-4124-9349-83F5C6CD5F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
        <p:nvSpPr>
          <p:cNvPr id="5" name="Titolo 1">
            <a:extLst>
              <a:ext uri="{FF2B5EF4-FFF2-40B4-BE49-F238E27FC236}">
                <a16:creationId xmlns:a16="http://schemas.microsoft.com/office/drawing/2014/main" id="{26541379-B1C3-4ADD-87F7-2CC9ED5CE98C}"/>
              </a:ext>
            </a:extLst>
          </p:cNvPr>
          <p:cNvSpPr>
            <a:spLocks noGrp="1"/>
          </p:cNvSpPr>
          <p:nvPr>
            <p:ph type="title"/>
          </p:nvPr>
        </p:nvSpPr>
        <p:spPr>
          <a:xfrm>
            <a:off x="831850" y="263236"/>
            <a:ext cx="10515600" cy="876589"/>
          </a:xfrm>
          <a:solidFill>
            <a:srgbClr val="92D050"/>
          </a:solidFill>
        </p:spPr>
        <p:txBody>
          <a:bodyPr>
            <a:normAutofit fontScale="90000"/>
          </a:bodyPr>
          <a:lstStyle/>
          <a:p>
            <a:pPr algn="ctr"/>
            <a:r>
              <a:rPr lang="it-IT" b="1" dirty="0">
                <a:solidFill>
                  <a:schemeClr val="bg1"/>
                </a:solidFill>
              </a:rPr>
              <a:t>Cauzione: segretezza</a:t>
            </a:r>
          </a:p>
        </p:txBody>
      </p:sp>
    </p:spTree>
    <p:extLst>
      <p:ext uri="{BB962C8B-B14F-4D97-AF65-F5344CB8AC3E}">
        <p14:creationId xmlns:p14="http://schemas.microsoft.com/office/powerpoint/2010/main" val="1196558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07BCAF-D364-4474-87F6-A59BCB909174}"/>
              </a:ext>
            </a:extLst>
          </p:cNvPr>
          <p:cNvSpPr>
            <a:spLocks noGrp="1"/>
          </p:cNvSpPr>
          <p:nvPr>
            <p:ph type="title"/>
          </p:nvPr>
        </p:nvSpPr>
        <p:spPr>
          <a:xfrm>
            <a:off x="1155033" y="274638"/>
            <a:ext cx="10042356" cy="1143000"/>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it-IT" b="1" dirty="0">
                <a:solidFill>
                  <a:schemeClr val="bg1"/>
                </a:solidFill>
              </a:rPr>
              <a:t>Sottoscrizione dell’offerta ed identificazione dell’offerente</a:t>
            </a:r>
            <a:endParaRPr lang="it-IT" dirty="0"/>
          </a:p>
        </p:txBody>
      </p:sp>
      <p:graphicFrame>
        <p:nvGraphicFramePr>
          <p:cNvPr id="5" name="Segnaposto contenuto 4">
            <a:extLst>
              <a:ext uri="{FF2B5EF4-FFF2-40B4-BE49-F238E27FC236}">
                <a16:creationId xmlns:a16="http://schemas.microsoft.com/office/drawing/2014/main" id="{22D5B77A-E64B-4B53-8404-1750660E3AE9}"/>
              </a:ext>
            </a:extLst>
          </p:cNvPr>
          <p:cNvGraphicFramePr>
            <a:graphicFrameLocks noGrp="1"/>
          </p:cNvGraphicFramePr>
          <p:nvPr>
            <p:ph idx="1"/>
          </p:nvPr>
        </p:nvGraphicFramePr>
        <p:xfrm>
          <a:off x="2044991" y="1350070"/>
          <a:ext cx="822960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magine 5">
            <a:extLst>
              <a:ext uri="{FF2B5EF4-FFF2-40B4-BE49-F238E27FC236}">
                <a16:creationId xmlns:a16="http://schemas.microsoft.com/office/drawing/2014/main" id="{56353AD2-31B6-43C4-BFF3-D4E7AD7298BB}"/>
              </a:ext>
            </a:extLst>
          </p:cNvPr>
          <p:cNvPicPr>
            <a:picLocks noChangeAspect="1"/>
          </p:cNvPicPr>
          <p:nvPr/>
        </p:nvPicPr>
        <p:blipFill>
          <a:blip r:embed="rId8"/>
          <a:stretch>
            <a:fillRect/>
          </a:stretch>
        </p:blipFill>
        <p:spPr>
          <a:xfrm>
            <a:off x="2449508" y="1673400"/>
            <a:ext cx="2314997" cy="1722685"/>
          </a:xfrm>
          <a:prstGeom prst="rect">
            <a:avLst/>
          </a:prstGeom>
        </p:spPr>
      </p:pic>
      <p:pic>
        <p:nvPicPr>
          <p:cNvPr id="8" name="Immagine 7">
            <a:extLst>
              <a:ext uri="{FF2B5EF4-FFF2-40B4-BE49-F238E27FC236}">
                <a16:creationId xmlns:a16="http://schemas.microsoft.com/office/drawing/2014/main" id="{04BC6E2F-825E-42FA-8A8C-97D849895F6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91265" y="4175822"/>
            <a:ext cx="1390531" cy="952983"/>
          </a:xfrm>
          <a:prstGeom prst="rect">
            <a:avLst/>
          </a:prstGeom>
        </p:spPr>
      </p:pic>
      <p:pic>
        <p:nvPicPr>
          <p:cNvPr id="12" name="Immagine 11">
            <a:extLst>
              <a:ext uri="{FF2B5EF4-FFF2-40B4-BE49-F238E27FC236}">
                <a16:creationId xmlns:a16="http://schemas.microsoft.com/office/drawing/2014/main" id="{238084E2-D40A-4778-9D68-8B7C9E6DA9F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143673" y="5012756"/>
            <a:ext cx="1811589" cy="1343595"/>
          </a:xfrm>
          <a:prstGeom prst="rect">
            <a:avLst/>
          </a:prstGeom>
        </p:spPr>
      </p:pic>
      <p:pic>
        <p:nvPicPr>
          <p:cNvPr id="16" name="Elemento grafico 15" descr="Aggiungi">
            <a:extLst>
              <a:ext uri="{FF2B5EF4-FFF2-40B4-BE49-F238E27FC236}">
                <a16:creationId xmlns:a16="http://schemas.microsoft.com/office/drawing/2014/main" id="{8D100E43-DDEB-4817-9890-E771565B60D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92134" y="4233019"/>
            <a:ext cx="895787" cy="895787"/>
          </a:xfrm>
          <a:prstGeom prst="rect">
            <a:avLst/>
          </a:prstGeom>
        </p:spPr>
      </p:pic>
      <p:sp>
        <p:nvSpPr>
          <p:cNvPr id="3" name="Segnaposto piè di pagina 2">
            <a:extLst>
              <a:ext uri="{FF2B5EF4-FFF2-40B4-BE49-F238E27FC236}">
                <a16:creationId xmlns:a16="http://schemas.microsoft.com/office/drawing/2014/main" id="{130ADE30-1483-48A8-B8CE-7FD6BD5BAD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2904377248"/>
      </p:ext>
    </p:extLst>
  </p:cSld>
  <p:clrMapOvr>
    <a:masterClrMapping/>
  </p:clrMapOvr>
  <p:transition spd="slow">
    <p:comb/>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2A85EB83-00B7-49B8-B856-EC9B1C99C3F0}"/>
              </a:ext>
            </a:extLst>
          </p:cNvPr>
          <p:cNvPicPr>
            <a:picLocks noChangeAspect="1"/>
          </p:cNvPicPr>
          <p:nvPr/>
        </p:nvPicPr>
        <p:blipFill>
          <a:blip r:embed="rId2"/>
          <a:stretch>
            <a:fillRect/>
          </a:stretch>
        </p:blipFill>
        <p:spPr>
          <a:xfrm>
            <a:off x="8717309" y="1"/>
            <a:ext cx="3156614" cy="2478504"/>
          </a:xfrm>
          <a:prstGeom prst="rect">
            <a:avLst/>
          </a:prstGeom>
        </p:spPr>
      </p:pic>
      <p:sp>
        <p:nvSpPr>
          <p:cNvPr id="2" name="Titolo 1">
            <a:extLst>
              <a:ext uri="{FF2B5EF4-FFF2-40B4-BE49-F238E27FC236}">
                <a16:creationId xmlns:a16="http://schemas.microsoft.com/office/drawing/2014/main" id="{97D8DB4B-5BD6-4075-9AA5-E848149B748D}"/>
              </a:ext>
            </a:extLst>
          </p:cNvPr>
          <p:cNvSpPr>
            <a:spLocks noGrp="1"/>
          </p:cNvSpPr>
          <p:nvPr>
            <p:ph type="title"/>
          </p:nvPr>
        </p:nvSpPr>
        <p:spPr>
          <a:xfrm>
            <a:off x="1748589" y="224590"/>
            <a:ext cx="6962274" cy="866273"/>
          </a:xfrm>
        </p:spPr>
        <p:style>
          <a:lnRef idx="1">
            <a:schemeClr val="accent6"/>
          </a:lnRef>
          <a:fillRef idx="3">
            <a:schemeClr val="accent6"/>
          </a:fillRef>
          <a:effectRef idx="2">
            <a:schemeClr val="accent6"/>
          </a:effectRef>
          <a:fontRef idx="minor">
            <a:schemeClr val="lt1"/>
          </a:fontRef>
        </p:style>
        <p:txBody>
          <a:bodyPr>
            <a:normAutofit fontScale="90000"/>
          </a:bodyPr>
          <a:lstStyle/>
          <a:p>
            <a:pPr algn="ctr"/>
            <a:r>
              <a:rPr lang="it-IT" dirty="0" err="1"/>
              <a:t>Pec</a:t>
            </a:r>
            <a:r>
              <a:rPr lang="it-IT" dirty="0"/>
              <a:t> identificativa</a:t>
            </a:r>
          </a:p>
        </p:txBody>
      </p:sp>
      <p:sp>
        <p:nvSpPr>
          <p:cNvPr id="3" name="Segnaposto testo 2">
            <a:extLst>
              <a:ext uri="{FF2B5EF4-FFF2-40B4-BE49-F238E27FC236}">
                <a16:creationId xmlns:a16="http://schemas.microsoft.com/office/drawing/2014/main" id="{8D0E47C4-4FB5-48A3-AE7C-91C2C59593F8}"/>
              </a:ext>
            </a:extLst>
          </p:cNvPr>
          <p:cNvSpPr>
            <a:spLocks noGrp="1"/>
          </p:cNvSpPr>
          <p:nvPr>
            <p:ph type="body" idx="1"/>
          </p:nvPr>
        </p:nvSpPr>
        <p:spPr>
          <a:xfrm>
            <a:off x="831850" y="1251285"/>
            <a:ext cx="10515600" cy="5229726"/>
          </a:xfrm>
        </p:spPr>
        <p:txBody>
          <a:bodyPr anchor="b">
            <a:normAutofit fontScale="85000" lnSpcReduction="10000"/>
          </a:bodyPr>
          <a:lstStyle/>
          <a:p>
            <a:r>
              <a:rPr lang="it-IT" dirty="0">
                <a:solidFill>
                  <a:schemeClr val="tx1"/>
                </a:solidFill>
              </a:rPr>
              <a:t>L'invio telematico di un'offerta d'acquisto nei termini in cui esso è disciplinato dal decreto ministeriale e dalle specifiche tecniche pone il problema, sconosciuto nei sistemi tradizionali di presentazione dell'offerta cartacea, di identificazione dell'offerente, di accertamento della provenienza dell'offerta e di distinzione tra presentatore dell’offerta ed offerente.</a:t>
            </a:r>
          </a:p>
          <a:p>
            <a:r>
              <a:rPr lang="it-IT" dirty="0">
                <a:solidFill>
                  <a:schemeClr val="tx1"/>
                </a:solidFill>
              </a:rPr>
              <a:t>La distinzione tra “presentatore” ed “offerente” è chiara nell’ordito normativo del codice di rito. L’offerente è il soggetto che, a mente del primo comma dell’art. 571, formula l’offerta di acquisto dichiarando di voler acquistare personalmente o quale procuratore speciale (purché sia avvocato), anche per persona da nominare.</a:t>
            </a:r>
          </a:p>
          <a:p>
            <a:r>
              <a:rPr lang="it-IT" dirty="0">
                <a:solidFill>
                  <a:schemeClr val="tx1"/>
                </a:solidFill>
              </a:rPr>
              <a:t>Presentatore è invece colui il quale, a norma dell’ultimo comma del citato art. 571, deposita la busta chiusa contenente l’offerta in cancelleria (o dinanzi al professionista delegato nelle ipotesi di cui all’art. 591</a:t>
            </a:r>
            <a:r>
              <a:rPr lang="it-IT" i="1" dirty="0">
                <a:solidFill>
                  <a:schemeClr val="tx1"/>
                </a:solidFill>
              </a:rPr>
              <a:t>-bis</a:t>
            </a:r>
            <a:r>
              <a:rPr lang="it-IT" dirty="0">
                <a:solidFill>
                  <a:schemeClr val="tx1"/>
                </a:solidFill>
              </a:rPr>
              <a:t> </a:t>
            </a:r>
            <a:r>
              <a:rPr lang="it-IT" dirty="0" err="1">
                <a:solidFill>
                  <a:schemeClr val="tx1"/>
                </a:solidFill>
              </a:rPr>
              <a:t>c.p.c.</a:t>
            </a:r>
            <a:r>
              <a:rPr lang="it-IT" dirty="0">
                <a:solidFill>
                  <a:schemeClr val="tx1"/>
                </a:solidFill>
              </a:rPr>
              <a:t> ) e che viene materialmente identificato all’atto della presentazione.</a:t>
            </a:r>
          </a:p>
          <a:p>
            <a:r>
              <a:rPr lang="it-IT" dirty="0">
                <a:solidFill>
                  <a:schemeClr val="tx1"/>
                </a:solidFill>
              </a:rPr>
              <a:t>Nella vendita telematica questo distinguo diventa più sfumato, poiché presentatore ed offerente pur rimanendo figure distinte (Secondo le specifiche tecniche il presentatore è il “</a:t>
            </a:r>
            <a:r>
              <a:rPr lang="it-IT" i="1" dirty="0">
                <a:solidFill>
                  <a:schemeClr val="tx1"/>
                </a:solidFill>
              </a:rPr>
              <a:t>Soggetto che compila ed eventualmente firma l’Offerta telematica prima di presentarla con specificato titolo per ciascun offerente</a:t>
            </a:r>
            <a:r>
              <a:rPr lang="it-IT" dirty="0">
                <a:solidFill>
                  <a:schemeClr val="tx1"/>
                </a:solidFill>
              </a:rPr>
              <a:t>”), in taluni casi possono coincidere, nel senso che la presentazione dell’offerta può equivalere </a:t>
            </a:r>
            <a:r>
              <a:rPr lang="it-IT" i="1" dirty="0">
                <a:solidFill>
                  <a:schemeClr val="tx1"/>
                </a:solidFill>
              </a:rPr>
              <a:t>ipso iure</a:t>
            </a:r>
            <a:r>
              <a:rPr lang="it-IT" dirty="0">
                <a:solidFill>
                  <a:schemeClr val="tx1"/>
                </a:solidFill>
              </a:rPr>
              <a:t> alla sottoscrizione della medesima. Tanto è possibile poiché il decreto ministeriale prevede che l’offerente sia identificato in colui che sottoscrive con firma digitale l’offerta di acquisto, oppure nel titolare della casella di posta elettronica per la vendita telematica attraverso la quale l’offerta viene presentata. </a:t>
            </a:r>
          </a:p>
        </p:txBody>
      </p:sp>
      <p:sp>
        <p:nvSpPr>
          <p:cNvPr id="4" name="Segnaposto piè di pagina 3">
            <a:extLst>
              <a:ext uri="{FF2B5EF4-FFF2-40B4-BE49-F238E27FC236}">
                <a16:creationId xmlns:a16="http://schemas.microsoft.com/office/drawing/2014/main" id="{637EB890-91FE-4560-AF41-8A50BE4E43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3462046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A3278EE2-8321-4811-9728-33E16947435F}"/>
              </a:ext>
            </a:extLst>
          </p:cNvPr>
          <p:cNvSpPr>
            <a:spLocks noGrp="1"/>
          </p:cNvSpPr>
          <p:nvPr>
            <p:ph type="body" idx="1"/>
          </p:nvPr>
        </p:nvSpPr>
        <p:spPr>
          <a:xfrm>
            <a:off x="180109" y="166255"/>
            <a:ext cx="11748655" cy="6555220"/>
          </a:xfrm>
        </p:spPr>
        <p:txBody>
          <a:bodyPr>
            <a:noAutofit/>
          </a:bodyPr>
          <a:lstStyle/>
          <a:p>
            <a:pPr>
              <a:lnSpc>
                <a:spcPct val="100000"/>
              </a:lnSpc>
              <a:spcBef>
                <a:spcPts val="0"/>
              </a:spcBef>
            </a:pPr>
            <a:r>
              <a:rPr lang="it-IT" sz="2000" dirty="0">
                <a:solidFill>
                  <a:schemeClr val="tx1"/>
                </a:solidFill>
              </a:rPr>
              <a:t>Infatti, l’art. 12 comma 4 dispone che “</a:t>
            </a:r>
            <a:r>
              <a:rPr lang="it-IT" sz="2000" i="1" dirty="0">
                <a:solidFill>
                  <a:schemeClr val="tx1"/>
                </a:solidFill>
              </a:rPr>
              <a:t>L'offerta è trasmessa mediante la casella di posta elettronica certificata per la vendita telematica. La trasmissione sostituisce la firma elettronica avanzata dell'offerta</a:t>
            </a:r>
            <a:r>
              <a:rPr lang="it-IT" sz="2000" dirty="0">
                <a:solidFill>
                  <a:schemeClr val="tx1"/>
                </a:solidFill>
              </a:rPr>
              <a:t>”. In questo caso la posta elettronica certificata per la vendita telematica sostituisce la firma elettronica, e dunque il titolare della casella di posta elettronica equivale al sottoscrittore dell’offerta.</a:t>
            </a:r>
          </a:p>
          <a:p>
            <a:pPr>
              <a:lnSpc>
                <a:spcPct val="100000"/>
              </a:lnSpc>
              <a:spcBef>
                <a:spcPts val="0"/>
              </a:spcBef>
            </a:pPr>
            <a:r>
              <a:rPr lang="it-IT" sz="2000" dirty="0">
                <a:solidFill>
                  <a:schemeClr val="tx1"/>
                </a:solidFill>
              </a:rPr>
              <a:t>Al contrario, il successivo comma 5 dispone che “</a:t>
            </a:r>
            <a:r>
              <a:rPr lang="it-IT" sz="2000" i="1" dirty="0">
                <a:solidFill>
                  <a:schemeClr val="tx1"/>
                </a:solidFill>
              </a:rPr>
              <a:t>L'offerta, quando è sottoscritta con firma digitale, può essere trasmessa a mezzo di casella di posta elettronica certificata anche priva dei requisiti di cui all'articolo 2, comma 1, lettera n)</a:t>
            </a:r>
            <a:r>
              <a:rPr lang="it-IT" sz="2000" dirty="0">
                <a:solidFill>
                  <a:schemeClr val="tx1"/>
                </a:solidFill>
              </a:rPr>
              <a:t>”. Ove ricorra questa situazione si avrà dunque che l’offerente si identificherà con colui il quale ha sottoscritto digitalmente l’offerta, la quale potrà essere inviata anche dalla casella di posta elettronica di un soggetto diverso, non essendo richiesto che la </a:t>
            </a:r>
            <a:r>
              <a:rPr lang="it-IT" sz="2000" dirty="0" err="1">
                <a:solidFill>
                  <a:schemeClr val="tx1"/>
                </a:solidFill>
              </a:rPr>
              <a:t>pec</a:t>
            </a:r>
            <a:r>
              <a:rPr lang="it-IT" sz="2000" dirty="0">
                <a:solidFill>
                  <a:schemeClr val="tx1"/>
                </a:solidFill>
              </a:rPr>
              <a:t> di trasmissione dell’offerta sia intestata al sottoscrittore della medesima.</a:t>
            </a:r>
          </a:p>
          <a:p>
            <a:pPr>
              <a:lnSpc>
                <a:spcPct val="100000"/>
              </a:lnSpc>
              <a:spcBef>
                <a:spcPts val="0"/>
              </a:spcBef>
            </a:pPr>
            <a:r>
              <a:rPr lang="it-IT" sz="2000" dirty="0">
                <a:solidFill>
                  <a:schemeClr val="tx1"/>
                </a:solidFill>
              </a:rPr>
              <a:t>Dunque qualora sia presentata un'offerta non firmata digitalmente, occorrerebbe (uso il condizionale) verificare che la casella di posta elettronica certificata dalla quale proviene la stessa sia stata rilasciata, previa identificazione del richiedente, dal gestore del servizio, verifica che dovrà essere compiuta accertando che il messaggio di posta elettronica o un suo allegato contengano la prescritta attestazione di identificazione del richiedente la </a:t>
            </a:r>
            <a:r>
              <a:rPr lang="it-IT" sz="2000" dirty="0" err="1">
                <a:solidFill>
                  <a:schemeClr val="tx1"/>
                </a:solidFill>
              </a:rPr>
              <a:t>pec</a:t>
            </a:r>
            <a:r>
              <a:rPr lang="it-IT" sz="2000" dirty="0">
                <a:solidFill>
                  <a:schemeClr val="tx1"/>
                </a:solidFill>
              </a:rPr>
              <a:t>. Poiché l’offerta viene inviata al ministero e da questi decriptata e trasmessa al gestore della vendita, l’art. 17 del decreto prescrive in capo a quest’ultimo lo svolgimento di questo controllo. La previsione, tuttavia, deve essere interpretata conformemente al dato codicistico (che con l’art. 591 bis assegna al delegato il compito di verifica di ammissibilità delle offerte di acquisto) </a:t>
            </a:r>
            <a:r>
              <a:rPr lang="it-IT" sz="2000" dirty="0" err="1">
                <a:solidFill>
                  <a:schemeClr val="tx1"/>
                </a:solidFill>
              </a:rPr>
              <a:t>sicchè</a:t>
            </a:r>
            <a:r>
              <a:rPr lang="it-IT" sz="2000" dirty="0">
                <a:solidFill>
                  <a:schemeClr val="tx1"/>
                </a:solidFill>
              </a:rPr>
              <a:t> il controllo del gestore è aggiuntivo, e non sostitutivo.</a:t>
            </a:r>
          </a:p>
        </p:txBody>
      </p:sp>
      <p:sp>
        <p:nvSpPr>
          <p:cNvPr id="4" name="Segnaposto piè di pagina 3">
            <a:extLst>
              <a:ext uri="{FF2B5EF4-FFF2-40B4-BE49-F238E27FC236}">
                <a16:creationId xmlns:a16="http://schemas.microsoft.com/office/drawing/2014/main" id="{D0823EEA-C7D6-4FFC-BE0E-9757DC0D862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488857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ctrTitle"/>
          </p:nvPr>
        </p:nvSpPr>
        <p:spPr>
          <a:xfrm>
            <a:off x="838200" y="836712"/>
            <a:ext cx="3494362" cy="4930246"/>
          </a:xfr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algn="r">
              <a:defRPr/>
            </a:pPr>
            <a:r>
              <a:rPr lang="en-US" sz="4400" b="1" kern="1200" dirty="0" err="1">
                <a:solidFill>
                  <a:schemeClr val="bg1"/>
                </a:solidFill>
                <a:latin typeface="+mj-lt"/>
                <a:ea typeface="+mj-ea"/>
                <a:cs typeface="+mj-cs"/>
              </a:rPr>
              <a:t>Quali</a:t>
            </a:r>
            <a:r>
              <a:rPr lang="en-US" sz="4400" b="1" kern="1200" dirty="0">
                <a:solidFill>
                  <a:schemeClr val="bg1"/>
                </a:solidFill>
                <a:latin typeface="+mj-lt"/>
                <a:ea typeface="+mj-ea"/>
                <a:cs typeface="+mj-cs"/>
              </a:rPr>
              <a:t> </a:t>
            </a:r>
            <a:r>
              <a:rPr lang="en-US" sz="4400" b="1" kern="1200" dirty="0" err="1">
                <a:solidFill>
                  <a:schemeClr val="bg1"/>
                </a:solidFill>
                <a:latin typeface="+mj-lt"/>
                <a:ea typeface="+mj-ea"/>
                <a:cs typeface="+mj-cs"/>
              </a:rPr>
              <a:t>adempimenti</a:t>
            </a:r>
            <a:r>
              <a:rPr lang="en-US" sz="4400" b="1" kern="1200" dirty="0">
                <a:solidFill>
                  <a:schemeClr val="bg1"/>
                </a:solidFill>
                <a:latin typeface="+mj-lt"/>
                <a:ea typeface="+mj-ea"/>
                <a:cs typeface="+mj-cs"/>
              </a:rPr>
              <a:t>?</a:t>
            </a:r>
          </a:p>
        </p:txBody>
      </p:sp>
      <p:sp>
        <p:nvSpPr>
          <p:cNvPr id="10" name="Sottotitolo 9"/>
          <p:cNvSpPr>
            <a:spLocks noGrp="1"/>
          </p:cNvSpPr>
          <p:nvPr>
            <p:ph type="subTitle" idx="1"/>
          </p:nvPr>
        </p:nvSpPr>
        <p:spPr>
          <a:xfrm>
            <a:off x="4849198" y="320040"/>
            <a:ext cx="6647377" cy="5845264"/>
          </a:xfrm>
        </p:spPr>
        <p:txBody>
          <a:bodyPr vert="horz" lIns="91440" tIns="45720" rIns="91440" bIns="45720" rtlCol="0" anchor="ctr">
            <a:normAutofit/>
          </a:bodyPr>
          <a:lstStyle/>
          <a:p>
            <a:pPr algn="l"/>
            <a:r>
              <a:rPr lang="en-US" sz="1700" dirty="0"/>
              <a:t>Prima </a:t>
            </a:r>
            <a:r>
              <a:rPr lang="en-US" sz="1700" dirty="0" err="1"/>
              <a:t>dell’intervento</a:t>
            </a:r>
            <a:r>
              <a:rPr lang="en-US" sz="1700" dirty="0"/>
              <a:t> </a:t>
            </a:r>
            <a:r>
              <a:rPr lang="en-US" sz="1700" dirty="0" err="1"/>
              <a:t>normativo</a:t>
            </a:r>
            <a:r>
              <a:rPr lang="en-US" sz="1700" dirty="0"/>
              <a:t> in </a:t>
            </a:r>
            <a:r>
              <a:rPr lang="en-US" sz="1700" dirty="0" err="1"/>
              <a:t>parola</a:t>
            </a:r>
            <a:r>
              <a:rPr lang="en-US" sz="1700" dirty="0"/>
              <a:t> </a:t>
            </a:r>
            <a:r>
              <a:rPr lang="en-US" sz="1700" dirty="0" err="1"/>
              <a:t>l’art</a:t>
            </a:r>
            <a:r>
              <a:rPr lang="en-US" sz="1700" dirty="0"/>
              <a:t>. 490 </a:t>
            </a:r>
            <a:r>
              <a:rPr lang="en-US" sz="1700" dirty="0" err="1"/>
              <a:t>c.p.c.</a:t>
            </a:r>
            <a:r>
              <a:rPr lang="en-US" sz="1700" dirty="0"/>
              <a:t> </a:t>
            </a:r>
            <a:r>
              <a:rPr lang="en-US" sz="1700" dirty="0" err="1"/>
              <a:t>prevedeva</a:t>
            </a:r>
            <a:r>
              <a:rPr lang="en-US" sz="1700" dirty="0"/>
              <a:t> che, </a:t>
            </a:r>
            <a:r>
              <a:rPr lang="en-US" sz="1700" dirty="0" err="1"/>
              <a:t>almeno</a:t>
            </a:r>
            <a:r>
              <a:rPr lang="en-US" sz="1700" dirty="0"/>
              <a:t> </a:t>
            </a:r>
            <a:r>
              <a:rPr lang="en-US" sz="1700" dirty="0" err="1"/>
              <a:t>quarantacinque</a:t>
            </a:r>
            <a:r>
              <a:rPr lang="en-US" sz="1700" dirty="0"/>
              <a:t> </a:t>
            </a:r>
            <a:r>
              <a:rPr lang="en-US" sz="1700" dirty="0" err="1"/>
              <a:t>giorni</a:t>
            </a:r>
            <a:r>
              <a:rPr lang="en-US" sz="1700" dirty="0"/>
              <a:t> prima del </a:t>
            </a:r>
            <a:r>
              <a:rPr lang="en-US" sz="1700" dirty="0" err="1"/>
              <a:t>termine</a:t>
            </a:r>
            <a:r>
              <a:rPr lang="en-US" sz="1700" dirty="0"/>
              <a:t> </a:t>
            </a:r>
            <a:r>
              <a:rPr lang="en-US" sz="1700" dirty="0" err="1"/>
              <a:t>fissato</a:t>
            </a:r>
            <a:r>
              <a:rPr lang="en-US" sz="1700" dirty="0"/>
              <a:t> per la </a:t>
            </a:r>
            <a:r>
              <a:rPr lang="en-US" sz="1700" dirty="0" err="1"/>
              <a:t>presentazione</a:t>
            </a:r>
            <a:r>
              <a:rPr lang="en-US" sz="1700" dirty="0"/>
              <a:t> delle offerte di </a:t>
            </a:r>
            <a:r>
              <a:rPr lang="en-US" sz="1700" dirty="0" err="1"/>
              <a:t>acquisto</a:t>
            </a:r>
            <a:r>
              <a:rPr lang="en-US" sz="1700" dirty="0"/>
              <a:t> ai </a:t>
            </a:r>
            <a:r>
              <a:rPr lang="en-US" sz="1700" dirty="0" err="1"/>
              <a:t>sensi</a:t>
            </a:r>
            <a:r>
              <a:rPr lang="en-US" sz="1700" dirty="0"/>
              <a:t> </a:t>
            </a:r>
            <a:r>
              <a:rPr lang="en-US" sz="1700" dirty="0" err="1"/>
              <a:t>dell’art</a:t>
            </a:r>
            <a:r>
              <a:rPr lang="en-US" sz="1700" dirty="0"/>
              <a:t>. 571 </a:t>
            </a:r>
            <a:r>
              <a:rPr lang="en-US" sz="1700" dirty="0" err="1"/>
              <a:t>c.p.c.</a:t>
            </a:r>
            <a:r>
              <a:rPr lang="en-US" sz="1700" dirty="0"/>
              <a:t>, </a:t>
            </a:r>
            <a:r>
              <a:rPr lang="en-US" sz="1700" dirty="0" err="1"/>
              <a:t>oppure</a:t>
            </a:r>
            <a:r>
              <a:rPr lang="en-US" sz="1700" dirty="0"/>
              <a:t> della data </a:t>
            </a:r>
            <a:r>
              <a:rPr lang="en-US" sz="1700" dirty="0" err="1"/>
              <a:t>fissata</a:t>
            </a:r>
            <a:r>
              <a:rPr lang="en-US" sz="1700" dirty="0"/>
              <a:t> per </a:t>
            </a:r>
            <a:r>
              <a:rPr lang="en-US" sz="1700" dirty="0" err="1"/>
              <a:t>l’incanto</a:t>
            </a:r>
            <a:r>
              <a:rPr lang="en-US" sz="1700" dirty="0"/>
              <a:t>, </a:t>
            </a:r>
            <a:r>
              <a:rPr lang="en-US" sz="1700" dirty="0" err="1"/>
              <a:t>fossero</a:t>
            </a:r>
            <a:r>
              <a:rPr lang="en-US" sz="1700" dirty="0"/>
              <a:t> </a:t>
            </a:r>
            <a:r>
              <a:rPr lang="en-US" sz="1700" dirty="0" err="1"/>
              <a:t>eseguite</a:t>
            </a:r>
            <a:r>
              <a:rPr lang="en-US" sz="1700" dirty="0"/>
              <a:t> le </a:t>
            </a:r>
            <a:r>
              <a:rPr lang="en-US" sz="1700" dirty="0" err="1"/>
              <a:t>seguenti</a:t>
            </a:r>
            <a:r>
              <a:rPr lang="en-US" sz="1700" dirty="0"/>
              <a:t> </a:t>
            </a:r>
            <a:r>
              <a:rPr lang="en-US" sz="1700" dirty="0" err="1"/>
              <a:t>formalità</a:t>
            </a:r>
            <a:r>
              <a:rPr lang="en-US" sz="1700" dirty="0"/>
              <a:t> </a:t>
            </a:r>
            <a:r>
              <a:rPr lang="en-US" sz="1700" dirty="0" err="1"/>
              <a:t>pubblicitarie</a:t>
            </a:r>
            <a:r>
              <a:rPr lang="en-US" sz="1700" dirty="0"/>
              <a:t>:</a:t>
            </a:r>
          </a:p>
          <a:p>
            <a:pPr marL="342900" indent="-228600" algn="l">
              <a:buFont typeface="Arial" panose="020B0604020202020204" pitchFamily="34" charset="0"/>
              <a:buChar char="•"/>
            </a:pPr>
            <a:r>
              <a:rPr lang="en-US" sz="1700" dirty="0" err="1"/>
              <a:t>affissione</a:t>
            </a:r>
            <a:r>
              <a:rPr lang="en-US" sz="1700" dirty="0"/>
              <a:t> </a:t>
            </a:r>
            <a:r>
              <a:rPr lang="en-US" sz="1700" dirty="0" err="1"/>
              <a:t>dell’avviso</a:t>
            </a:r>
            <a:r>
              <a:rPr lang="en-US" sz="1700" dirty="0"/>
              <a:t> di vendita (l cui </a:t>
            </a:r>
            <a:r>
              <a:rPr lang="en-US" sz="1700" dirty="0" err="1"/>
              <a:t>contenuto</a:t>
            </a:r>
            <a:r>
              <a:rPr lang="en-US" sz="1700" dirty="0"/>
              <a:t> è </a:t>
            </a:r>
            <a:r>
              <a:rPr lang="en-US" sz="1700" dirty="0" err="1"/>
              <a:t>descritto</a:t>
            </a:r>
            <a:r>
              <a:rPr lang="en-US" sz="1700" dirty="0"/>
              <a:t> </a:t>
            </a:r>
            <a:r>
              <a:rPr lang="en-US" sz="1700" dirty="0" err="1"/>
              <a:t>dall'art</a:t>
            </a:r>
            <a:r>
              <a:rPr lang="en-US" sz="1700" dirty="0"/>
              <a:t>. 570 </a:t>
            </a:r>
            <a:r>
              <a:rPr lang="en-US" sz="1700" dirty="0" err="1"/>
              <a:t>c.p.c.</a:t>
            </a:r>
            <a:r>
              <a:rPr lang="en-US" sz="1700" dirty="0"/>
              <a:t>)per </a:t>
            </a:r>
            <a:r>
              <a:rPr lang="en-US" sz="1700" dirty="0" err="1"/>
              <a:t>tre</a:t>
            </a:r>
            <a:r>
              <a:rPr lang="en-US" sz="1700" dirty="0"/>
              <a:t> </a:t>
            </a:r>
            <a:r>
              <a:rPr lang="en-US" sz="1700" dirty="0" err="1"/>
              <a:t>giorni</a:t>
            </a:r>
            <a:r>
              <a:rPr lang="en-US" sz="1700" dirty="0"/>
              <a:t> </a:t>
            </a:r>
            <a:r>
              <a:rPr lang="en-US" sz="1700" dirty="0" err="1"/>
              <a:t>continui</a:t>
            </a:r>
            <a:r>
              <a:rPr lang="en-US" sz="1700" dirty="0"/>
              <a:t> </a:t>
            </a:r>
            <a:r>
              <a:rPr lang="en-US" sz="1700" dirty="0" err="1"/>
              <a:t>nell’albo</a:t>
            </a:r>
            <a:r>
              <a:rPr lang="en-US" sz="1700" dirty="0"/>
              <a:t> del </a:t>
            </a:r>
            <a:r>
              <a:rPr lang="en-US" sz="1700" dirty="0" err="1"/>
              <a:t>Tribunale</a:t>
            </a:r>
            <a:r>
              <a:rPr lang="en-US" sz="1700" dirty="0"/>
              <a:t>;</a:t>
            </a:r>
          </a:p>
          <a:p>
            <a:pPr marL="342900" lvl="0" indent="-228600" algn="l">
              <a:buFont typeface="Arial" panose="020B0604020202020204" pitchFamily="34" charset="0"/>
              <a:buChar char="•"/>
            </a:pPr>
            <a:r>
              <a:rPr lang="en-US" sz="1700" dirty="0" err="1"/>
              <a:t>pubblicazione</a:t>
            </a:r>
            <a:r>
              <a:rPr lang="en-US" sz="1700" dirty="0"/>
              <a:t> </a:t>
            </a:r>
            <a:r>
              <a:rPr lang="en-US" sz="1700" dirty="0" err="1"/>
              <a:t>dell’avviso</a:t>
            </a:r>
            <a:r>
              <a:rPr lang="en-US" sz="1700" dirty="0"/>
              <a:t> di vendita </a:t>
            </a:r>
            <a:r>
              <a:rPr lang="en-US" sz="1700" dirty="0" err="1"/>
              <a:t>su</a:t>
            </a:r>
            <a:r>
              <a:rPr lang="en-US" sz="1700" dirty="0"/>
              <a:t> </a:t>
            </a:r>
            <a:r>
              <a:rPr lang="en-US" sz="1700" dirty="0" err="1"/>
              <a:t>quotidiani</a:t>
            </a:r>
            <a:r>
              <a:rPr lang="en-US" sz="1700" dirty="0"/>
              <a:t> </a:t>
            </a:r>
            <a:r>
              <a:rPr lang="en-US" sz="1700" dirty="0" err="1"/>
              <a:t>d’informazione</a:t>
            </a:r>
            <a:r>
              <a:rPr lang="en-US" sz="1700" dirty="0"/>
              <a:t> </a:t>
            </a:r>
            <a:r>
              <a:rPr lang="en-US" sz="1700" dirty="0" err="1"/>
              <a:t>locali</a:t>
            </a:r>
            <a:r>
              <a:rPr lang="en-US" sz="1700" dirty="0"/>
              <a:t> a </a:t>
            </a:r>
            <a:r>
              <a:rPr lang="en-US" sz="1700" dirty="0" err="1"/>
              <a:t>maggiore</a:t>
            </a:r>
            <a:r>
              <a:rPr lang="en-US" sz="1700" dirty="0"/>
              <a:t> </a:t>
            </a:r>
            <a:r>
              <a:rPr lang="en-US" sz="1700" dirty="0" err="1"/>
              <a:t>diffusione</a:t>
            </a:r>
            <a:r>
              <a:rPr lang="en-US" sz="1700" dirty="0"/>
              <a:t> nella zona </a:t>
            </a:r>
            <a:r>
              <a:rPr lang="en-US" sz="1700" dirty="0" err="1"/>
              <a:t>interessata</a:t>
            </a:r>
            <a:r>
              <a:rPr lang="en-US" sz="1700" dirty="0"/>
              <a:t>;</a:t>
            </a:r>
          </a:p>
          <a:p>
            <a:pPr marL="342900" lvl="0" indent="-228600" algn="l">
              <a:buFont typeface="Arial" panose="020B0604020202020204" pitchFamily="34" charset="0"/>
              <a:buChar char="•"/>
            </a:pPr>
            <a:r>
              <a:rPr lang="en-US" sz="1700" dirty="0" err="1"/>
              <a:t>pubblicazione</a:t>
            </a:r>
            <a:r>
              <a:rPr lang="en-US" sz="1700" dirty="0"/>
              <a:t> </a:t>
            </a:r>
            <a:r>
              <a:rPr lang="en-US" sz="1700" dirty="0" err="1"/>
              <a:t>dell’avviso</a:t>
            </a:r>
            <a:r>
              <a:rPr lang="en-US" sz="1700" dirty="0"/>
              <a:t> di vendita, </a:t>
            </a:r>
            <a:r>
              <a:rPr lang="en-US" sz="1700" dirty="0" err="1"/>
              <a:t>unitamente</a:t>
            </a:r>
            <a:r>
              <a:rPr lang="en-US" sz="1700" dirty="0"/>
              <a:t> a </a:t>
            </a:r>
            <a:r>
              <a:rPr lang="en-US" sz="1700" dirty="0" err="1"/>
              <a:t>copia</a:t>
            </a:r>
            <a:r>
              <a:rPr lang="en-US" sz="1700" dirty="0"/>
              <a:t> della </a:t>
            </a:r>
            <a:r>
              <a:rPr lang="en-US" sz="1700" dirty="0" err="1"/>
              <a:t>ordinanza</a:t>
            </a:r>
            <a:r>
              <a:rPr lang="en-US" sz="1700" dirty="0"/>
              <a:t> e della </a:t>
            </a:r>
            <a:r>
              <a:rPr lang="en-US" sz="1700" dirty="0" err="1"/>
              <a:t>relazione</a:t>
            </a:r>
            <a:r>
              <a:rPr lang="en-US" sz="1700" dirty="0"/>
              <a:t> di </a:t>
            </a:r>
            <a:r>
              <a:rPr lang="en-US" sz="1700" dirty="0" err="1"/>
              <a:t>stima</a:t>
            </a:r>
            <a:r>
              <a:rPr lang="en-US" sz="1700" dirty="0"/>
              <a:t> </a:t>
            </a:r>
            <a:r>
              <a:rPr lang="en-US" sz="1700" dirty="0" err="1"/>
              <a:t>redatta</a:t>
            </a:r>
            <a:r>
              <a:rPr lang="en-US" sz="1700" dirty="0"/>
              <a:t> </a:t>
            </a:r>
            <a:r>
              <a:rPr lang="en-US" sz="1700" dirty="0" err="1"/>
              <a:t>dall’esperto</a:t>
            </a:r>
            <a:r>
              <a:rPr lang="en-US" sz="1700" dirty="0"/>
              <a:t> ai </a:t>
            </a:r>
            <a:r>
              <a:rPr lang="en-US" sz="1700" dirty="0" err="1"/>
              <a:t>sensi</a:t>
            </a:r>
            <a:r>
              <a:rPr lang="en-US" sz="1700" dirty="0"/>
              <a:t> </a:t>
            </a:r>
            <a:r>
              <a:rPr lang="en-US" sz="1700" dirty="0" err="1"/>
              <a:t>dell’art</a:t>
            </a:r>
            <a:r>
              <a:rPr lang="en-US" sz="1700" dirty="0"/>
              <a:t>. 173-</a:t>
            </a:r>
            <a:r>
              <a:rPr lang="en-US" sz="1700" i="1" dirty="0"/>
              <a:t>bis</a:t>
            </a:r>
            <a:r>
              <a:rPr lang="en-US" sz="1700" dirty="0"/>
              <a:t> disp. att. </a:t>
            </a:r>
            <a:r>
              <a:rPr lang="en-US" sz="1700" dirty="0" err="1"/>
              <a:t>c.p.c.</a:t>
            </a:r>
            <a:r>
              <a:rPr lang="en-US" sz="1700" dirty="0"/>
              <a:t>, </a:t>
            </a:r>
            <a:r>
              <a:rPr lang="en-US" sz="1700" dirty="0" err="1"/>
              <a:t>su</a:t>
            </a:r>
            <a:r>
              <a:rPr lang="en-US" sz="1700" dirty="0"/>
              <a:t> un </a:t>
            </a:r>
            <a:r>
              <a:rPr lang="en-US" sz="1700" dirty="0" err="1"/>
              <a:t>sito</a:t>
            </a:r>
            <a:r>
              <a:rPr lang="en-US" sz="1700" dirty="0"/>
              <a:t> internet </a:t>
            </a:r>
            <a:r>
              <a:rPr lang="en-US" sz="1700" dirty="0" err="1"/>
              <a:t>specializzato</a:t>
            </a:r>
            <a:r>
              <a:rPr lang="en-US" sz="1700" dirty="0"/>
              <a:t> (Non è </a:t>
            </a:r>
            <a:r>
              <a:rPr lang="en-US" sz="1700" dirty="0" err="1"/>
              <a:t>superfluo</a:t>
            </a:r>
            <a:r>
              <a:rPr lang="en-US" sz="1700" dirty="0"/>
              <a:t> </a:t>
            </a:r>
            <a:r>
              <a:rPr lang="en-US" sz="1700" dirty="0" err="1"/>
              <a:t>sottolineare</a:t>
            </a:r>
            <a:r>
              <a:rPr lang="en-US" sz="1700" dirty="0"/>
              <a:t> che </a:t>
            </a:r>
            <a:r>
              <a:rPr lang="en-US" sz="1700" dirty="0" err="1"/>
              <a:t>oggetto</a:t>
            </a:r>
            <a:r>
              <a:rPr lang="en-US" sz="1700" dirty="0"/>
              <a:t> di </a:t>
            </a:r>
            <a:r>
              <a:rPr lang="en-US" sz="1700" dirty="0" err="1"/>
              <a:t>pubblicazione</a:t>
            </a:r>
            <a:r>
              <a:rPr lang="en-US" sz="1700" dirty="0"/>
              <a:t> deve essere “</a:t>
            </a:r>
            <a:r>
              <a:rPr lang="en-US" sz="1700" dirty="0" err="1"/>
              <a:t>tutta</a:t>
            </a:r>
            <a:r>
              <a:rPr lang="en-US" sz="1700" dirty="0"/>
              <a:t>” la </a:t>
            </a:r>
            <a:r>
              <a:rPr lang="en-US" sz="1700" dirty="0" err="1"/>
              <a:t>relazione</a:t>
            </a:r>
            <a:r>
              <a:rPr lang="en-US" sz="1700" dirty="0"/>
              <a:t> </a:t>
            </a:r>
            <a:r>
              <a:rPr lang="en-US" sz="1700" dirty="0" err="1"/>
              <a:t>dell’esperto</a:t>
            </a:r>
            <a:r>
              <a:rPr lang="en-US" sz="1700" dirty="0"/>
              <a:t>, e </a:t>
            </a:r>
            <a:r>
              <a:rPr lang="en-US" sz="1700" dirty="0" err="1"/>
              <a:t>dunque</a:t>
            </a:r>
            <a:r>
              <a:rPr lang="en-US" sz="1700" dirty="0"/>
              <a:t> </a:t>
            </a:r>
            <a:r>
              <a:rPr lang="en-US" sz="1700" dirty="0" err="1"/>
              <a:t>anche</a:t>
            </a:r>
            <a:r>
              <a:rPr lang="en-US" sz="1700" dirty="0"/>
              <a:t> gli </a:t>
            </a:r>
            <a:r>
              <a:rPr lang="en-US" sz="1700" dirty="0" err="1"/>
              <a:t>allegati</a:t>
            </a:r>
            <a:r>
              <a:rPr lang="en-US" sz="1700" dirty="0"/>
              <a:t> ad </a:t>
            </a:r>
            <a:r>
              <a:rPr lang="en-US" sz="1700" dirty="0" err="1"/>
              <a:t>essa</a:t>
            </a:r>
            <a:r>
              <a:rPr lang="en-US" sz="1700" dirty="0"/>
              <a:t> </a:t>
            </a:r>
            <a:r>
              <a:rPr lang="en-US" sz="1700" dirty="0" err="1"/>
              <a:t>relativi</a:t>
            </a:r>
            <a:r>
              <a:rPr lang="en-US" sz="1700" dirty="0"/>
              <a:t>, i </a:t>
            </a:r>
            <a:r>
              <a:rPr lang="en-US" sz="1700" dirty="0" err="1"/>
              <a:t>quali</a:t>
            </a:r>
            <a:r>
              <a:rPr lang="en-US" sz="1700" dirty="0"/>
              <a:t> </a:t>
            </a:r>
            <a:r>
              <a:rPr lang="en-US" sz="1700" dirty="0" err="1"/>
              <a:t>costituiscono</a:t>
            </a:r>
            <a:r>
              <a:rPr lang="en-US" sz="1700" dirty="0"/>
              <a:t> </a:t>
            </a:r>
            <a:r>
              <a:rPr lang="en-US" sz="1700" dirty="0" err="1"/>
              <a:t>parte</a:t>
            </a:r>
            <a:r>
              <a:rPr lang="en-US" sz="1700" dirty="0"/>
              <a:t> </a:t>
            </a:r>
            <a:r>
              <a:rPr lang="en-US" sz="1700" dirty="0" err="1"/>
              <a:t>integrante</a:t>
            </a:r>
            <a:r>
              <a:rPr lang="en-US" sz="1700" dirty="0"/>
              <a:t> </a:t>
            </a:r>
            <a:r>
              <a:rPr lang="en-US" sz="1700" dirty="0" err="1"/>
              <a:t>dell’elaborato</a:t>
            </a:r>
            <a:r>
              <a:rPr lang="en-US" sz="1700" dirty="0"/>
              <a:t> </a:t>
            </a:r>
            <a:r>
              <a:rPr lang="en-US" sz="1700" dirty="0" err="1"/>
              <a:t>peritale</a:t>
            </a:r>
            <a:r>
              <a:rPr lang="en-US" sz="1700" dirty="0"/>
              <a:t>).</a:t>
            </a:r>
          </a:p>
        </p:txBody>
      </p:sp>
      <p:sp>
        <p:nvSpPr>
          <p:cNvPr id="4" name="Segnaposto piè di pagina 3"/>
          <p:cNvSpPr>
            <a:spLocks noGrp="1"/>
          </p:cNvSpPr>
          <p:nvPr>
            <p:ph type="ftr" sz="quarter" idx="11"/>
          </p:nvPr>
        </p:nvSpPr>
        <p:spPr>
          <a:xfrm>
            <a:off x="4976031" y="6033479"/>
            <a:ext cx="5259985" cy="365125"/>
          </a:xfrm>
        </p:spPr>
        <p:txBody>
          <a:bodyPr vert="horz" lIns="91440" tIns="45720" rIns="91440" bIns="45720" rtlCol="0" anchor="ctr">
            <a:normAutofit/>
          </a:bodyPr>
          <a:lstStyle/>
          <a:p>
            <a:pPr marR="0" lvl="0" indent="0" algn="l" fontAlgn="auto">
              <a:spcBef>
                <a:spcPts val="0"/>
              </a:spcBef>
              <a:spcAft>
                <a:spcPts val="600"/>
              </a:spcAft>
              <a:buClrTx/>
              <a:buSzTx/>
              <a:buFontTx/>
              <a:buNone/>
              <a:tabLst/>
              <a:defRPr/>
            </a:pPr>
            <a:r>
              <a:rPr kumimoji="0" lang="en-US" sz="1050" b="0" i="0" u="none" strike="noStrike" kern="1200" cap="none" spc="0" normalizeH="0" baseline="0" noProof="0" dirty="0">
                <a:ln>
                  <a:noFill/>
                </a:ln>
                <a:solidFill>
                  <a:schemeClr val="tx1">
                    <a:alpha val="80000"/>
                  </a:schemeClr>
                </a:solidFill>
                <a:effectLst/>
                <a:uLnTx/>
                <a:uFillTx/>
                <a:latin typeface="+mn-lt"/>
                <a:ea typeface="+mn-ea"/>
                <a:cs typeface="+mn-cs"/>
              </a:rPr>
              <a:t>Rinaldo d'Alonzo</a:t>
            </a:r>
          </a:p>
        </p:txBody>
      </p:sp>
    </p:spTree>
    <p:extLst>
      <p:ext uri="{BB962C8B-B14F-4D97-AF65-F5344CB8AC3E}">
        <p14:creationId xmlns:p14="http://schemas.microsoft.com/office/powerpoint/2010/main" val="1125592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1FBEB5-DB54-48BF-95F9-99AB4B5EDAAA}"/>
              </a:ext>
            </a:extLst>
          </p:cNvPr>
          <p:cNvSpPr>
            <a:spLocks noGrp="1"/>
          </p:cNvSpPr>
          <p:nvPr>
            <p:ph type="ctrTitle"/>
          </p:nvPr>
        </p:nvSpPr>
        <p:spPr>
          <a:xfrm>
            <a:off x="1343472" y="1412777"/>
            <a:ext cx="9144000" cy="4792106"/>
          </a:xfrm>
        </p:spPr>
        <p:txBody>
          <a:bodyPr anchor="ctr">
            <a:normAutofit/>
          </a:bodyPr>
          <a:lstStyle/>
          <a:p>
            <a:pPr algn="l">
              <a:lnSpc>
                <a:spcPct val="100000"/>
              </a:lnSpc>
              <a:spcBef>
                <a:spcPts val="0"/>
              </a:spcBef>
            </a:pPr>
            <a:r>
              <a:rPr lang="it-IT" sz="2400" dirty="0"/>
              <a:t>A mente dell’art. 16 “</a:t>
            </a:r>
            <a:r>
              <a:rPr lang="it-IT" sz="2400" i="1" dirty="0"/>
              <a:t>Almeno </a:t>
            </a:r>
            <a:r>
              <a:rPr lang="it-IT" sz="2400" b="1" i="1" dirty="0"/>
              <a:t>trenta minuti prima </a:t>
            </a:r>
            <a:r>
              <a:rPr lang="it-IT" sz="2400" i="1" dirty="0"/>
              <a:t>dell'inizio delle operazioni di vendita </a:t>
            </a:r>
            <a:r>
              <a:rPr lang="it-IT" sz="2400" b="1" i="1" dirty="0"/>
              <a:t>il Gestore </a:t>
            </a:r>
            <a:r>
              <a:rPr lang="it-IT" sz="2400" i="1" dirty="0"/>
              <a:t>della vendita telematica </a:t>
            </a:r>
            <a:r>
              <a:rPr lang="it-IT" sz="2400" b="1" i="1" dirty="0"/>
              <a:t>invia</a:t>
            </a:r>
            <a:r>
              <a:rPr lang="it-IT" sz="2400" i="1" dirty="0"/>
              <a:t> all'indirizzo di posta elettronica certificata indicato nell'offerta</a:t>
            </a:r>
            <a:r>
              <a:rPr lang="it-IT" sz="2400" dirty="0"/>
              <a:t>”, che è lo stesso utilizzato per l’invio dell’offerta, “</a:t>
            </a:r>
            <a:r>
              <a:rPr lang="it-IT" sz="2400" i="1" dirty="0"/>
              <a:t>un invito a connettersi al proprio Portale</a:t>
            </a:r>
            <a:r>
              <a:rPr lang="it-IT" sz="2400" dirty="0"/>
              <a:t>”, fornendogli anche le </a:t>
            </a:r>
            <a:r>
              <a:rPr lang="it-IT" sz="2400" b="1" dirty="0"/>
              <a:t>credenziali</a:t>
            </a:r>
            <a:r>
              <a:rPr lang="it-IT" sz="2400" dirty="0"/>
              <a:t> di accesso necessarie per partecipare alla gara.</a:t>
            </a:r>
            <a:br>
              <a:rPr lang="it-IT" sz="2400" dirty="0"/>
            </a:br>
            <a:r>
              <a:rPr lang="it-IT" sz="2400" dirty="0"/>
              <a:t>L’effetto di questa previsione potrebbe apparire quello per cui che ove l’offerta, sottoscritta digitalmente, sia stata inviata per il tramite di una </a:t>
            </a:r>
            <a:r>
              <a:rPr lang="it-IT" sz="2400" dirty="0" err="1"/>
              <a:t>pec</a:t>
            </a:r>
            <a:r>
              <a:rPr lang="it-IT" sz="2400" dirty="0"/>
              <a:t> non intestata al titolare della firma digitale, il soggetto invitato a partecipare, destinatario delle credenziali di accesso, potrebbe non essere lo stesso che ha sottoscritto l’offerta.</a:t>
            </a:r>
          </a:p>
        </p:txBody>
      </p:sp>
      <p:sp>
        <p:nvSpPr>
          <p:cNvPr id="4" name="Segnaposto piè di pagina 3">
            <a:extLst>
              <a:ext uri="{FF2B5EF4-FFF2-40B4-BE49-F238E27FC236}">
                <a16:creationId xmlns:a16="http://schemas.microsoft.com/office/drawing/2014/main" id="{BF7002E8-D5CE-4E07-9992-ACD19B690F7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
        <p:nvSpPr>
          <p:cNvPr id="7" name="Titolo 1">
            <a:extLst>
              <a:ext uri="{FF2B5EF4-FFF2-40B4-BE49-F238E27FC236}">
                <a16:creationId xmlns:a16="http://schemas.microsoft.com/office/drawing/2014/main" id="{82CC68AD-42D7-4FFE-B120-74619772C2B4}"/>
              </a:ext>
            </a:extLst>
          </p:cNvPr>
          <p:cNvSpPr txBox="1">
            <a:spLocks/>
          </p:cNvSpPr>
          <p:nvPr/>
        </p:nvSpPr>
        <p:spPr>
          <a:xfrm>
            <a:off x="568036" y="177009"/>
            <a:ext cx="11014364" cy="889792"/>
          </a:xfrm>
          <a:prstGeom prst="rect">
            <a:avLst/>
          </a:prstGeom>
          <a:solidFill>
            <a:schemeClr val="accent6"/>
          </a:solidFill>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it-IT" b="1">
                <a:solidFill>
                  <a:schemeClr val="bg1"/>
                </a:solidFill>
              </a:rPr>
              <a:t>Chi partecipa alla gara?</a:t>
            </a:r>
            <a:endParaRPr lang="it-IT" b="1" dirty="0">
              <a:solidFill>
                <a:schemeClr val="bg1"/>
              </a:solidFill>
            </a:endParaRPr>
          </a:p>
        </p:txBody>
      </p:sp>
    </p:spTree>
    <p:extLst>
      <p:ext uri="{BB962C8B-B14F-4D97-AF65-F5344CB8AC3E}">
        <p14:creationId xmlns:p14="http://schemas.microsoft.com/office/powerpoint/2010/main" val="2564813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949298-722C-4C48-B2CA-BF77F0ADC6B4}"/>
              </a:ext>
            </a:extLst>
          </p:cNvPr>
          <p:cNvSpPr>
            <a:spLocks noGrp="1"/>
          </p:cNvSpPr>
          <p:nvPr>
            <p:ph type="title"/>
          </p:nvPr>
        </p:nvSpPr>
        <p:spPr>
          <a:xfrm>
            <a:off x="568036" y="177009"/>
            <a:ext cx="11014364" cy="889792"/>
          </a:xfrm>
          <a:solidFill>
            <a:schemeClr val="accent6"/>
          </a:solidFill>
        </p:spPr>
        <p:txBody>
          <a:bodyPr>
            <a:normAutofit fontScale="90000"/>
          </a:bodyPr>
          <a:lstStyle/>
          <a:p>
            <a:pPr algn="ctr"/>
            <a:r>
              <a:rPr lang="it-IT" b="1" dirty="0">
                <a:solidFill>
                  <a:schemeClr val="bg1"/>
                </a:solidFill>
              </a:rPr>
              <a:t>Chi partecipa alla gara?</a:t>
            </a:r>
          </a:p>
        </p:txBody>
      </p:sp>
      <p:sp>
        <p:nvSpPr>
          <p:cNvPr id="3" name="Segnaposto testo 2">
            <a:extLst>
              <a:ext uri="{FF2B5EF4-FFF2-40B4-BE49-F238E27FC236}">
                <a16:creationId xmlns:a16="http://schemas.microsoft.com/office/drawing/2014/main" id="{AD40C8F6-9C1C-4A90-B60A-FC67BE0EBAA7}"/>
              </a:ext>
            </a:extLst>
          </p:cNvPr>
          <p:cNvSpPr>
            <a:spLocks noGrp="1"/>
          </p:cNvSpPr>
          <p:nvPr>
            <p:ph type="body" idx="1"/>
          </p:nvPr>
        </p:nvSpPr>
        <p:spPr>
          <a:xfrm>
            <a:off x="568036" y="1233055"/>
            <a:ext cx="11014364" cy="5334000"/>
          </a:xfrm>
        </p:spPr>
        <p:txBody>
          <a:bodyPr>
            <a:noAutofit/>
          </a:bodyPr>
          <a:lstStyle/>
          <a:p>
            <a:pPr algn="just"/>
            <a:r>
              <a:rPr lang="it-IT" sz="2200" dirty="0">
                <a:solidFill>
                  <a:schemeClr val="tx1"/>
                </a:solidFill>
              </a:rPr>
              <a:t>All’indomani dell’entrata in vigore della vendita telematica questa norma ha imposto qualche riflessioni perché le credenziali siano inviate ad un soggetto (presentatore) potenzialmente diverso dall’offerente. Ciò però non è vero sul piano giuridico, in quanto si tratta comunque dell’indirizzo </a:t>
            </a:r>
            <a:r>
              <a:rPr lang="it-IT" sz="2200" dirty="0" err="1">
                <a:solidFill>
                  <a:schemeClr val="tx1"/>
                </a:solidFill>
              </a:rPr>
              <a:t>pec</a:t>
            </a:r>
            <a:r>
              <a:rPr lang="it-IT" sz="2200" dirty="0">
                <a:solidFill>
                  <a:schemeClr val="tx1"/>
                </a:solidFill>
              </a:rPr>
              <a:t> che l’offerente ha consapevolmente indicato quale “domicilio telematico” cui riceverle, con la conseguenza egli non potrà dolersi di questa circostanza.</a:t>
            </a:r>
          </a:p>
          <a:p>
            <a:pPr algn="just"/>
            <a:r>
              <a:rPr lang="it-IT" sz="2200" dirty="0">
                <a:solidFill>
                  <a:schemeClr val="tx1"/>
                </a:solidFill>
              </a:rPr>
              <a:t>In linea teorica potrebbe accadere che tizio e caio, in relazione al medesimo esperimento di vendita, si sono per essere assistiti allo stesso soggetto il quale, nella veste di presentatore, deposita più offerte di acquisto da altri firmate digitalmente ed inviate con </a:t>
            </a:r>
            <a:r>
              <a:rPr lang="it-IT" sz="2200" dirty="0" err="1">
                <a:solidFill>
                  <a:schemeClr val="tx1"/>
                </a:solidFill>
              </a:rPr>
              <a:t>pec</a:t>
            </a:r>
            <a:r>
              <a:rPr lang="it-IT" sz="2200" dirty="0">
                <a:solidFill>
                  <a:schemeClr val="tx1"/>
                </a:solidFill>
              </a:rPr>
              <a:t> non identificativa. Orbene, questo soggetto potrebbe materialmente partecipare alla gara per entrambi gli offerenti ricevendo le credenziali da ciascuno di essi.</a:t>
            </a:r>
          </a:p>
        </p:txBody>
      </p:sp>
      <p:sp>
        <p:nvSpPr>
          <p:cNvPr id="4" name="Segnaposto piè di pagina 3">
            <a:extLst>
              <a:ext uri="{FF2B5EF4-FFF2-40B4-BE49-F238E27FC236}">
                <a16:creationId xmlns:a16="http://schemas.microsoft.com/office/drawing/2014/main" id="{B66E862C-5BAF-45C8-AC22-5D4A564A9C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1315580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949298-722C-4C48-B2CA-BF77F0ADC6B4}"/>
              </a:ext>
            </a:extLst>
          </p:cNvPr>
          <p:cNvSpPr>
            <a:spLocks noGrp="1"/>
          </p:cNvSpPr>
          <p:nvPr>
            <p:ph type="title"/>
          </p:nvPr>
        </p:nvSpPr>
        <p:spPr>
          <a:xfrm>
            <a:off x="568036" y="177009"/>
            <a:ext cx="11014364" cy="889792"/>
          </a:xfrm>
          <a:solidFill>
            <a:schemeClr val="accent6"/>
          </a:solidFill>
        </p:spPr>
        <p:txBody>
          <a:bodyPr>
            <a:normAutofit fontScale="90000"/>
          </a:bodyPr>
          <a:lstStyle/>
          <a:p>
            <a:pPr algn="ctr"/>
            <a:r>
              <a:rPr lang="it-IT" b="1" dirty="0">
                <a:solidFill>
                  <a:schemeClr val="bg1"/>
                </a:solidFill>
              </a:rPr>
              <a:t>Chi partecipa alla gara?</a:t>
            </a:r>
          </a:p>
        </p:txBody>
      </p:sp>
      <p:sp>
        <p:nvSpPr>
          <p:cNvPr id="3" name="Segnaposto testo 2">
            <a:extLst>
              <a:ext uri="{FF2B5EF4-FFF2-40B4-BE49-F238E27FC236}">
                <a16:creationId xmlns:a16="http://schemas.microsoft.com/office/drawing/2014/main" id="{AD40C8F6-9C1C-4A90-B60A-FC67BE0EBAA7}"/>
              </a:ext>
            </a:extLst>
          </p:cNvPr>
          <p:cNvSpPr>
            <a:spLocks noGrp="1"/>
          </p:cNvSpPr>
          <p:nvPr>
            <p:ph type="body" idx="1"/>
          </p:nvPr>
        </p:nvSpPr>
        <p:spPr>
          <a:xfrm>
            <a:off x="568036" y="1233055"/>
            <a:ext cx="11014364" cy="5334000"/>
          </a:xfrm>
        </p:spPr>
        <p:txBody>
          <a:bodyPr>
            <a:noAutofit/>
          </a:bodyPr>
          <a:lstStyle/>
          <a:p>
            <a:pPr algn="just"/>
            <a:r>
              <a:rPr lang="it-IT" sz="2800" dirty="0">
                <a:solidFill>
                  <a:schemeClr val="tx1"/>
                </a:solidFill>
              </a:rPr>
              <a:t>Questa paura, unita alla presenza di un soggetto apparentemente nuovo (il presentatore) ha determinato il fiorire, nella prassi dei tribunali, di una serie di «accorgimenti».</a:t>
            </a:r>
          </a:p>
          <a:p>
            <a:pPr marL="342900" indent="-342900" algn="just">
              <a:buFont typeface="Arial" panose="020B0604020202020204" pitchFamily="34" charset="0"/>
              <a:buChar char="•"/>
            </a:pPr>
            <a:r>
              <a:rPr lang="it-IT" sz="2800" dirty="0">
                <a:solidFill>
                  <a:schemeClr val="tx1"/>
                </a:solidFill>
              </a:rPr>
              <a:t>Firma digitale e </a:t>
            </a:r>
            <a:r>
              <a:rPr lang="it-IT" sz="2800" dirty="0" err="1">
                <a:solidFill>
                  <a:schemeClr val="tx1"/>
                </a:solidFill>
              </a:rPr>
              <a:t>pec</a:t>
            </a:r>
            <a:r>
              <a:rPr lang="it-IT" sz="2800" dirty="0">
                <a:solidFill>
                  <a:schemeClr val="tx1"/>
                </a:solidFill>
              </a:rPr>
              <a:t> di trasmissione siano intestate allo stesso soggetto. </a:t>
            </a:r>
          </a:p>
          <a:p>
            <a:pPr marL="342900" indent="-342900" algn="just">
              <a:buFont typeface="Arial" panose="020B0604020202020204" pitchFamily="34" charset="0"/>
              <a:buChar char="•"/>
            </a:pPr>
            <a:r>
              <a:rPr lang="it-IT" sz="2800" dirty="0">
                <a:solidFill>
                  <a:schemeClr val="tx1"/>
                </a:solidFill>
              </a:rPr>
              <a:t>La stessa </a:t>
            </a:r>
            <a:r>
              <a:rPr lang="it-IT" sz="2800" dirty="0" err="1">
                <a:solidFill>
                  <a:schemeClr val="tx1"/>
                </a:solidFill>
              </a:rPr>
              <a:t>pec</a:t>
            </a:r>
            <a:r>
              <a:rPr lang="it-IT" sz="2800" dirty="0">
                <a:solidFill>
                  <a:schemeClr val="tx1"/>
                </a:solidFill>
              </a:rPr>
              <a:t> non può presentare offerte per il medesimo lotto.</a:t>
            </a:r>
          </a:p>
          <a:p>
            <a:pPr marL="342900" indent="-342900" algn="just">
              <a:buFont typeface="Arial" panose="020B0604020202020204" pitchFamily="34" charset="0"/>
              <a:buChar char="•"/>
            </a:pPr>
            <a:r>
              <a:rPr lang="it-IT" sz="2800" dirty="0">
                <a:solidFill>
                  <a:schemeClr val="tx1"/>
                </a:solidFill>
              </a:rPr>
              <a:t>Ogni presentatore non può presentare più di una offerta per il medesimo lotto;</a:t>
            </a:r>
          </a:p>
          <a:p>
            <a:pPr marL="342900" indent="-342900" algn="just">
              <a:buFont typeface="Arial" panose="020B0604020202020204" pitchFamily="34" charset="0"/>
              <a:buChar char="•"/>
            </a:pPr>
            <a:r>
              <a:rPr lang="it-IT" sz="2800" dirty="0">
                <a:solidFill>
                  <a:schemeClr val="tx1"/>
                </a:solidFill>
              </a:rPr>
              <a:t>Il presentatore deve essere munito di procura speciale.</a:t>
            </a:r>
          </a:p>
          <a:p>
            <a:pPr algn="ctr"/>
            <a:r>
              <a:rPr lang="it-IT" sz="4800" b="1" dirty="0">
                <a:solidFill>
                  <a:schemeClr val="tx1"/>
                </a:solidFill>
              </a:rPr>
              <a:t>Soluzioni utili?</a:t>
            </a:r>
          </a:p>
        </p:txBody>
      </p:sp>
      <p:sp>
        <p:nvSpPr>
          <p:cNvPr id="4" name="Segnaposto piè di pagina 3">
            <a:extLst>
              <a:ext uri="{FF2B5EF4-FFF2-40B4-BE49-F238E27FC236}">
                <a16:creationId xmlns:a16="http://schemas.microsoft.com/office/drawing/2014/main" id="{B66E862C-5BAF-45C8-AC22-5D4A564A9C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132023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949298-722C-4C48-B2CA-BF77F0ADC6B4}"/>
              </a:ext>
            </a:extLst>
          </p:cNvPr>
          <p:cNvSpPr>
            <a:spLocks noGrp="1"/>
          </p:cNvSpPr>
          <p:nvPr>
            <p:ph type="title"/>
          </p:nvPr>
        </p:nvSpPr>
        <p:spPr>
          <a:xfrm>
            <a:off x="568036" y="177009"/>
            <a:ext cx="11014364" cy="889792"/>
          </a:xfrm>
          <a:solidFill>
            <a:schemeClr val="accent6"/>
          </a:solidFill>
        </p:spPr>
        <p:txBody>
          <a:bodyPr>
            <a:normAutofit fontScale="90000"/>
          </a:bodyPr>
          <a:lstStyle/>
          <a:p>
            <a:pPr algn="ctr"/>
            <a:r>
              <a:rPr lang="it-IT" b="1" dirty="0">
                <a:solidFill>
                  <a:schemeClr val="bg1"/>
                </a:solidFill>
              </a:rPr>
              <a:t>No, soluzioni inutili!</a:t>
            </a:r>
          </a:p>
        </p:txBody>
      </p:sp>
      <p:sp>
        <p:nvSpPr>
          <p:cNvPr id="3" name="Segnaposto testo 2">
            <a:extLst>
              <a:ext uri="{FF2B5EF4-FFF2-40B4-BE49-F238E27FC236}">
                <a16:creationId xmlns:a16="http://schemas.microsoft.com/office/drawing/2014/main" id="{AD40C8F6-9C1C-4A90-B60A-FC67BE0EBAA7}"/>
              </a:ext>
            </a:extLst>
          </p:cNvPr>
          <p:cNvSpPr>
            <a:spLocks noGrp="1"/>
          </p:cNvSpPr>
          <p:nvPr>
            <p:ph type="body" idx="1"/>
          </p:nvPr>
        </p:nvSpPr>
        <p:spPr>
          <a:xfrm>
            <a:off x="0" y="1066801"/>
            <a:ext cx="12192000" cy="5500254"/>
          </a:xfrm>
        </p:spPr>
        <p:txBody>
          <a:bodyPr>
            <a:noAutofit/>
          </a:bodyPr>
          <a:lstStyle/>
          <a:p>
            <a:pPr marL="457200" indent="-457200" algn="just">
              <a:buFont typeface="Arial" panose="020B0604020202020204" pitchFamily="34" charset="0"/>
              <a:buChar char="•"/>
            </a:pPr>
            <a:r>
              <a:rPr lang="it-IT" sz="2800" dirty="0">
                <a:solidFill>
                  <a:schemeClr val="tx1"/>
                </a:solidFill>
              </a:rPr>
              <a:t>Firma digitale e </a:t>
            </a:r>
            <a:r>
              <a:rPr lang="it-IT" sz="2800" dirty="0" err="1">
                <a:solidFill>
                  <a:schemeClr val="tx1"/>
                </a:solidFill>
              </a:rPr>
              <a:t>pec</a:t>
            </a:r>
            <a:r>
              <a:rPr lang="it-IT" sz="2800" dirty="0">
                <a:solidFill>
                  <a:schemeClr val="tx1"/>
                </a:solidFill>
              </a:rPr>
              <a:t> di trasmissione siano intestate allo stesso soggetto.</a:t>
            </a:r>
          </a:p>
          <a:p>
            <a:pPr marL="457200" indent="-457200" algn="just">
              <a:buFont typeface="Arial" panose="020B0604020202020204" pitchFamily="34" charset="0"/>
              <a:buChar char="•"/>
            </a:pPr>
            <a:r>
              <a:rPr lang="it-IT" sz="2800" dirty="0">
                <a:solidFill>
                  <a:srgbClr val="FF0000"/>
                </a:solidFill>
              </a:rPr>
              <a:t>Il </a:t>
            </a:r>
            <a:r>
              <a:rPr lang="it-IT" sz="2800" dirty="0" err="1">
                <a:solidFill>
                  <a:srgbClr val="FF0000"/>
                </a:solidFill>
              </a:rPr>
              <a:t>ge</a:t>
            </a:r>
            <a:r>
              <a:rPr lang="it-IT" sz="2800" dirty="0">
                <a:solidFill>
                  <a:srgbClr val="FF0000"/>
                </a:solidFill>
              </a:rPr>
              <a:t>/</a:t>
            </a:r>
            <a:r>
              <a:rPr lang="it-IT" sz="2800" dirty="0" err="1">
                <a:solidFill>
                  <a:srgbClr val="FF0000"/>
                </a:solidFill>
              </a:rPr>
              <a:t>pd</a:t>
            </a:r>
            <a:r>
              <a:rPr lang="it-IT" sz="2800" dirty="0">
                <a:solidFill>
                  <a:srgbClr val="FF0000"/>
                </a:solidFill>
              </a:rPr>
              <a:t> non ha la possibilità di verificare l’appartenenza della </a:t>
            </a:r>
            <a:r>
              <a:rPr lang="it-IT" sz="2800" dirty="0" err="1">
                <a:solidFill>
                  <a:srgbClr val="FF0000"/>
                </a:solidFill>
              </a:rPr>
              <a:t>pec</a:t>
            </a:r>
            <a:r>
              <a:rPr lang="it-IT" sz="2800" dirty="0">
                <a:solidFill>
                  <a:srgbClr val="FF0000"/>
                </a:solidFill>
              </a:rPr>
              <a:t>, per cui non può verificare che Firma digitale e </a:t>
            </a:r>
            <a:r>
              <a:rPr lang="it-IT" sz="2800" dirty="0" err="1">
                <a:solidFill>
                  <a:srgbClr val="FF0000"/>
                </a:solidFill>
              </a:rPr>
              <a:t>pec</a:t>
            </a:r>
            <a:r>
              <a:rPr lang="it-IT" sz="2800" dirty="0">
                <a:solidFill>
                  <a:srgbClr val="FF0000"/>
                </a:solidFill>
              </a:rPr>
              <a:t> di trasmissione siano intestate allo stesso soggetto. </a:t>
            </a:r>
          </a:p>
          <a:p>
            <a:pPr marL="342900" indent="-342900" algn="just">
              <a:buFont typeface="Arial" panose="020B0604020202020204" pitchFamily="34" charset="0"/>
              <a:buChar char="•"/>
            </a:pPr>
            <a:r>
              <a:rPr lang="it-IT" sz="2800" dirty="0">
                <a:solidFill>
                  <a:schemeClr val="tx1"/>
                </a:solidFill>
              </a:rPr>
              <a:t>La stessa </a:t>
            </a:r>
            <a:r>
              <a:rPr lang="it-IT" sz="2800" dirty="0" err="1">
                <a:solidFill>
                  <a:schemeClr val="tx1"/>
                </a:solidFill>
              </a:rPr>
              <a:t>pec</a:t>
            </a:r>
            <a:r>
              <a:rPr lang="it-IT" sz="2800" dirty="0">
                <a:solidFill>
                  <a:schemeClr val="tx1"/>
                </a:solidFill>
              </a:rPr>
              <a:t> non può presentare offerte per il medesimo lotto.</a:t>
            </a:r>
          </a:p>
          <a:p>
            <a:pPr marL="342900" indent="-342900" algn="just">
              <a:buFont typeface="Arial" panose="020B0604020202020204" pitchFamily="34" charset="0"/>
              <a:buChar char="•"/>
            </a:pPr>
            <a:r>
              <a:rPr lang="it-IT" sz="2800" dirty="0">
                <a:solidFill>
                  <a:srgbClr val="FF0000"/>
                </a:solidFill>
              </a:rPr>
              <a:t>Il presentatore furbo può avere 15 mila </a:t>
            </a:r>
            <a:r>
              <a:rPr lang="it-IT" sz="2800" dirty="0" err="1">
                <a:solidFill>
                  <a:srgbClr val="FF0000"/>
                </a:solidFill>
              </a:rPr>
              <a:t>pec</a:t>
            </a:r>
            <a:r>
              <a:rPr lang="it-IT" sz="2800" dirty="0">
                <a:solidFill>
                  <a:srgbClr val="FF0000"/>
                </a:solidFill>
              </a:rPr>
              <a:t>!</a:t>
            </a:r>
          </a:p>
          <a:p>
            <a:pPr marL="342900" indent="-342900" algn="just">
              <a:buFont typeface="Arial" panose="020B0604020202020204" pitchFamily="34" charset="0"/>
              <a:buChar char="•"/>
            </a:pPr>
            <a:r>
              <a:rPr lang="it-IT" sz="2800" dirty="0">
                <a:solidFill>
                  <a:schemeClr val="tx1"/>
                </a:solidFill>
              </a:rPr>
              <a:t>Ogni presentatore non può presentare più di una offerta per il medesimo lotto.</a:t>
            </a:r>
          </a:p>
          <a:p>
            <a:pPr marL="342900" indent="-342900" algn="just">
              <a:buFont typeface="Arial" panose="020B0604020202020204" pitchFamily="34" charset="0"/>
              <a:buChar char="•"/>
            </a:pPr>
            <a:r>
              <a:rPr lang="it-IT" sz="2800" dirty="0">
                <a:solidFill>
                  <a:srgbClr val="FF0000"/>
                </a:solidFill>
              </a:rPr>
              <a:t>Quel presentatore potrebbe dichiarare di chiamarsi, di volta in volta, Tizio, Caio e Sempronio, ma rimanere sempre lui dietro la tastiera.</a:t>
            </a:r>
          </a:p>
          <a:p>
            <a:pPr marL="342900" indent="-342900" algn="just">
              <a:buFont typeface="Arial" panose="020B0604020202020204" pitchFamily="34" charset="0"/>
              <a:buChar char="•"/>
            </a:pPr>
            <a:r>
              <a:rPr lang="it-IT" sz="2800" dirty="0">
                <a:solidFill>
                  <a:schemeClr val="tx1"/>
                </a:solidFill>
              </a:rPr>
              <a:t>Il presentatore deve essere munito di procura speciale.</a:t>
            </a:r>
          </a:p>
          <a:p>
            <a:pPr marL="342900" indent="-342900" algn="just">
              <a:buFont typeface="Arial" panose="020B0604020202020204" pitchFamily="34" charset="0"/>
              <a:buChar char="•"/>
            </a:pPr>
            <a:r>
              <a:rPr lang="it-IT" sz="2800" dirty="0">
                <a:solidFill>
                  <a:srgbClr val="FF0000"/>
                </a:solidFill>
              </a:rPr>
              <a:t>Il presentatore professionale munisce di </a:t>
            </a:r>
            <a:r>
              <a:rPr lang="it-IT" sz="2800" dirty="0" err="1">
                <a:solidFill>
                  <a:srgbClr val="FF0000"/>
                </a:solidFill>
              </a:rPr>
              <a:t>pec</a:t>
            </a:r>
            <a:r>
              <a:rPr lang="it-IT" sz="2800" dirty="0">
                <a:solidFill>
                  <a:srgbClr val="FF0000"/>
                </a:solidFill>
              </a:rPr>
              <a:t> l’offerente e in via l’offerta con la </a:t>
            </a:r>
            <a:r>
              <a:rPr lang="it-IT" sz="2800" dirty="0" err="1">
                <a:solidFill>
                  <a:srgbClr val="FF0000"/>
                </a:solidFill>
              </a:rPr>
              <a:t>pec</a:t>
            </a:r>
            <a:r>
              <a:rPr lang="it-IT" sz="2800" dirty="0">
                <a:solidFill>
                  <a:srgbClr val="FF0000"/>
                </a:solidFill>
              </a:rPr>
              <a:t> di quest’ultimo.</a:t>
            </a:r>
          </a:p>
        </p:txBody>
      </p:sp>
      <p:sp>
        <p:nvSpPr>
          <p:cNvPr id="4" name="Segnaposto piè di pagina 3">
            <a:extLst>
              <a:ext uri="{FF2B5EF4-FFF2-40B4-BE49-F238E27FC236}">
                <a16:creationId xmlns:a16="http://schemas.microsoft.com/office/drawing/2014/main" id="{B66E862C-5BAF-45C8-AC22-5D4A564A9C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36371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E607BC-18AB-41E2-911E-10DF238249C6}"/>
              </a:ext>
            </a:extLst>
          </p:cNvPr>
          <p:cNvSpPr>
            <a:spLocks noGrp="1"/>
          </p:cNvSpPr>
          <p:nvPr>
            <p:ph type="title"/>
          </p:nvPr>
        </p:nvSpPr>
        <p:spPr>
          <a:xfrm>
            <a:off x="831850" y="314076"/>
            <a:ext cx="10515600" cy="972464"/>
          </a:xfrm>
        </p:spPr>
        <p:style>
          <a:lnRef idx="1">
            <a:schemeClr val="accent6"/>
          </a:lnRef>
          <a:fillRef idx="3">
            <a:schemeClr val="accent6"/>
          </a:fillRef>
          <a:effectRef idx="2">
            <a:schemeClr val="accent6"/>
          </a:effectRef>
          <a:fontRef idx="minor">
            <a:schemeClr val="lt1"/>
          </a:fontRef>
        </p:style>
        <p:txBody>
          <a:bodyPr/>
          <a:lstStyle/>
          <a:p>
            <a:r>
              <a:rPr lang="it-IT" dirty="0"/>
              <a:t>Verifiche del delegato/curatore</a:t>
            </a:r>
          </a:p>
        </p:txBody>
      </p:sp>
      <p:pic>
        <p:nvPicPr>
          <p:cNvPr id="1028" name="Picture 4" descr="Risultati immagini per segnale di pericolo">
            <a:extLst>
              <a:ext uri="{FF2B5EF4-FFF2-40B4-BE49-F238E27FC236}">
                <a16:creationId xmlns:a16="http://schemas.microsoft.com/office/drawing/2014/main" id="{6D6B1A77-E458-4747-89CD-99CABD08F6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4987" y="1379622"/>
            <a:ext cx="1041824" cy="920278"/>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testo 2">
            <a:extLst>
              <a:ext uri="{FF2B5EF4-FFF2-40B4-BE49-F238E27FC236}">
                <a16:creationId xmlns:a16="http://schemas.microsoft.com/office/drawing/2014/main" id="{4D11DD0C-AF7D-431F-A0CF-8C7054F9D287}"/>
              </a:ext>
            </a:extLst>
          </p:cNvPr>
          <p:cNvSpPr>
            <a:spLocks noGrp="1"/>
          </p:cNvSpPr>
          <p:nvPr>
            <p:ph type="body" idx="1"/>
          </p:nvPr>
        </p:nvSpPr>
        <p:spPr>
          <a:xfrm>
            <a:off x="831850" y="1572126"/>
            <a:ext cx="10515600" cy="4844715"/>
          </a:xfrm>
        </p:spPr>
        <p:txBody>
          <a:bodyPr/>
          <a:lstStyle/>
          <a:p>
            <a:pPr algn="ctr"/>
            <a:r>
              <a:rPr lang="it-IT" sz="3600" b="1" dirty="0">
                <a:solidFill>
                  <a:schemeClr val="tx1"/>
                </a:solidFill>
                <a:highlight>
                  <a:srgbClr val="00FF00"/>
                </a:highlight>
              </a:rPr>
              <a:t>Non ogni PEC è anche PEC ID    </a:t>
            </a:r>
          </a:p>
          <a:p>
            <a:pPr algn="ctr"/>
            <a:r>
              <a:rPr lang="it-IT" sz="3600" b="1" dirty="0">
                <a:solidFill>
                  <a:schemeClr val="tx1"/>
                </a:solidFill>
              </a:rPr>
              <a:t>In teoria </a:t>
            </a:r>
            <a:r>
              <a:rPr lang="it-IT" dirty="0">
                <a:solidFill>
                  <a:schemeClr val="tx1"/>
                </a:solidFill>
              </a:rPr>
              <a:t>il professionista delegato in sede di apertura delle buste, qualora si trovi dinanzi ad un'offerta non firmata digitalmente, dovrebbe verificare che la casella di posta elettronica certificata dalla quale proviene la stessa sia stata rilasciata, previa identificazione del richiedente, dal gestore del servizio, verifica che dovrà essere compiuta accertando che il messaggio di posta elettronica o un suo allegato contengano la prescritta attestazione di identificazione del richiedente la </a:t>
            </a:r>
            <a:r>
              <a:rPr lang="it-IT" dirty="0" err="1">
                <a:solidFill>
                  <a:schemeClr val="tx1"/>
                </a:solidFill>
              </a:rPr>
              <a:t>pec</a:t>
            </a:r>
            <a:r>
              <a:rPr lang="it-IT" dirty="0">
                <a:solidFill>
                  <a:schemeClr val="tx1"/>
                </a:solidFill>
              </a:rPr>
              <a:t>.</a:t>
            </a:r>
          </a:p>
          <a:p>
            <a:r>
              <a:rPr lang="it-IT" dirty="0">
                <a:solidFill>
                  <a:schemeClr val="tx1"/>
                </a:solidFill>
              </a:rPr>
              <a:t>Peraltro, i gestori di caselle di posta elettronica certificata che rilasciano caselle di posta elettronica previa identificazione del richiedente, sono iscritti in una apposita area pubblica del portale dei servizi telematici del Ministero.</a:t>
            </a:r>
          </a:p>
        </p:txBody>
      </p:sp>
      <p:pic>
        <p:nvPicPr>
          <p:cNvPr id="8" name="Picture 4" descr="Risultati immagini per segnale di pericolo">
            <a:extLst>
              <a:ext uri="{FF2B5EF4-FFF2-40B4-BE49-F238E27FC236}">
                <a16:creationId xmlns:a16="http://schemas.microsoft.com/office/drawing/2014/main" id="{A1520C42-88D2-4BDA-87B9-BF585FD4A5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0885" y="1379623"/>
            <a:ext cx="1041798" cy="92025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piè di pagina 3">
            <a:extLst>
              <a:ext uri="{FF2B5EF4-FFF2-40B4-BE49-F238E27FC236}">
                <a16:creationId xmlns:a16="http://schemas.microsoft.com/office/drawing/2014/main" id="{9A9443DB-2B16-435A-ADEA-8D74218A00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3341459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E607BC-18AB-41E2-911E-10DF238249C6}"/>
              </a:ext>
            </a:extLst>
          </p:cNvPr>
          <p:cNvSpPr>
            <a:spLocks noGrp="1"/>
          </p:cNvSpPr>
          <p:nvPr>
            <p:ph type="title"/>
          </p:nvPr>
        </p:nvSpPr>
        <p:spPr>
          <a:xfrm>
            <a:off x="623392" y="314076"/>
            <a:ext cx="10724058" cy="972464"/>
          </a:xfrm>
        </p:spPr>
        <p:style>
          <a:lnRef idx="1">
            <a:schemeClr val="accent6"/>
          </a:lnRef>
          <a:fillRef idx="3">
            <a:schemeClr val="accent6"/>
          </a:fillRef>
          <a:effectRef idx="2">
            <a:schemeClr val="accent6"/>
          </a:effectRef>
          <a:fontRef idx="minor">
            <a:schemeClr val="lt1"/>
          </a:fontRef>
        </p:style>
        <p:txBody>
          <a:bodyPr>
            <a:noAutofit/>
          </a:bodyPr>
          <a:lstStyle/>
          <a:p>
            <a:r>
              <a:rPr lang="it-IT" sz="3300" dirty="0"/>
              <a:t>Offerta non sottoscritta e non inviata tramite </a:t>
            </a:r>
            <a:r>
              <a:rPr lang="it-IT" sz="3300" dirty="0" err="1"/>
              <a:t>pec</a:t>
            </a:r>
            <a:r>
              <a:rPr lang="it-IT" sz="3300" dirty="0"/>
              <a:t> identificativa</a:t>
            </a:r>
          </a:p>
        </p:txBody>
      </p:sp>
      <p:sp>
        <p:nvSpPr>
          <p:cNvPr id="3" name="Segnaposto testo 2">
            <a:extLst>
              <a:ext uri="{FF2B5EF4-FFF2-40B4-BE49-F238E27FC236}">
                <a16:creationId xmlns:a16="http://schemas.microsoft.com/office/drawing/2014/main" id="{4D11DD0C-AF7D-431F-A0CF-8C7054F9D287}"/>
              </a:ext>
            </a:extLst>
          </p:cNvPr>
          <p:cNvSpPr>
            <a:spLocks noGrp="1"/>
          </p:cNvSpPr>
          <p:nvPr>
            <p:ph type="body" idx="1"/>
          </p:nvPr>
        </p:nvSpPr>
        <p:spPr>
          <a:xfrm>
            <a:off x="623392" y="1572126"/>
            <a:ext cx="10724058" cy="4844715"/>
          </a:xfrm>
        </p:spPr>
        <p:txBody>
          <a:bodyPr>
            <a:noAutofit/>
          </a:bodyPr>
          <a:lstStyle/>
          <a:p>
            <a:r>
              <a:rPr lang="it-IT" dirty="0">
                <a:solidFill>
                  <a:schemeClr val="tx1"/>
                </a:solidFill>
              </a:rPr>
              <a:t>Che ne è di una offerta non sottoscritta digitalmente, non proveniente da </a:t>
            </a:r>
            <a:r>
              <a:rPr lang="it-IT" dirty="0" err="1">
                <a:solidFill>
                  <a:schemeClr val="tx1"/>
                </a:solidFill>
              </a:rPr>
              <a:t>pec</a:t>
            </a:r>
            <a:r>
              <a:rPr lang="it-IT" dirty="0">
                <a:solidFill>
                  <a:schemeClr val="tx1"/>
                </a:solidFill>
              </a:rPr>
              <a:t> identificativa, e tuttavia accompagnata dalla trasmissione della copia analogica del documento di identità (oltre che dalla cauzione)?.</a:t>
            </a:r>
          </a:p>
          <a:p>
            <a:r>
              <a:rPr lang="it-IT" dirty="0">
                <a:solidFill>
                  <a:schemeClr val="tx1"/>
                </a:solidFill>
              </a:rPr>
              <a:t>Si tratta di una evenienza tutt’altro che remota, poiché il distinguo tra </a:t>
            </a:r>
            <a:r>
              <a:rPr lang="it-IT" dirty="0" err="1">
                <a:solidFill>
                  <a:schemeClr val="tx1"/>
                </a:solidFill>
              </a:rPr>
              <a:t>pec</a:t>
            </a:r>
            <a:r>
              <a:rPr lang="it-IT" dirty="0">
                <a:solidFill>
                  <a:schemeClr val="tx1"/>
                </a:solidFill>
              </a:rPr>
              <a:t> e </a:t>
            </a:r>
            <a:r>
              <a:rPr lang="it-IT" dirty="0" err="1">
                <a:solidFill>
                  <a:schemeClr val="tx1"/>
                </a:solidFill>
              </a:rPr>
              <a:t>pec</a:t>
            </a:r>
            <a:r>
              <a:rPr lang="it-IT" dirty="0">
                <a:solidFill>
                  <a:schemeClr val="tx1"/>
                </a:solidFill>
              </a:rPr>
              <a:t> identificativa non costituisce patrimonio conoscitivo comune, ed anzi anche un operatore mediamente esperto potrebbe incorrere nell’errore di considerare bastevole una </a:t>
            </a:r>
            <a:r>
              <a:rPr lang="it-IT" dirty="0" err="1">
                <a:solidFill>
                  <a:schemeClr val="tx1"/>
                </a:solidFill>
              </a:rPr>
              <a:t>pec</a:t>
            </a:r>
            <a:r>
              <a:rPr lang="it-IT" dirty="0">
                <a:solidFill>
                  <a:schemeClr val="tx1"/>
                </a:solidFill>
              </a:rPr>
              <a:t> qualunque, poiché normalmente la richiesta di una </a:t>
            </a:r>
            <a:r>
              <a:rPr lang="it-IT" dirty="0" err="1">
                <a:solidFill>
                  <a:schemeClr val="tx1"/>
                </a:solidFill>
              </a:rPr>
              <a:t>pec</a:t>
            </a:r>
            <a:r>
              <a:rPr lang="it-IT" dirty="0">
                <a:solidFill>
                  <a:schemeClr val="tx1"/>
                </a:solidFill>
              </a:rPr>
              <a:t> implica la trasmissione del documento di riconoscimento.</a:t>
            </a:r>
          </a:p>
          <a:p>
            <a:r>
              <a:rPr lang="it-IT" dirty="0">
                <a:solidFill>
                  <a:schemeClr val="tx1"/>
                </a:solidFill>
              </a:rPr>
              <a:t>Dovrebbe dirsi, </a:t>
            </a:r>
            <a:r>
              <a:rPr lang="it-IT" i="1" dirty="0">
                <a:solidFill>
                  <a:schemeClr val="tx1"/>
                </a:solidFill>
              </a:rPr>
              <a:t>prima </a:t>
            </a:r>
            <a:r>
              <a:rPr lang="it-IT" i="1" dirty="0" err="1">
                <a:solidFill>
                  <a:schemeClr val="tx1"/>
                </a:solidFill>
              </a:rPr>
              <a:t>facie</a:t>
            </a:r>
            <a:r>
              <a:rPr lang="it-IT" dirty="0">
                <a:solidFill>
                  <a:schemeClr val="tx1"/>
                </a:solidFill>
              </a:rPr>
              <a:t>, che una offerta di tal fatta dovrebbe essere esclusa poiché difforme rispetto alle previsioni di cui all’art. 12, commi 4 e 5. Si è detto in dottrina che in questo caso vi sarebbe un vero e proprio difetto di sottoscrizione, poiché solo la trasmissione a mezzo </a:t>
            </a:r>
            <a:r>
              <a:rPr lang="it-IT" dirty="0" err="1">
                <a:solidFill>
                  <a:schemeClr val="tx1"/>
                </a:solidFill>
              </a:rPr>
              <a:t>pec</a:t>
            </a:r>
            <a:r>
              <a:rPr lang="it-IT" dirty="0">
                <a:solidFill>
                  <a:schemeClr val="tx1"/>
                </a:solidFill>
              </a:rPr>
              <a:t> identificativa sostituisce la firma digitale.</a:t>
            </a:r>
          </a:p>
          <a:p>
            <a:r>
              <a:rPr lang="it-IT" dirty="0">
                <a:solidFill>
                  <a:schemeClr val="tx1"/>
                </a:solidFill>
              </a:rPr>
              <a:t>Qualche riflessione ulteriore va tuttavia compiuta.</a:t>
            </a:r>
          </a:p>
        </p:txBody>
      </p:sp>
      <p:pic>
        <p:nvPicPr>
          <p:cNvPr id="8" name="Picture 4" descr="Risultati immagini per segnale di pericolo">
            <a:extLst>
              <a:ext uri="{FF2B5EF4-FFF2-40B4-BE49-F238E27FC236}">
                <a16:creationId xmlns:a16="http://schemas.microsoft.com/office/drawing/2014/main" id="{A1520C42-88D2-4BDA-87B9-BF585FD4A5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3" y="188640"/>
            <a:ext cx="1385814" cy="122413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piè di pagina 3">
            <a:extLst>
              <a:ext uri="{FF2B5EF4-FFF2-40B4-BE49-F238E27FC236}">
                <a16:creationId xmlns:a16="http://schemas.microsoft.com/office/drawing/2014/main" id="{9A9443DB-2B16-435A-ADEA-8D74218A00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502525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E607BC-18AB-41E2-911E-10DF238249C6}"/>
              </a:ext>
            </a:extLst>
          </p:cNvPr>
          <p:cNvSpPr>
            <a:spLocks noGrp="1"/>
          </p:cNvSpPr>
          <p:nvPr>
            <p:ph type="title"/>
          </p:nvPr>
        </p:nvSpPr>
        <p:spPr>
          <a:xfrm>
            <a:off x="623392" y="314076"/>
            <a:ext cx="10724058" cy="972464"/>
          </a:xfrm>
        </p:spPr>
        <p:style>
          <a:lnRef idx="1">
            <a:schemeClr val="accent6"/>
          </a:lnRef>
          <a:fillRef idx="3">
            <a:schemeClr val="accent6"/>
          </a:fillRef>
          <a:effectRef idx="2">
            <a:schemeClr val="accent6"/>
          </a:effectRef>
          <a:fontRef idx="minor">
            <a:schemeClr val="lt1"/>
          </a:fontRef>
        </p:style>
        <p:txBody>
          <a:bodyPr>
            <a:noAutofit/>
          </a:bodyPr>
          <a:lstStyle/>
          <a:p>
            <a:r>
              <a:rPr lang="it-IT" sz="3300" dirty="0"/>
              <a:t>Offerta non sottoscritta e non inviata tramite </a:t>
            </a:r>
            <a:r>
              <a:rPr lang="it-IT" sz="3300" dirty="0" err="1"/>
              <a:t>pec</a:t>
            </a:r>
            <a:r>
              <a:rPr lang="it-IT" sz="3300" dirty="0"/>
              <a:t> identificativa</a:t>
            </a:r>
          </a:p>
        </p:txBody>
      </p:sp>
      <p:sp>
        <p:nvSpPr>
          <p:cNvPr id="3" name="Segnaposto testo 2">
            <a:extLst>
              <a:ext uri="{FF2B5EF4-FFF2-40B4-BE49-F238E27FC236}">
                <a16:creationId xmlns:a16="http://schemas.microsoft.com/office/drawing/2014/main" id="{4D11DD0C-AF7D-431F-A0CF-8C7054F9D287}"/>
              </a:ext>
            </a:extLst>
          </p:cNvPr>
          <p:cNvSpPr>
            <a:spLocks noGrp="1"/>
          </p:cNvSpPr>
          <p:nvPr>
            <p:ph type="body" idx="1"/>
          </p:nvPr>
        </p:nvSpPr>
        <p:spPr>
          <a:xfrm>
            <a:off x="623392" y="1572126"/>
            <a:ext cx="10945216" cy="4844715"/>
          </a:xfrm>
        </p:spPr>
        <p:txBody>
          <a:bodyPr>
            <a:noAutofit/>
          </a:bodyPr>
          <a:lstStyle/>
          <a:p>
            <a:r>
              <a:rPr lang="it-IT" sz="2000" dirty="0">
                <a:solidFill>
                  <a:schemeClr val="tx1"/>
                </a:solidFill>
              </a:rPr>
              <a:t>Invero, come si è visto, la </a:t>
            </a:r>
            <a:r>
              <a:rPr lang="it-IT" sz="2000" dirty="0" err="1">
                <a:solidFill>
                  <a:schemeClr val="tx1"/>
                </a:solidFill>
              </a:rPr>
              <a:t>pec</a:t>
            </a:r>
            <a:r>
              <a:rPr lang="it-IT" sz="2000" dirty="0">
                <a:solidFill>
                  <a:schemeClr val="tx1"/>
                </a:solidFill>
              </a:rPr>
              <a:t> id per la vendita telematica può essere rilasciata anche sulla base di una identificazione avvenuta mediante trasmissione di copia informatica per immagine (anche non sottoscritta digitalmente) di un documento analogico di identità.</a:t>
            </a:r>
          </a:p>
          <a:p>
            <a:r>
              <a:rPr lang="it-IT" sz="2000" dirty="0">
                <a:solidFill>
                  <a:schemeClr val="tx1"/>
                </a:solidFill>
              </a:rPr>
              <a:t>Eccentrico rispetto alla struttura della </a:t>
            </a:r>
            <a:r>
              <a:rPr lang="it-IT" sz="2000" dirty="0" err="1">
                <a:solidFill>
                  <a:schemeClr val="tx1"/>
                </a:solidFill>
              </a:rPr>
              <a:t>pec</a:t>
            </a:r>
            <a:r>
              <a:rPr lang="it-IT" sz="2000" dirty="0">
                <a:solidFill>
                  <a:schemeClr val="tx1"/>
                </a:solidFill>
              </a:rPr>
              <a:t> id è il fatto che poi il Gestore della casella di posta elettronica ottemperi alla previsione di cui all’art. 13, comma 4 del </a:t>
            </a:r>
            <a:r>
              <a:rPr lang="it-IT" sz="2000" dirty="0" err="1">
                <a:solidFill>
                  <a:schemeClr val="tx1"/>
                </a:solidFill>
              </a:rPr>
              <a:t>d.m.</a:t>
            </a:r>
            <a:r>
              <a:rPr lang="it-IT" sz="2000" dirty="0">
                <a:solidFill>
                  <a:schemeClr val="tx1"/>
                </a:solidFill>
              </a:rPr>
              <a:t> 32/2015, ossia chieda e ottenga dal ministero la verifica di conformità della identificazione dell’offerente alle prescrizioni normative. Si tratta, infatti, di un adempimento:</a:t>
            </a:r>
          </a:p>
          <a:p>
            <a:r>
              <a:rPr lang="it-IT" sz="2000" dirty="0">
                <a:solidFill>
                  <a:schemeClr val="tx1"/>
                </a:solidFill>
              </a:rPr>
              <a:t>ulteriore rispetto al rilascio della </a:t>
            </a:r>
            <a:r>
              <a:rPr lang="it-IT" sz="2000" dirty="0" err="1">
                <a:solidFill>
                  <a:schemeClr val="tx1"/>
                </a:solidFill>
              </a:rPr>
              <a:t>pec</a:t>
            </a:r>
            <a:r>
              <a:rPr lang="it-IT" sz="2000" dirty="0">
                <a:solidFill>
                  <a:schemeClr val="tx1"/>
                </a:solidFill>
              </a:rPr>
              <a:t>;</a:t>
            </a:r>
          </a:p>
          <a:p>
            <a:r>
              <a:rPr lang="it-IT" sz="2000" dirty="0">
                <a:solidFill>
                  <a:schemeClr val="tx1"/>
                </a:solidFill>
              </a:rPr>
              <a:t>non richiesto a pena di validità della </a:t>
            </a:r>
            <a:r>
              <a:rPr lang="it-IT" sz="2000" dirty="0" err="1">
                <a:solidFill>
                  <a:schemeClr val="tx1"/>
                </a:solidFill>
              </a:rPr>
              <a:t>pec</a:t>
            </a:r>
            <a:r>
              <a:rPr lang="it-IT" sz="2000" dirty="0">
                <a:solidFill>
                  <a:schemeClr val="tx1"/>
                </a:solidFill>
              </a:rPr>
              <a:t> medesima.</a:t>
            </a:r>
          </a:p>
          <a:p>
            <a:r>
              <a:rPr lang="it-IT" sz="2000" dirty="0">
                <a:solidFill>
                  <a:schemeClr val="tx1"/>
                </a:solidFill>
              </a:rPr>
              <a:t>Detto in altri termini: un conto è rilasciare una </a:t>
            </a:r>
            <a:r>
              <a:rPr lang="it-IT" sz="2000" dirty="0" err="1">
                <a:solidFill>
                  <a:schemeClr val="tx1"/>
                </a:solidFill>
              </a:rPr>
              <a:t>pec</a:t>
            </a:r>
            <a:r>
              <a:rPr lang="it-IT" sz="2000" dirty="0">
                <a:solidFill>
                  <a:schemeClr val="tx1"/>
                </a:solidFill>
              </a:rPr>
              <a:t> id secondo le modalità prescritte dal decreto, altro è chiedere al ministero la verifica di conformità del procedimento eseguito.</a:t>
            </a:r>
          </a:p>
          <a:p>
            <a:r>
              <a:rPr lang="it-IT" sz="2000" dirty="0">
                <a:solidFill>
                  <a:schemeClr val="tx1"/>
                </a:solidFill>
              </a:rPr>
              <a:t>Neppure la verifica dell’assolvimento di questo onere è richiesta ad alcuno: non al delegato, non al Gestore, che a norma dell’art. 17 deve verificare solo l’esistenza dell’attestazione di previa identificazione in calce o in allegato al messaggio di </a:t>
            </a:r>
            <a:r>
              <a:rPr lang="it-IT" sz="2000" dirty="0" err="1">
                <a:solidFill>
                  <a:schemeClr val="tx1"/>
                </a:solidFill>
              </a:rPr>
              <a:t>pec</a:t>
            </a:r>
            <a:r>
              <a:rPr lang="it-IT" sz="2000" dirty="0">
                <a:solidFill>
                  <a:schemeClr val="tx1"/>
                </a:solidFill>
              </a:rPr>
              <a:t> con cui viene trasmessa l'offerta.</a:t>
            </a:r>
          </a:p>
        </p:txBody>
      </p:sp>
      <p:pic>
        <p:nvPicPr>
          <p:cNvPr id="8" name="Picture 4" descr="Risultati immagini per segnale di pericolo">
            <a:extLst>
              <a:ext uri="{FF2B5EF4-FFF2-40B4-BE49-F238E27FC236}">
                <a16:creationId xmlns:a16="http://schemas.microsoft.com/office/drawing/2014/main" id="{A1520C42-88D2-4BDA-87B9-BF585FD4A5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3" y="188640"/>
            <a:ext cx="1385814" cy="122413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piè di pagina 3">
            <a:extLst>
              <a:ext uri="{FF2B5EF4-FFF2-40B4-BE49-F238E27FC236}">
                <a16:creationId xmlns:a16="http://schemas.microsoft.com/office/drawing/2014/main" id="{9A9443DB-2B16-435A-ADEA-8D74218A00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3753627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E607BC-18AB-41E2-911E-10DF238249C6}"/>
              </a:ext>
            </a:extLst>
          </p:cNvPr>
          <p:cNvSpPr>
            <a:spLocks noGrp="1"/>
          </p:cNvSpPr>
          <p:nvPr>
            <p:ph type="title"/>
          </p:nvPr>
        </p:nvSpPr>
        <p:spPr>
          <a:xfrm>
            <a:off x="622973" y="314475"/>
            <a:ext cx="10515600" cy="972464"/>
          </a:xfrm>
        </p:spPr>
        <p:style>
          <a:lnRef idx="1">
            <a:schemeClr val="accent6"/>
          </a:lnRef>
          <a:fillRef idx="3">
            <a:schemeClr val="accent6"/>
          </a:fillRef>
          <a:effectRef idx="2">
            <a:schemeClr val="accent6"/>
          </a:effectRef>
          <a:fontRef idx="minor">
            <a:schemeClr val="lt1"/>
          </a:fontRef>
        </p:style>
        <p:txBody>
          <a:bodyPr>
            <a:noAutofit/>
          </a:bodyPr>
          <a:lstStyle/>
          <a:p>
            <a:r>
              <a:rPr lang="it-IT" sz="3300" dirty="0"/>
              <a:t>Offerta non sottoscritta e non inviata tramite </a:t>
            </a:r>
            <a:r>
              <a:rPr lang="it-IT" sz="3300" dirty="0" err="1"/>
              <a:t>pec</a:t>
            </a:r>
            <a:r>
              <a:rPr lang="it-IT" sz="3300" dirty="0"/>
              <a:t> identificativa</a:t>
            </a:r>
          </a:p>
        </p:txBody>
      </p:sp>
      <p:sp>
        <p:nvSpPr>
          <p:cNvPr id="3" name="Segnaposto testo 2">
            <a:extLst>
              <a:ext uri="{FF2B5EF4-FFF2-40B4-BE49-F238E27FC236}">
                <a16:creationId xmlns:a16="http://schemas.microsoft.com/office/drawing/2014/main" id="{4D11DD0C-AF7D-431F-A0CF-8C7054F9D287}"/>
              </a:ext>
            </a:extLst>
          </p:cNvPr>
          <p:cNvSpPr>
            <a:spLocks noGrp="1"/>
          </p:cNvSpPr>
          <p:nvPr>
            <p:ph type="body" idx="1"/>
          </p:nvPr>
        </p:nvSpPr>
        <p:spPr>
          <a:xfrm>
            <a:off x="623392" y="1572126"/>
            <a:ext cx="10945216" cy="4844715"/>
          </a:xfrm>
        </p:spPr>
        <p:txBody>
          <a:bodyPr>
            <a:noAutofit/>
          </a:bodyPr>
          <a:lstStyle/>
          <a:p>
            <a:r>
              <a:rPr lang="it-IT" sz="1800" dirty="0">
                <a:solidFill>
                  <a:schemeClr val="tx1"/>
                </a:solidFill>
              </a:rPr>
              <a:t>Ed allora, se la </a:t>
            </a:r>
            <a:r>
              <a:rPr lang="it-IT" sz="1800" dirty="0" err="1">
                <a:solidFill>
                  <a:schemeClr val="tx1"/>
                </a:solidFill>
              </a:rPr>
              <a:t>pec</a:t>
            </a:r>
            <a:r>
              <a:rPr lang="it-IT" sz="1800" dirty="0">
                <a:solidFill>
                  <a:schemeClr val="tx1"/>
                </a:solidFill>
              </a:rPr>
              <a:t> id è quella rilasciata previa identificazione eseguita con le modalità innanzi descritte, e posto che la sottoposizione al controllo del ministero del procedimento di identificazione dell’offerente da parte del Gestore non è richiesta a pena di validità dell’offerta, il medesimo risultato non si raggiunge forse se alla offerta trasmessa con </a:t>
            </a:r>
            <a:r>
              <a:rPr lang="it-IT" sz="1800" dirty="0" err="1">
                <a:solidFill>
                  <a:schemeClr val="tx1"/>
                </a:solidFill>
              </a:rPr>
              <a:t>pec</a:t>
            </a:r>
            <a:r>
              <a:rPr lang="it-IT" sz="1800" dirty="0">
                <a:solidFill>
                  <a:schemeClr val="tx1"/>
                </a:solidFill>
              </a:rPr>
              <a:t> non id sia stata allegata la copia informatica del documento analogico? In questo modo, a ben vedere, l’offerente avrebbe adempiuto allo stesso identico onere che gli era richiesto in sede di acquisto della </a:t>
            </a:r>
            <a:r>
              <a:rPr lang="it-IT" sz="1800" dirty="0" err="1">
                <a:solidFill>
                  <a:schemeClr val="tx1"/>
                </a:solidFill>
              </a:rPr>
              <a:t>pec</a:t>
            </a:r>
            <a:r>
              <a:rPr lang="it-IT" sz="1800" dirty="0">
                <a:solidFill>
                  <a:schemeClr val="tx1"/>
                </a:solidFill>
              </a:rPr>
              <a:t> id, con la sola differenza che mente nel primo caso il professionista delegato ottiene da un terzo (il Gestore della casella di </a:t>
            </a:r>
            <a:r>
              <a:rPr lang="it-IT" sz="1800" dirty="0" err="1">
                <a:solidFill>
                  <a:schemeClr val="tx1"/>
                </a:solidFill>
              </a:rPr>
              <a:t>pec</a:t>
            </a:r>
            <a:r>
              <a:rPr lang="it-IT" sz="1800" dirty="0">
                <a:solidFill>
                  <a:schemeClr val="tx1"/>
                </a:solidFill>
              </a:rPr>
              <a:t>) l’attestazione di avvenuta identificazione, nel secondo procede egli stesso alla medesima identificazione che avrebbe dovuto compiere il Gestore della casella </a:t>
            </a:r>
            <a:r>
              <a:rPr lang="it-IT" sz="1800" dirty="0" err="1">
                <a:solidFill>
                  <a:schemeClr val="tx1"/>
                </a:solidFill>
              </a:rPr>
              <a:t>pec</a:t>
            </a:r>
            <a:r>
              <a:rPr lang="it-IT" sz="1800" dirty="0">
                <a:solidFill>
                  <a:schemeClr val="tx1"/>
                </a:solidFill>
              </a:rPr>
              <a:t>, il quale a mente dell’art. 13, comma tre, del decreto ministeriale doveva limitarsi a ricevere la copia del documento di identità.</a:t>
            </a:r>
          </a:p>
          <a:p>
            <a:r>
              <a:rPr lang="it-IT" sz="1800" dirty="0">
                <a:solidFill>
                  <a:schemeClr val="tx1"/>
                </a:solidFill>
              </a:rPr>
              <a:t>Si avrebbe, nella sostanza, che la copia informatica del documento analogico di identità invece che essere trasmessa al Gestore della </a:t>
            </a:r>
            <a:r>
              <a:rPr lang="it-IT" sz="1800" dirty="0" err="1">
                <a:solidFill>
                  <a:schemeClr val="tx1"/>
                </a:solidFill>
              </a:rPr>
              <a:t>pec</a:t>
            </a:r>
            <a:r>
              <a:rPr lang="it-IT" sz="1800" dirty="0">
                <a:solidFill>
                  <a:schemeClr val="tx1"/>
                </a:solidFill>
              </a:rPr>
              <a:t> id quale allegato alla richiesta di rilascio della </a:t>
            </a:r>
            <a:r>
              <a:rPr lang="it-IT" sz="1800" dirty="0" err="1">
                <a:solidFill>
                  <a:schemeClr val="tx1"/>
                </a:solidFill>
              </a:rPr>
              <a:t>pec</a:t>
            </a:r>
            <a:r>
              <a:rPr lang="it-IT" sz="1800" dirty="0">
                <a:solidFill>
                  <a:schemeClr val="tx1"/>
                </a:solidFill>
              </a:rPr>
              <a:t> sarebbe inviata direttamente al professionista delegato.</a:t>
            </a:r>
          </a:p>
          <a:p>
            <a:r>
              <a:rPr lang="it-IT" sz="1800" dirty="0">
                <a:solidFill>
                  <a:schemeClr val="tx1"/>
                </a:solidFill>
              </a:rPr>
              <a:t>Ed allora: </a:t>
            </a:r>
            <a:r>
              <a:rPr lang="it-IT" sz="1800" b="1" dirty="0">
                <a:solidFill>
                  <a:schemeClr val="tx1"/>
                </a:solidFill>
              </a:rPr>
              <a:t>cosa osterebbe a </a:t>
            </a:r>
            <a:r>
              <a:rPr lang="it-IT" sz="4400" b="1" dirty="0">
                <a:solidFill>
                  <a:schemeClr val="tx1"/>
                </a:solidFill>
              </a:rPr>
              <a:t>prevedere</a:t>
            </a:r>
            <a:r>
              <a:rPr lang="it-IT" sz="1800" b="1" dirty="0">
                <a:solidFill>
                  <a:schemeClr val="tx1"/>
                </a:solidFill>
              </a:rPr>
              <a:t>, nell’</a:t>
            </a:r>
            <a:r>
              <a:rPr lang="it-IT" sz="1800" b="1" dirty="0" err="1">
                <a:solidFill>
                  <a:schemeClr val="tx1"/>
                </a:solidFill>
              </a:rPr>
              <a:t>ordinzanza</a:t>
            </a:r>
            <a:r>
              <a:rPr lang="it-IT" sz="1800" b="1" dirty="0">
                <a:solidFill>
                  <a:schemeClr val="tx1"/>
                </a:solidFill>
              </a:rPr>
              <a:t> 569, che saranno considerate </a:t>
            </a:r>
            <a:r>
              <a:rPr lang="it-IT" sz="4400" b="1" dirty="0">
                <a:solidFill>
                  <a:schemeClr val="tx1"/>
                </a:solidFill>
              </a:rPr>
              <a:t>valide</a:t>
            </a:r>
            <a:r>
              <a:rPr lang="it-IT" sz="1800" b="1" dirty="0">
                <a:solidFill>
                  <a:schemeClr val="tx1"/>
                </a:solidFill>
              </a:rPr>
              <a:t> anche le offerte </a:t>
            </a:r>
            <a:r>
              <a:rPr lang="it-IT" sz="4400" b="1" dirty="0">
                <a:solidFill>
                  <a:schemeClr val="tx1"/>
                </a:solidFill>
              </a:rPr>
              <a:t>non sottoscritte </a:t>
            </a:r>
            <a:r>
              <a:rPr lang="it-IT" sz="1800" b="1" dirty="0">
                <a:solidFill>
                  <a:schemeClr val="tx1"/>
                </a:solidFill>
              </a:rPr>
              <a:t>ed inviate tramite </a:t>
            </a:r>
            <a:r>
              <a:rPr lang="it-IT" sz="1800" b="1" dirty="0" err="1">
                <a:solidFill>
                  <a:schemeClr val="tx1"/>
                </a:solidFill>
              </a:rPr>
              <a:t>pec</a:t>
            </a:r>
            <a:r>
              <a:rPr lang="it-IT" sz="1800" b="1" dirty="0">
                <a:solidFill>
                  <a:schemeClr val="tx1"/>
                </a:solidFill>
              </a:rPr>
              <a:t> anche non id, </a:t>
            </a:r>
            <a:r>
              <a:rPr lang="it-IT" sz="1800" b="1" dirty="0" err="1">
                <a:solidFill>
                  <a:schemeClr val="tx1"/>
                </a:solidFill>
              </a:rPr>
              <a:t>purchè</a:t>
            </a:r>
            <a:r>
              <a:rPr lang="it-IT" sz="1800" b="1" dirty="0">
                <a:solidFill>
                  <a:schemeClr val="tx1"/>
                </a:solidFill>
              </a:rPr>
              <a:t> sia indicato come offerente l’intestatario del conto corrente dal quale è stato eseguito il pagamento della cauzione?</a:t>
            </a:r>
          </a:p>
          <a:p>
            <a:endParaRPr lang="it-IT" sz="1800" dirty="0">
              <a:solidFill>
                <a:schemeClr val="tx1"/>
              </a:solidFill>
            </a:endParaRPr>
          </a:p>
        </p:txBody>
      </p:sp>
      <p:pic>
        <p:nvPicPr>
          <p:cNvPr id="8" name="Picture 4" descr="Risultati immagini per segnale di pericolo">
            <a:extLst>
              <a:ext uri="{FF2B5EF4-FFF2-40B4-BE49-F238E27FC236}">
                <a16:creationId xmlns:a16="http://schemas.microsoft.com/office/drawing/2014/main" id="{A1520C42-88D2-4BDA-87B9-BF585FD4A5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32503" y="188640"/>
            <a:ext cx="1385814" cy="122413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piè di pagina 3">
            <a:extLst>
              <a:ext uri="{FF2B5EF4-FFF2-40B4-BE49-F238E27FC236}">
                <a16:creationId xmlns:a16="http://schemas.microsoft.com/office/drawing/2014/main" id="{9A9443DB-2B16-435A-ADEA-8D74218A00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3905601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422FEF-FF78-4544-9F53-CB104412952B}"/>
              </a:ext>
            </a:extLst>
          </p:cNvPr>
          <p:cNvSpPr>
            <a:spLocks noGrp="1"/>
          </p:cNvSpPr>
          <p:nvPr>
            <p:ph type="title"/>
          </p:nvPr>
        </p:nvSpPr>
        <p:spPr>
          <a:xfrm>
            <a:off x="831850" y="689811"/>
            <a:ext cx="5248108" cy="1238859"/>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anchor="ctr"/>
          <a:lstStyle/>
          <a:p>
            <a:r>
              <a:rPr lang="it-IT" dirty="0"/>
              <a:t>Firma digitale</a:t>
            </a:r>
          </a:p>
        </p:txBody>
      </p:sp>
      <p:sp>
        <p:nvSpPr>
          <p:cNvPr id="3" name="Segnaposto testo 2">
            <a:extLst>
              <a:ext uri="{FF2B5EF4-FFF2-40B4-BE49-F238E27FC236}">
                <a16:creationId xmlns:a16="http://schemas.microsoft.com/office/drawing/2014/main" id="{95D1B823-D458-4832-8F21-BF9757C47524}"/>
              </a:ext>
            </a:extLst>
          </p:cNvPr>
          <p:cNvSpPr>
            <a:spLocks noGrp="1"/>
          </p:cNvSpPr>
          <p:nvPr>
            <p:ph type="body" idx="1"/>
          </p:nvPr>
        </p:nvSpPr>
        <p:spPr>
          <a:xfrm>
            <a:off x="997526" y="2784764"/>
            <a:ext cx="9656619" cy="2715492"/>
          </a:xfrm>
        </p:spPr>
        <p:txBody>
          <a:bodyPr anchor="ctr">
            <a:normAutofit/>
          </a:bodyPr>
          <a:lstStyle/>
          <a:p>
            <a:pPr algn="ctr"/>
            <a:r>
              <a:rPr lang="it-IT" dirty="0">
                <a:solidFill>
                  <a:schemeClr val="tx1"/>
                </a:solidFill>
              </a:rPr>
              <a:t>L’art. 12 comma 5 dispone che</a:t>
            </a:r>
          </a:p>
          <a:p>
            <a:pPr algn="ctr"/>
            <a:r>
              <a:rPr lang="it-IT" b="1" dirty="0">
                <a:solidFill>
                  <a:schemeClr val="accent6">
                    <a:lumMod val="50000"/>
                  </a:schemeClr>
                </a:solidFill>
              </a:rPr>
              <a:t>“</a:t>
            </a:r>
            <a:r>
              <a:rPr lang="it-IT" b="1" i="1" dirty="0">
                <a:solidFill>
                  <a:schemeClr val="accent6">
                    <a:lumMod val="50000"/>
                  </a:schemeClr>
                </a:solidFill>
              </a:rPr>
              <a:t>L'offerta, quando è sottoscritta con firma digitale, può essere trasmessa a mezzo di casella di posta elettronica certificata anche priva dei requisiti di cui all'articolo 2, comma 1, lettera n)</a:t>
            </a:r>
            <a:r>
              <a:rPr lang="it-IT" b="1" dirty="0">
                <a:solidFill>
                  <a:schemeClr val="accent6">
                    <a:lumMod val="50000"/>
                  </a:schemeClr>
                </a:solidFill>
              </a:rPr>
              <a:t>”.</a:t>
            </a:r>
          </a:p>
          <a:p>
            <a:pPr algn="ctr"/>
            <a:r>
              <a:rPr lang="it-IT" dirty="0">
                <a:solidFill>
                  <a:schemeClr val="tx1"/>
                </a:solidFill>
              </a:rPr>
              <a:t>Ove ricorra questa situazione si avrà dunque che l’offerente si identificherà con colui il quale ha sottoscritto digitalmente l’offerta, la quale potrà essere inviata anche dalla casella di posta elettronica di un soggetto diverso.</a:t>
            </a:r>
          </a:p>
        </p:txBody>
      </p:sp>
      <p:pic>
        <p:nvPicPr>
          <p:cNvPr id="4" name="Immagine 3">
            <a:extLst>
              <a:ext uri="{FF2B5EF4-FFF2-40B4-BE49-F238E27FC236}">
                <a16:creationId xmlns:a16="http://schemas.microsoft.com/office/drawing/2014/main" id="{D66C6A75-A514-4E8F-8117-691F1C30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255838" y="399012"/>
            <a:ext cx="3501372" cy="2596851"/>
          </a:xfrm>
          <a:prstGeom prst="rect">
            <a:avLst/>
          </a:prstGeom>
        </p:spPr>
      </p:pic>
      <p:sp>
        <p:nvSpPr>
          <p:cNvPr id="5" name="Segnaposto piè di pagina 4">
            <a:extLst>
              <a:ext uri="{FF2B5EF4-FFF2-40B4-BE49-F238E27FC236}">
                <a16:creationId xmlns:a16="http://schemas.microsoft.com/office/drawing/2014/main" id="{055A839D-A96F-4338-A566-70393D4D82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14981813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435A69-8B4F-4BA3-BDF1-1B061380B713}"/>
              </a:ext>
            </a:extLst>
          </p:cNvPr>
          <p:cNvSpPr>
            <a:spLocks noGrp="1"/>
          </p:cNvSpPr>
          <p:nvPr>
            <p:ph type="title"/>
          </p:nvPr>
        </p:nvSpPr>
        <p:spPr>
          <a:xfrm>
            <a:off x="609600" y="201779"/>
            <a:ext cx="10972800" cy="1145757"/>
          </a:xfrm>
        </p:spPr>
        <p:style>
          <a:lnRef idx="1">
            <a:schemeClr val="accent6"/>
          </a:lnRef>
          <a:fillRef idx="3">
            <a:schemeClr val="accent6"/>
          </a:fillRef>
          <a:effectRef idx="2">
            <a:schemeClr val="accent6"/>
          </a:effectRef>
          <a:fontRef idx="minor">
            <a:schemeClr val="lt1"/>
          </a:fontRef>
        </p:style>
        <p:txBody>
          <a:bodyPr anchor="ctr">
            <a:normAutofit/>
          </a:bodyPr>
          <a:lstStyle/>
          <a:p>
            <a:pPr algn="ctr"/>
            <a:r>
              <a:rPr lang="it-IT" dirty="0"/>
              <a:t>Offerta congiunta</a:t>
            </a:r>
          </a:p>
        </p:txBody>
      </p:sp>
      <p:sp>
        <p:nvSpPr>
          <p:cNvPr id="3" name="Segnaposto testo 2">
            <a:extLst>
              <a:ext uri="{FF2B5EF4-FFF2-40B4-BE49-F238E27FC236}">
                <a16:creationId xmlns:a16="http://schemas.microsoft.com/office/drawing/2014/main" id="{F8180E6A-927C-477F-838C-2F7346EDB3D8}"/>
              </a:ext>
            </a:extLst>
          </p:cNvPr>
          <p:cNvSpPr>
            <a:spLocks noGrp="1"/>
          </p:cNvSpPr>
          <p:nvPr>
            <p:ph type="body" idx="1"/>
          </p:nvPr>
        </p:nvSpPr>
        <p:spPr>
          <a:xfrm>
            <a:off x="831850" y="1475874"/>
            <a:ext cx="10515600" cy="5165557"/>
          </a:xfrm>
        </p:spPr>
        <p:txBody>
          <a:bodyPr/>
          <a:lstStyle/>
          <a:p>
            <a:pPr algn="just"/>
            <a:r>
              <a:rPr lang="it-IT" dirty="0">
                <a:solidFill>
                  <a:schemeClr val="tx1"/>
                </a:solidFill>
              </a:rPr>
              <a:t>Il regolamento disciplina inoltre (art. 12, commi 4 e 5) l'ipotesi in cui l'offerta di acquisto sia presentata </a:t>
            </a:r>
            <a:r>
              <a:rPr lang="it-IT" b="1" u="sng" dirty="0">
                <a:solidFill>
                  <a:schemeClr val="tx1"/>
                </a:solidFill>
              </a:rPr>
              <a:t>congiuntamente da più soggetti</a:t>
            </a:r>
            <a:r>
              <a:rPr lang="it-IT" dirty="0">
                <a:solidFill>
                  <a:schemeClr val="tx1"/>
                </a:solidFill>
              </a:rPr>
              <a:t>, prescrivendo che in tal caso la trasmissione della domanda sia accompagnata dalla allegazione della procura, anche in copia per immagine, rilasciata dagli altri offerenti a:</a:t>
            </a:r>
          </a:p>
          <a:p>
            <a:pPr algn="just"/>
            <a:r>
              <a:rPr lang="it-IT" b="1" dirty="0">
                <a:solidFill>
                  <a:srgbClr val="FF0000"/>
                </a:solidFill>
              </a:rPr>
              <a:t>A) Colui che ha sottoscritto l’offerta, in caso di firma digitale;</a:t>
            </a:r>
          </a:p>
          <a:p>
            <a:pPr algn="just"/>
            <a:r>
              <a:rPr lang="it-IT" b="1" dirty="0">
                <a:solidFill>
                  <a:srgbClr val="FF0000"/>
                </a:solidFill>
              </a:rPr>
              <a:t>B) Titolare della </a:t>
            </a:r>
            <a:r>
              <a:rPr lang="it-IT" b="1" dirty="0" err="1">
                <a:solidFill>
                  <a:srgbClr val="FF0000"/>
                </a:solidFill>
              </a:rPr>
              <a:t>pec</a:t>
            </a:r>
            <a:r>
              <a:rPr lang="it-IT" b="1" dirty="0">
                <a:solidFill>
                  <a:srgbClr val="FF0000"/>
                </a:solidFill>
              </a:rPr>
              <a:t> id, in caso di offerta trasmessa con </a:t>
            </a:r>
            <a:r>
              <a:rPr lang="it-IT" b="1" dirty="0" err="1">
                <a:solidFill>
                  <a:srgbClr val="FF0000"/>
                </a:solidFill>
              </a:rPr>
              <a:t>pec</a:t>
            </a:r>
            <a:r>
              <a:rPr lang="it-IT" b="1" dirty="0">
                <a:solidFill>
                  <a:srgbClr val="FF0000"/>
                </a:solidFill>
              </a:rPr>
              <a:t> id.</a:t>
            </a:r>
          </a:p>
          <a:p>
            <a:pPr algn="just"/>
            <a:r>
              <a:rPr lang="it-IT" dirty="0">
                <a:solidFill>
                  <a:schemeClr val="tx1"/>
                </a:solidFill>
              </a:rPr>
              <a:t>Il decreto specifica altresì che la procura sia rilasciata per </a:t>
            </a:r>
            <a:r>
              <a:rPr lang="it-IT" dirty="0">
                <a:solidFill>
                  <a:schemeClr val="tx1"/>
                </a:solidFill>
                <a:highlight>
                  <a:srgbClr val="FFFF00"/>
                </a:highlight>
              </a:rPr>
              <a:t>atto pubblico o per scrittura privata autenticata</a:t>
            </a:r>
            <a:r>
              <a:rPr lang="it-IT" dirty="0">
                <a:solidFill>
                  <a:schemeClr val="tx1"/>
                </a:solidFill>
              </a:rPr>
              <a:t>, così aggiungendo un ulteriore requisito rispetto a quelli prescritti dagli artt. 571 e 579 </a:t>
            </a:r>
            <a:r>
              <a:rPr lang="it-IT" dirty="0" err="1">
                <a:solidFill>
                  <a:schemeClr val="tx1"/>
                </a:solidFill>
              </a:rPr>
              <a:t>c.p.c.</a:t>
            </a:r>
            <a:r>
              <a:rPr lang="it-IT" dirty="0">
                <a:solidFill>
                  <a:schemeClr val="tx1"/>
                </a:solidFill>
              </a:rPr>
              <a:t> (che non contengono indicazioni in ordine alla veste formale della procura, limitandosi ad una disciplina di tipo esclusivamente contenutistico), imponendo dunque non solo il rilascio di una procura speciale a procuratore legale (</a:t>
            </a:r>
            <a:r>
              <a:rPr lang="it-IT" i="1" dirty="0" err="1">
                <a:solidFill>
                  <a:schemeClr val="tx1"/>
                </a:solidFill>
              </a:rPr>
              <a:t>recte</a:t>
            </a:r>
            <a:r>
              <a:rPr lang="it-IT" dirty="0">
                <a:solidFill>
                  <a:schemeClr val="tx1"/>
                </a:solidFill>
              </a:rPr>
              <a:t>, avvocato) ma prescrivendo che questa abbia la forma dell’atto pubblico o della scrittura privata autenticata.</a:t>
            </a:r>
          </a:p>
        </p:txBody>
      </p:sp>
      <p:sp>
        <p:nvSpPr>
          <p:cNvPr id="4" name="Segnaposto piè di pagina 3">
            <a:extLst>
              <a:ext uri="{FF2B5EF4-FFF2-40B4-BE49-F238E27FC236}">
                <a16:creationId xmlns:a16="http://schemas.microsoft.com/office/drawing/2014/main" id="{9E69D9AC-90AE-4461-AC38-84DFFB40EBD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181888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83A835-FB33-44A6-9BCA-CAD252B321E1}"/>
              </a:ext>
            </a:extLst>
          </p:cNvPr>
          <p:cNvSpPr>
            <a:spLocks noGrp="1"/>
          </p:cNvSpPr>
          <p:nvPr>
            <p:ph type="title"/>
          </p:nvPr>
        </p:nvSpPr>
        <p:spPr>
          <a:xfrm>
            <a:off x="0" y="0"/>
            <a:ext cx="12192000" cy="682171"/>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it-IT" dirty="0"/>
              <a:t>Portale delle vendite pubbliche</a:t>
            </a:r>
          </a:p>
        </p:txBody>
      </p:sp>
      <p:pic>
        <p:nvPicPr>
          <p:cNvPr id="4" name="Immagine 3" descr="Immagine che contiene testo, interni, screenshot, dilegno&#10;&#10;Descrizione generata automaticamente">
            <a:extLst>
              <a:ext uri="{FF2B5EF4-FFF2-40B4-BE49-F238E27FC236}">
                <a16:creationId xmlns:a16="http://schemas.microsoft.com/office/drawing/2014/main" id="{FDF6BFC6-F03A-4D69-8A6B-0CE682DA7248}"/>
              </a:ext>
            </a:extLst>
          </p:cNvPr>
          <p:cNvPicPr/>
          <p:nvPr/>
        </p:nvPicPr>
        <p:blipFill rotWithShape="1">
          <a:blip r:embed="rId2"/>
          <a:srcRect l="-683" t="13548" r="1156" b="291"/>
          <a:stretch/>
        </p:blipFill>
        <p:spPr bwMode="auto">
          <a:xfrm>
            <a:off x="0" y="812801"/>
            <a:ext cx="12192000" cy="6045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22151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CD67F1-E1E2-477D-BFC0-BDB16A059029}"/>
              </a:ext>
            </a:extLst>
          </p:cNvPr>
          <p:cNvSpPr>
            <a:spLocks noGrp="1"/>
          </p:cNvSpPr>
          <p:nvPr>
            <p:ph type="title"/>
          </p:nvPr>
        </p:nvSpPr>
        <p:spPr>
          <a:xfrm>
            <a:off x="797182" y="567491"/>
            <a:ext cx="10515600" cy="773277"/>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it-IT" dirty="0"/>
              <a:t>Sottoscrizione congiunta?</a:t>
            </a:r>
          </a:p>
        </p:txBody>
      </p:sp>
      <p:sp>
        <p:nvSpPr>
          <p:cNvPr id="3" name="Segnaposto testo 2">
            <a:extLst>
              <a:ext uri="{FF2B5EF4-FFF2-40B4-BE49-F238E27FC236}">
                <a16:creationId xmlns:a16="http://schemas.microsoft.com/office/drawing/2014/main" id="{DBD1519A-F78F-4624-A8EB-BE6D49410B88}"/>
              </a:ext>
            </a:extLst>
          </p:cNvPr>
          <p:cNvSpPr>
            <a:spLocks noGrp="1"/>
          </p:cNvSpPr>
          <p:nvPr>
            <p:ph type="body" idx="1"/>
          </p:nvPr>
        </p:nvSpPr>
        <p:spPr>
          <a:xfrm>
            <a:off x="831850" y="1556793"/>
            <a:ext cx="10515600" cy="2952327"/>
          </a:xfrm>
        </p:spPr>
        <p:txBody>
          <a:bodyPr/>
          <a:lstStyle/>
          <a:p>
            <a:r>
              <a:rPr lang="it-IT" dirty="0">
                <a:solidFill>
                  <a:schemeClr val="tx1"/>
                </a:solidFill>
              </a:rPr>
              <a:t>Un modo di presentazione dell’offerta congiunta, alternativo a quello appena descritto, potrebbe essere quello per cui i diversi offerenti sottoscrivono, ciascuno con il proprio dispositivo di firma digitale, il file contenente l’offerta.</a:t>
            </a:r>
          </a:p>
          <a:p>
            <a:r>
              <a:rPr lang="it-IT" dirty="0">
                <a:solidFill>
                  <a:schemeClr val="tx1"/>
                </a:solidFill>
              </a:rPr>
              <a:t>Il rischio è però quello per cui in questo caso il Portale scarti automaticamente l’offerta poiché il file verrebbe ad avere una estensione diversa da quella (zip.p7m) prevista dalle specifiche tecniche emanate dal DGSIA, anche se la giurisprudenza ha ritenuto illegittima siffatta esclusione (</a:t>
            </a:r>
            <a:r>
              <a:rPr lang="it-IT" dirty="0" err="1">
                <a:solidFill>
                  <a:schemeClr val="tx1"/>
                </a:solidFill>
              </a:rPr>
              <a:t>Trib</a:t>
            </a:r>
            <a:r>
              <a:rPr lang="it-IT" dirty="0">
                <a:solidFill>
                  <a:schemeClr val="tx1"/>
                </a:solidFill>
              </a:rPr>
              <a:t>. Larino, 8 marzo 2019, in </a:t>
            </a:r>
            <a:r>
              <a:rPr lang="it-IT" i="1" dirty="0">
                <a:solidFill>
                  <a:schemeClr val="tx1"/>
                </a:solidFill>
              </a:rPr>
              <a:t>www.inexecutivis.it</a:t>
            </a:r>
            <a:r>
              <a:rPr lang="it-IT" dirty="0">
                <a:solidFill>
                  <a:schemeClr val="tx1"/>
                </a:solidFill>
              </a:rPr>
              <a:t>.).</a:t>
            </a:r>
          </a:p>
        </p:txBody>
      </p:sp>
    </p:spTree>
    <p:extLst>
      <p:ext uri="{BB962C8B-B14F-4D97-AF65-F5344CB8AC3E}">
        <p14:creationId xmlns:p14="http://schemas.microsoft.com/office/powerpoint/2010/main" val="2763016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0D1E51-E4F5-4EE9-BE64-17E36D7EC467}"/>
              </a:ext>
            </a:extLst>
          </p:cNvPr>
          <p:cNvSpPr>
            <a:spLocks noGrp="1"/>
          </p:cNvSpPr>
          <p:nvPr>
            <p:ph type="title"/>
          </p:nvPr>
        </p:nvSpPr>
        <p:spPr>
          <a:xfrm>
            <a:off x="418692" y="159257"/>
            <a:ext cx="5646891" cy="1072505"/>
          </a:xfrm>
        </p:spPr>
        <p:style>
          <a:lnRef idx="1">
            <a:schemeClr val="accent6"/>
          </a:lnRef>
          <a:fillRef idx="3">
            <a:schemeClr val="accent6"/>
          </a:fillRef>
          <a:effectRef idx="2">
            <a:schemeClr val="accent6"/>
          </a:effectRef>
          <a:fontRef idx="minor">
            <a:schemeClr val="lt1"/>
          </a:fontRef>
        </p:style>
        <p:txBody>
          <a:bodyPr anchor="ctr">
            <a:noAutofit/>
          </a:bodyPr>
          <a:lstStyle/>
          <a:p>
            <a:r>
              <a:rPr lang="it-IT" sz="4400" dirty="0"/>
              <a:t>La prova del deposito dell’offerta</a:t>
            </a:r>
          </a:p>
        </p:txBody>
      </p:sp>
      <p:sp>
        <p:nvSpPr>
          <p:cNvPr id="3" name="Segnaposto testo 2">
            <a:extLst>
              <a:ext uri="{FF2B5EF4-FFF2-40B4-BE49-F238E27FC236}">
                <a16:creationId xmlns:a16="http://schemas.microsoft.com/office/drawing/2014/main" id="{F0C92E36-7F9C-46C1-8881-3A98C499B9D2}"/>
              </a:ext>
            </a:extLst>
          </p:cNvPr>
          <p:cNvSpPr>
            <a:spLocks noGrp="1"/>
          </p:cNvSpPr>
          <p:nvPr>
            <p:ph type="body" idx="1"/>
          </p:nvPr>
        </p:nvSpPr>
        <p:spPr>
          <a:xfrm>
            <a:off x="6224337" y="50441"/>
            <a:ext cx="5502441" cy="6430570"/>
          </a:xfrm>
        </p:spPr>
        <p:txBody>
          <a:bodyPr anchor="ctr">
            <a:noAutofit/>
          </a:bodyPr>
          <a:lstStyle/>
          <a:p>
            <a:r>
              <a:rPr lang="it-IT" sz="2600" dirty="0">
                <a:solidFill>
                  <a:schemeClr val="tx1"/>
                </a:solidFill>
              </a:rPr>
              <a:t>Ai sensi dell’art. 14 l'offerta si intende depositata nel momento in cui viene generata, da parte del gestore di posta elettronica certificata del Ministero, </a:t>
            </a:r>
            <a:r>
              <a:rPr lang="it-IT" sz="2600" b="1" dirty="0">
                <a:solidFill>
                  <a:schemeClr val="tx1"/>
                </a:solidFill>
              </a:rPr>
              <a:t>la ricevuta completa di avvenuta consegna.</a:t>
            </a:r>
          </a:p>
          <a:p>
            <a:r>
              <a:rPr lang="it-IT" sz="2600" dirty="0">
                <a:solidFill>
                  <a:schemeClr val="tx1"/>
                </a:solidFill>
              </a:rPr>
              <a:t>Si tratta di un messaggio inviato dal gestore di posta elettronica del destinatario, che fornisce prova che il messaggio di posta elettronica certificata del mittente è effettivamente pervenuto all'indirizzo elettronico del destinatario.</a:t>
            </a:r>
          </a:p>
        </p:txBody>
      </p:sp>
      <p:pic>
        <p:nvPicPr>
          <p:cNvPr id="4" name="Picture 2">
            <a:extLst>
              <a:ext uri="{FF2B5EF4-FFF2-40B4-BE49-F238E27FC236}">
                <a16:creationId xmlns:a16="http://schemas.microsoft.com/office/drawing/2014/main" id="{D36A2342-3423-425C-8AA0-AC046DE321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102" y="1364392"/>
            <a:ext cx="5871481" cy="4457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piè di pagina 4">
            <a:extLst>
              <a:ext uri="{FF2B5EF4-FFF2-40B4-BE49-F238E27FC236}">
                <a16:creationId xmlns:a16="http://schemas.microsoft.com/office/drawing/2014/main" id="{E2A329BD-343F-4816-AB28-FF755C22AF7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3107547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D40A2E-23BD-469D-B70E-DC7625BB59EE}"/>
              </a:ext>
            </a:extLst>
          </p:cNvPr>
          <p:cNvSpPr>
            <a:spLocks noGrp="1"/>
          </p:cNvSpPr>
          <p:nvPr>
            <p:ph type="title"/>
          </p:nvPr>
        </p:nvSpPr>
        <p:spPr>
          <a:xfrm>
            <a:off x="593558" y="169695"/>
            <a:ext cx="10924674" cy="1001377"/>
          </a:xfrm>
        </p:spPr>
        <p:style>
          <a:lnRef idx="1">
            <a:schemeClr val="accent6"/>
          </a:lnRef>
          <a:fillRef idx="3">
            <a:schemeClr val="accent6"/>
          </a:fillRef>
          <a:effectRef idx="2">
            <a:schemeClr val="accent6"/>
          </a:effectRef>
          <a:fontRef idx="minor">
            <a:schemeClr val="lt1"/>
          </a:fontRef>
        </p:style>
        <p:txBody>
          <a:bodyPr/>
          <a:lstStyle/>
          <a:p>
            <a:r>
              <a:rPr lang="it-IT" dirty="0"/>
              <a:t>Precisazioni</a:t>
            </a:r>
          </a:p>
        </p:txBody>
      </p:sp>
      <p:sp>
        <p:nvSpPr>
          <p:cNvPr id="5" name="Segnaposto testo 4">
            <a:extLst>
              <a:ext uri="{FF2B5EF4-FFF2-40B4-BE49-F238E27FC236}">
                <a16:creationId xmlns:a16="http://schemas.microsoft.com/office/drawing/2014/main" id="{7A0479E0-68C8-4A0D-B79D-A16A869E7BDF}"/>
              </a:ext>
            </a:extLst>
          </p:cNvPr>
          <p:cNvSpPr>
            <a:spLocks noGrp="1"/>
          </p:cNvSpPr>
          <p:nvPr>
            <p:ph type="body" idx="1"/>
          </p:nvPr>
        </p:nvSpPr>
        <p:spPr>
          <a:xfrm>
            <a:off x="593558" y="1283367"/>
            <a:ext cx="10924674" cy="5245769"/>
          </a:xfrm>
        </p:spPr>
        <p:txBody>
          <a:bodyPr>
            <a:noAutofit/>
          </a:bodyPr>
          <a:lstStyle/>
          <a:p>
            <a:r>
              <a:rPr lang="it-IT" sz="2100" dirty="0">
                <a:solidFill>
                  <a:schemeClr val="tx1"/>
                </a:solidFill>
              </a:rPr>
              <a:t>Com’è noto, in generale il deposito degli atti processuali nel processo telematico prescinde dagli orari di apertura degli uffici del Tribunale. Lo prevede espressamente l’art. 16-</a:t>
            </a:r>
            <a:r>
              <a:rPr lang="it-IT" sz="2100" i="1" dirty="0">
                <a:solidFill>
                  <a:schemeClr val="tx1"/>
                </a:solidFill>
              </a:rPr>
              <a:t>bis</a:t>
            </a:r>
            <a:r>
              <a:rPr lang="it-IT" sz="2100" dirty="0">
                <a:solidFill>
                  <a:schemeClr val="tx1"/>
                </a:solidFill>
              </a:rPr>
              <a:t>, comma 7, del </a:t>
            </a:r>
            <a:r>
              <a:rPr lang="it-IT" sz="2100" dirty="0" err="1">
                <a:solidFill>
                  <a:schemeClr val="tx1"/>
                </a:solidFill>
              </a:rPr>
              <a:t>d.l.</a:t>
            </a:r>
            <a:r>
              <a:rPr lang="it-IT" sz="2100" dirty="0">
                <a:solidFill>
                  <a:schemeClr val="tx1"/>
                </a:solidFill>
              </a:rPr>
              <a:t> 18 ottobre 2012, n. 179, convertito, con modificazioni, con l. 17 dicembre 2012, n. 294, a mente del quale “</a:t>
            </a:r>
            <a:r>
              <a:rPr lang="it-IT" sz="2100" i="1" dirty="0">
                <a:solidFill>
                  <a:schemeClr val="tx1"/>
                </a:solidFill>
              </a:rPr>
              <a:t>Il deposito con modalità telematiche si ha per avvenuto … quando la ricevuta di avvenuta consegna è generata entro la fine del giorno di scadenza</a:t>
            </a:r>
            <a:r>
              <a:rPr lang="it-IT" sz="2100" dirty="0">
                <a:solidFill>
                  <a:schemeClr val="tx1"/>
                </a:solidFill>
              </a:rPr>
              <a:t>”.</a:t>
            </a:r>
          </a:p>
          <a:p>
            <a:r>
              <a:rPr lang="it-IT" sz="2100" dirty="0">
                <a:solidFill>
                  <a:schemeClr val="tx1"/>
                </a:solidFill>
              </a:rPr>
              <a:t>Ne consegue che il deposito può essere validamente compiuto fino all’ultimo secondo del giorno di scadenza del relativo termine, a condizione che entro quel momento sia generata la ricevuta di avvenuta consegna.</a:t>
            </a:r>
          </a:p>
          <a:p>
            <a:r>
              <a:rPr lang="it-IT" sz="2100" dirty="0">
                <a:solidFill>
                  <a:schemeClr val="tx1"/>
                </a:solidFill>
              </a:rPr>
              <a:t>Tuttavia, poiché non sempre la generazione della mail della ricevuta di avvenuta consegna da parte del gestore della casella di </a:t>
            </a:r>
            <a:r>
              <a:rPr lang="it-IT" sz="2100" dirty="0" err="1">
                <a:solidFill>
                  <a:schemeClr val="tx1"/>
                </a:solidFill>
              </a:rPr>
              <a:t>pec</a:t>
            </a:r>
            <a:r>
              <a:rPr lang="it-IT" sz="2100" dirty="0">
                <a:solidFill>
                  <a:schemeClr val="tx1"/>
                </a:solidFill>
              </a:rPr>
              <a:t> del Ministero segue immediatamente all’invio della </a:t>
            </a:r>
            <a:r>
              <a:rPr lang="it-IT" sz="2100" dirty="0" err="1">
                <a:solidFill>
                  <a:schemeClr val="tx1"/>
                </a:solidFill>
              </a:rPr>
              <a:t>pec</a:t>
            </a:r>
            <a:r>
              <a:rPr lang="it-IT" sz="2100" dirty="0">
                <a:solidFill>
                  <a:schemeClr val="tx1"/>
                </a:solidFill>
              </a:rPr>
              <a:t> contenente l’offerta, l’inconveniente possibile è quello per cui la ricevuta di avvenuta consegna potrebbe essere generata dal Ministero in un momento successivo alla scadenza del termine ultimo di presentazione dell’offerta, benché la </a:t>
            </a:r>
            <a:r>
              <a:rPr lang="it-IT" sz="2100" dirty="0" err="1">
                <a:solidFill>
                  <a:schemeClr val="tx1"/>
                </a:solidFill>
              </a:rPr>
              <a:t>pec</a:t>
            </a:r>
            <a:r>
              <a:rPr lang="it-IT" sz="2100" dirty="0">
                <a:solidFill>
                  <a:schemeClr val="tx1"/>
                </a:solidFill>
              </a:rPr>
              <a:t> che la contiene sia stata inviata tempestivamente.</a:t>
            </a:r>
          </a:p>
          <a:p>
            <a:pPr algn="ctr"/>
            <a:r>
              <a:rPr lang="it-IT" sz="3600" dirty="0">
                <a:solidFill>
                  <a:srgbClr val="0070C0"/>
                </a:solidFill>
                <a:effectLst>
                  <a:outerShdw blurRad="38100" dist="38100" dir="2700000" algn="tl">
                    <a:srgbClr val="000000">
                      <a:alpha val="43137"/>
                    </a:srgbClr>
                  </a:outerShdw>
                </a:effectLst>
              </a:rPr>
              <a:t>QUINDI E’ OPPORTUNO INVIARE CON UN CONGRUO ANTICIPO L’OFFERTA</a:t>
            </a:r>
          </a:p>
        </p:txBody>
      </p:sp>
      <p:sp>
        <p:nvSpPr>
          <p:cNvPr id="3" name="Segnaposto piè di pagina 2">
            <a:extLst>
              <a:ext uri="{FF2B5EF4-FFF2-40B4-BE49-F238E27FC236}">
                <a16:creationId xmlns:a16="http://schemas.microsoft.com/office/drawing/2014/main" id="{90429CE0-2B34-4FA4-B031-79DDE867223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477667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30D99E87-1098-4937-BD09-E8A092881A50}"/>
              </a:ext>
            </a:extLst>
          </p:cNvPr>
          <p:cNvSpPr>
            <a:spLocks noGrp="1"/>
          </p:cNvSpPr>
          <p:nvPr>
            <p:ph type="body" idx="1"/>
          </p:nvPr>
        </p:nvSpPr>
        <p:spPr>
          <a:xfrm>
            <a:off x="831850" y="1662546"/>
            <a:ext cx="10515600" cy="4427106"/>
          </a:xfrm>
        </p:spPr>
        <p:txBody>
          <a:bodyPr>
            <a:normAutofit lnSpcReduction="10000"/>
          </a:bodyPr>
          <a:lstStyle/>
          <a:p>
            <a:r>
              <a:rPr lang="it-IT" sz="2800" dirty="0">
                <a:solidFill>
                  <a:schemeClr val="tx1"/>
                </a:solidFill>
              </a:rPr>
              <a:t>Per tali ragioni nelle ordinanze dovrebbe evitarsi di indicare un’ora fissa per il deposito, prevedendosi piuttosto che l’offerta di acquisto si intende tempestivamente depositata se, dopo l’invio, la ricevuta di avvenuta consegna da parte del Gestore di posta elettronica certificata del ministero della giustizia viene generata entro le ore 23:59 dell’ultimo giorno utile per il deposito delle offerte. Chiaramente, se la vendita si celebrerà secondo il modello della vendita asincrona mista, le offerte potranno essere presentate anche secondo gli schemi tradizionali, dovendosi perciò fissarsi un orario. In questo caso, per evitare inconvenienti di sorta e generare confusione, è probabilmente opportuno che l'orario ultimo sia per l'una che per l'altra modalità di deposito coincida.</a:t>
            </a:r>
          </a:p>
          <a:p>
            <a:endParaRPr lang="it-IT" dirty="0">
              <a:solidFill>
                <a:schemeClr val="tx1"/>
              </a:solidFill>
            </a:endParaRPr>
          </a:p>
        </p:txBody>
      </p:sp>
      <p:sp>
        <p:nvSpPr>
          <p:cNvPr id="4" name="Segnaposto piè di pagina 3">
            <a:extLst>
              <a:ext uri="{FF2B5EF4-FFF2-40B4-BE49-F238E27FC236}">
                <a16:creationId xmlns:a16="http://schemas.microsoft.com/office/drawing/2014/main" id="{6FA7C172-FA60-4E3D-8FB8-8297F1A11E6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
        <p:nvSpPr>
          <p:cNvPr id="6" name="Titolo 1">
            <a:extLst>
              <a:ext uri="{FF2B5EF4-FFF2-40B4-BE49-F238E27FC236}">
                <a16:creationId xmlns:a16="http://schemas.microsoft.com/office/drawing/2014/main" id="{736EEE97-F389-410C-BEE5-FA00E56D7453}"/>
              </a:ext>
            </a:extLst>
          </p:cNvPr>
          <p:cNvSpPr>
            <a:spLocks noGrp="1"/>
          </p:cNvSpPr>
          <p:nvPr>
            <p:ph type="title"/>
          </p:nvPr>
        </p:nvSpPr>
        <p:spPr>
          <a:xfrm>
            <a:off x="593558" y="169695"/>
            <a:ext cx="10924674" cy="1001377"/>
          </a:xfrm>
        </p:spPr>
        <p:style>
          <a:lnRef idx="1">
            <a:schemeClr val="accent6"/>
          </a:lnRef>
          <a:fillRef idx="3">
            <a:schemeClr val="accent6"/>
          </a:fillRef>
          <a:effectRef idx="2">
            <a:schemeClr val="accent6"/>
          </a:effectRef>
          <a:fontRef idx="minor">
            <a:schemeClr val="lt1"/>
          </a:fontRef>
        </p:style>
        <p:txBody>
          <a:bodyPr/>
          <a:lstStyle/>
          <a:p>
            <a:r>
              <a:rPr lang="it-IT" dirty="0"/>
              <a:t>Precisazioni</a:t>
            </a:r>
          </a:p>
        </p:txBody>
      </p:sp>
    </p:spTree>
    <p:extLst>
      <p:ext uri="{BB962C8B-B14F-4D97-AF65-F5344CB8AC3E}">
        <p14:creationId xmlns:p14="http://schemas.microsoft.com/office/powerpoint/2010/main" val="3586230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519117-4C23-4B8C-A434-C7ACB89FB64A}"/>
              </a:ext>
            </a:extLst>
          </p:cNvPr>
          <p:cNvSpPr>
            <a:spLocks noGrp="1"/>
          </p:cNvSpPr>
          <p:nvPr>
            <p:ph type="title"/>
          </p:nvPr>
        </p:nvSpPr>
        <p:spPr>
          <a:xfrm>
            <a:off x="838200" y="51780"/>
            <a:ext cx="10515600" cy="1325563"/>
          </a:xfrm>
          <a:solidFill>
            <a:srgbClr val="FFC000"/>
          </a:solidFill>
        </p:spPr>
        <p:txBody>
          <a:bodyPr>
            <a:normAutofit/>
          </a:bodyPr>
          <a:lstStyle/>
          <a:p>
            <a:pPr algn="ctr"/>
            <a:r>
              <a:rPr lang="it-IT" dirty="0"/>
              <a:t>IL MODULO DELL’OFFERTA VA INVIATO AL SEGUENTE INDIRIZZO:</a:t>
            </a:r>
          </a:p>
        </p:txBody>
      </p:sp>
      <p:sp>
        <p:nvSpPr>
          <p:cNvPr id="3" name="Segnaposto contenuto 2">
            <a:extLst>
              <a:ext uri="{FF2B5EF4-FFF2-40B4-BE49-F238E27FC236}">
                <a16:creationId xmlns:a16="http://schemas.microsoft.com/office/drawing/2014/main" id="{A23D5A0C-C9C7-4158-A8F7-5AD5D851F1D3}"/>
              </a:ext>
            </a:extLst>
          </p:cNvPr>
          <p:cNvSpPr>
            <a:spLocks noGrp="1"/>
          </p:cNvSpPr>
          <p:nvPr>
            <p:ph idx="4294967295"/>
          </p:nvPr>
        </p:nvSpPr>
        <p:spPr>
          <a:xfrm>
            <a:off x="1835150" y="5491216"/>
            <a:ext cx="8147050" cy="865134"/>
          </a:xfrm>
        </p:spPr>
        <p:style>
          <a:lnRef idx="1">
            <a:schemeClr val="accent2"/>
          </a:lnRef>
          <a:fillRef idx="3">
            <a:schemeClr val="accent2"/>
          </a:fillRef>
          <a:effectRef idx="2">
            <a:schemeClr val="accent2"/>
          </a:effectRef>
          <a:fontRef idx="minor">
            <a:schemeClr val="lt1"/>
          </a:fontRef>
        </p:style>
        <p:txBody>
          <a:bodyPr>
            <a:normAutofit/>
          </a:bodyPr>
          <a:lstStyle/>
          <a:p>
            <a:pPr marL="0" indent="0" algn="ctr">
              <a:buNone/>
            </a:pPr>
            <a:r>
              <a:rPr lang="it-IT" sz="4000" b="1" u="sng" dirty="0">
                <a:solidFill>
                  <a:srgbClr val="FFC000"/>
                </a:solidFill>
              </a:rPr>
              <a:t>offertapvp.dgsia@giustiziacert.it</a:t>
            </a:r>
          </a:p>
        </p:txBody>
      </p:sp>
      <p:pic>
        <p:nvPicPr>
          <p:cNvPr id="8194" name="Picture 2" descr="Risultati immagini per traguardo">
            <a:extLst>
              <a:ext uri="{FF2B5EF4-FFF2-40B4-BE49-F238E27FC236}">
                <a16:creationId xmlns:a16="http://schemas.microsoft.com/office/drawing/2014/main" id="{ED861E98-F7EA-481F-894B-ADEAF9BE6D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7343"/>
            <a:ext cx="10515599" cy="4113873"/>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piè di pagina 4">
            <a:extLst>
              <a:ext uri="{FF2B5EF4-FFF2-40B4-BE49-F238E27FC236}">
                <a16:creationId xmlns:a16="http://schemas.microsoft.com/office/drawing/2014/main" id="{815C635D-495F-4E7C-A43F-44F5492AE16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7174953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rmAutofit fontScale="90000"/>
          </a:bodyPr>
          <a:lstStyle/>
          <a:p>
            <a:pPr algn="ctr"/>
            <a:r>
              <a:rPr lang="it-IT" dirty="0"/>
              <a:t>La messa a disposizione dell’offerta</a:t>
            </a:r>
          </a:p>
        </p:txBody>
      </p:sp>
      <p:sp>
        <p:nvSpPr>
          <p:cNvPr id="3" name="Segnaposto testo 2">
            <a:extLst>
              <a:ext uri="{FF2B5EF4-FFF2-40B4-BE49-F238E27FC236}">
                <a16:creationId xmlns:a16="http://schemas.microsoft.com/office/drawing/2014/main" id="{E1C11FAD-1ED7-4A86-8385-0457DE1326D4}"/>
              </a:ext>
            </a:extLst>
          </p:cNvPr>
          <p:cNvSpPr>
            <a:spLocks noGrp="1"/>
          </p:cNvSpPr>
          <p:nvPr>
            <p:ph type="body" idx="1"/>
          </p:nvPr>
        </p:nvSpPr>
        <p:spPr>
          <a:xfrm>
            <a:off x="831850" y="1437206"/>
            <a:ext cx="10515600" cy="5210353"/>
          </a:xfrm>
        </p:spPr>
        <p:txBody>
          <a:bodyPr>
            <a:normAutofit/>
          </a:bodyPr>
          <a:lstStyle/>
          <a:p>
            <a:r>
              <a:rPr lang="it-IT" dirty="0">
                <a:solidFill>
                  <a:schemeClr val="tx1"/>
                </a:solidFill>
              </a:rPr>
              <a:t>L'art. 14 del decreto ministeriale prevede, tra le altre cose, che l'offerta è automaticamente decifrata e trasmessa al gestore della vendita </a:t>
            </a:r>
            <a:r>
              <a:rPr lang="it-IT" b="1" dirty="0">
                <a:solidFill>
                  <a:schemeClr val="tx1"/>
                </a:solidFill>
              </a:rPr>
              <a:t>non prima di centottanta e non oltre centoventi</a:t>
            </a:r>
            <a:r>
              <a:rPr lang="it-IT" dirty="0">
                <a:solidFill>
                  <a:schemeClr val="tx1"/>
                </a:solidFill>
              </a:rPr>
              <a:t> minuti antecedenti l'orario fissato per l'inizio delle operazioni di vendita.</a:t>
            </a:r>
          </a:p>
          <a:p>
            <a:r>
              <a:rPr lang="it-IT" dirty="0">
                <a:solidFill>
                  <a:schemeClr val="tx1"/>
                </a:solidFill>
              </a:rPr>
              <a:t>Infine, ai sensi dell'art. 16, il giorno della gara, almeno 30 minuti prima dell'inizio delle operazioni di vendita, il Gestore della vendita telematica </a:t>
            </a:r>
            <a:r>
              <a:rPr lang="it-IT" b="1" dirty="0">
                <a:solidFill>
                  <a:schemeClr val="tx1"/>
                </a:solidFill>
              </a:rPr>
              <a:t>invita gli offerenti a connettersi </a:t>
            </a:r>
            <a:r>
              <a:rPr lang="it-IT" dirty="0">
                <a:solidFill>
                  <a:schemeClr val="tx1"/>
                </a:solidFill>
              </a:rPr>
              <a:t>inviando loro una e-mail all'indirizzo </a:t>
            </a:r>
            <a:r>
              <a:rPr lang="it-IT" dirty="0" err="1">
                <a:solidFill>
                  <a:schemeClr val="tx1"/>
                </a:solidFill>
              </a:rPr>
              <a:t>pec</a:t>
            </a:r>
            <a:r>
              <a:rPr lang="it-IT" dirty="0">
                <a:solidFill>
                  <a:schemeClr val="tx1"/>
                </a:solidFill>
              </a:rPr>
              <a:t> indicato nell'offerta ed un SMS, nonché le </a:t>
            </a:r>
            <a:r>
              <a:rPr lang="it-IT" b="1" dirty="0">
                <a:solidFill>
                  <a:schemeClr val="tx1"/>
                </a:solidFill>
              </a:rPr>
              <a:t>credenziali di accesso</a:t>
            </a:r>
            <a:r>
              <a:rPr lang="it-IT" dirty="0">
                <a:solidFill>
                  <a:schemeClr val="tx1"/>
                </a:solidFill>
              </a:rPr>
              <a:t>, le quali sono lo strumento attraverso il quale, a norma dell'art. 17, comma secondo, viene identificato l'offerente (si tratta di previsione coerente rispetto a quella per cui quelle credenziali sono state inviate presso il luogo "virtuale" che l'offerente ha indicato come suo "domicilio speciale" nel momento in cui la ha indicato nella offerta di acquisto da lui stesso sottoscritta).</a:t>
            </a:r>
          </a:p>
        </p:txBody>
      </p:sp>
      <p:sp>
        <p:nvSpPr>
          <p:cNvPr id="4" name="Segnaposto piè di pagina 3">
            <a:extLst>
              <a:ext uri="{FF2B5EF4-FFF2-40B4-BE49-F238E27FC236}">
                <a16:creationId xmlns:a16="http://schemas.microsoft.com/office/drawing/2014/main" id="{8A004E8B-C8F9-4847-A08B-A9A057E220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24672312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it-IT" sz="4800" b="1" dirty="0"/>
              <a:t>Tribunale di Larino, 19 dicembre 2018</a:t>
            </a:r>
            <a:endParaRPr lang="it-IT" sz="4800" dirty="0"/>
          </a:p>
        </p:txBody>
      </p:sp>
      <p:sp>
        <p:nvSpPr>
          <p:cNvPr id="3" name="Segnaposto testo 2">
            <a:extLst>
              <a:ext uri="{FF2B5EF4-FFF2-40B4-BE49-F238E27FC236}">
                <a16:creationId xmlns:a16="http://schemas.microsoft.com/office/drawing/2014/main" id="{E1C11FAD-1ED7-4A86-8385-0457DE1326D4}"/>
              </a:ext>
            </a:extLst>
          </p:cNvPr>
          <p:cNvSpPr>
            <a:spLocks noGrp="1"/>
          </p:cNvSpPr>
          <p:nvPr>
            <p:ph type="body" idx="1"/>
          </p:nvPr>
        </p:nvSpPr>
        <p:spPr>
          <a:xfrm>
            <a:off x="589547" y="1449238"/>
            <a:ext cx="10924673" cy="5210353"/>
          </a:xfrm>
        </p:spPr>
        <p:txBody>
          <a:bodyPr>
            <a:normAutofit/>
          </a:bodyPr>
          <a:lstStyle/>
          <a:p>
            <a:r>
              <a:rPr lang="it-IT" dirty="0">
                <a:solidFill>
                  <a:schemeClr val="tx1"/>
                </a:solidFill>
              </a:rPr>
              <a:t>È accaduto che il verbale delle operazioni di vendita depositato dal professionista delegato ha attestato:</a:t>
            </a:r>
          </a:p>
          <a:p>
            <a:r>
              <a:rPr lang="it-IT" dirty="0">
                <a:solidFill>
                  <a:schemeClr val="tx1"/>
                </a:solidFill>
              </a:rPr>
              <a:t>la mancata visualizzazione di offerte di acquisto sul portale del gestore della vendita telematica;</a:t>
            </a:r>
          </a:p>
          <a:p>
            <a:r>
              <a:rPr lang="it-IT" dirty="0">
                <a:solidFill>
                  <a:schemeClr val="tx1"/>
                </a:solidFill>
              </a:rPr>
              <a:t>che risultava tempestivamente eseguito un bonifico cauzionale sul conto corrente della procedura;</a:t>
            </a:r>
          </a:p>
          <a:p>
            <a:r>
              <a:rPr lang="it-IT" dirty="0">
                <a:solidFill>
                  <a:schemeClr val="tx1"/>
                </a:solidFill>
              </a:rPr>
              <a:t>Con reclamo ex art. 591 ter </a:t>
            </a:r>
            <a:r>
              <a:rPr lang="it-IT" dirty="0" err="1">
                <a:solidFill>
                  <a:schemeClr val="tx1"/>
                </a:solidFill>
              </a:rPr>
              <a:t>c.p.c.</a:t>
            </a:r>
            <a:r>
              <a:rPr lang="it-IT" dirty="0">
                <a:solidFill>
                  <a:schemeClr val="tx1"/>
                </a:solidFill>
              </a:rPr>
              <a:t> tizio deduce che trattasi del versamento della cauzione compiuto in relazione alla rituale e tempestiva presentazione dell'offerta di acquisto da lui formulata.</a:t>
            </a:r>
          </a:p>
          <a:p>
            <a:r>
              <a:rPr lang="it-IT" dirty="0">
                <a:solidFill>
                  <a:schemeClr val="tx1"/>
                </a:solidFill>
              </a:rPr>
              <a:t>A comprova dell'assunto ha depositato:</a:t>
            </a:r>
          </a:p>
          <a:p>
            <a:endParaRPr lang="it-IT" dirty="0"/>
          </a:p>
        </p:txBody>
      </p:sp>
      <p:sp>
        <p:nvSpPr>
          <p:cNvPr id="4" name="Segnaposto piè di pagina 3">
            <a:extLst>
              <a:ext uri="{FF2B5EF4-FFF2-40B4-BE49-F238E27FC236}">
                <a16:creationId xmlns:a16="http://schemas.microsoft.com/office/drawing/2014/main" id="{8A004E8B-C8F9-4847-A08B-A9A057E220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3082945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Autofit/>
          </a:bodyPr>
          <a:lstStyle/>
          <a:p>
            <a:pPr algn="ctr"/>
            <a:r>
              <a:rPr lang="it-IT" sz="3400" b="1" dirty="0">
                <a:solidFill>
                  <a:schemeClr val="bg1"/>
                </a:solidFill>
              </a:rPr>
              <a:t>La stampa del messaggio di posta elettronica di invio della offerta:</a:t>
            </a:r>
          </a:p>
        </p:txBody>
      </p:sp>
      <p:sp>
        <p:nvSpPr>
          <p:cNvPr id="3" name="Segnaposto testo 2">
            <a:extLst>
              <a:ext uri="{FF2B5EF4-FFF2-40B4-BE49-F238E27FC236}">
                <a16:creationId xmlns:a16="http://schemas.microsoft.com/office/drawing/2014/main" id="{E1C11FAD-1ED7-4A86-8385-0457DE1326D4}"/>
              </a:ext>
            </a:extLst>
          </p:cNvPr>
          <p:cNvSpPr>
            <a:spLocks noGrp="1"/>
          </p:cNvSpPr>
          <p:nvPr>
            <p:ph type="body" idx="1"/>
          </p:nvPr>
        </p:nvSpPr>
        <p:spPr>
          <a:xfrm>
            <a:off x="831850" y="1449238"/>
            <a:ext cx="10515600" cy="5210353"/>
          </a:xfrm>
        </p:spPr>
        <p:txBody>
          <a:bodyPr>
            <a:normAutofit/>
          </a:bodyPr>
          <a:lstStyle/>
          <a:p>
            <a:endParaRPr lang="it-IT" dirty="0">
              <a:solidFill>
                <a:schemeClr val="tx1"/>
              </a:solidFill>
            </a:endParaRPr>
          </a:p>
        </p:txBody>
      </p:sp>
      <p:sp>
        <p:nvSpPr>
          <p:cNvPr id="4" name="Segnaposto piè di pagina 3">
            <a:extLst>
              <a:ext uri="{FF2B5EF4-FFF2-40B4-BE49-F238E27FC236}">
                <a16:creationId xmlns:a16="http://schemas.microsoft.com/office/drawing/2014/main" id="{8A004E8B-C8F9-4847-A08B-A9A057E220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pic>
        <p:nvPicPr>
          <p:cNvPr id="5" name="Immagine 4"/>
          <p:cNvPicPr/>
          <p:nvPr/>
        </p:nvPicPr>
        <p:blipFill>
          <a:blip r:embed="rId2">
            <a:extLst>
              <a:ext uri="{28A0092B-C50C-407E-A947-70E740481C1C}">
                <a14:useLocalDpi xmlns:a14="http://schemas.microsoft.com/office/drawing/2010/main" val="0"/>
              </a:ext>
            </a:extLst>
          </a:blip>
          <a:srcRect/>
          <a:stretch>
            <a:fillRect/>
          </a:stretch>
        </p:blipFill>
        <p:spPr bwMode="auto">
          <a:xfrm>
            <a:off x="2141620" y="2310063"/>
            <a:ext cx="8265695" cy="4228849"/>
          </a:xfrm>
          <a:prstGeom prst="rect">
            <a:avLst/>
          </a:prstGeom>
          <a:noFill/>
          <a:ln>
            <a:noFill/>
          </a:ln>
        </p:spPr>
      </p:pic>
      <p:sp>
        <p:nvSpPr>
          <p:cNvPr id="6" name="Rettangolo 5"/>
          <p:cNvSpPr/>
          <p:nvPr/>
        </p:nvSpPr>
        <p:spPr>
          <a:xfrm>
            <a:off x="2791326" y="2490537"/>
            <a:ext cx="1395664" cy="1082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138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rmAutofit/>
          </a:bodyPr>
          <a:lstStyle/>
          <a:p>
            <a:r>
              <a:rPr lang="it-IT" sz="3400" b="1" dirty="0"/>
              <a:t>Il messaggio </a:t>
            </a:r>
            <a:r>
              <a:rPr lang="it-IT" sz="3400" b="1" dirty="0" err="1"/>
              <a:t>pec</a:t>
            </a:r>
            <a:r>
              <a:rPr lang="it-IT" sz="3400" b="1" dirty="0"/>
              <a:t> di ricevuta di accettazione del messaggio da parte del proprio gestore di </a:t>
            </a:r>
            <a:r>
              <a:rPr lang="it-IT" sz="3400" b="1" dirty="0" err="1"/>
              <a:t>pec</a:t>
            </a:r>
            <a:endParaRPr lang="it-IT" sz="3400" b="1" dirty="0"/>
          </a:p>
        </p:txBody>
      </p:sp>
      <p:sp>
        <p:nvSpPr>
          <p:cNvPr id="3" name="Segnaposto testo 2">
            <a:extLst>
              <a:ext uri="{FF2B5EF4-FFF2-40B4-BE49-F238E27FC236}">
                <a16:creationId xmlns:a16="http://schemas.microsoft.com/office/drawing/2014/main" id="{E1C11FAD-1ED7-4A86-8385-0457DE1326D4}"/>
              </a:ext>
            </a:extLst>
          </p:cNvPr>
          <p:cNvSpPr>
            <a:spLocks noGrp="1"/>
          </p:cNvSpPr>
          <p:nvPr>
            <p:ph type="body" idx="1"/>
          </p:nvPr>
        </p:nvSpPr>
        <p:spPr>
          <a:xfrm>
            <a:off x="831850" y="1413143"/>
            <a:ext cx="10515600" cy="5210353"/>
          </a:xfrm>
        </p:spPr>
        <p:txBody>
          <a:bodyPr>
            <a:normAutofit/>
          </a:bodyPr>
          <a:lstStyle/>
          <a:p>
            <a:endParaRPr lang="it-IT" dirty="0"/>
          </a:p>
        </p:txBody>
      </p:sp>
      <p:sp>
        <p:nvSpPr>
          <p:cNvPr id="4" name="Segnaposto piè di pagina 3">
            <a:extLst>
              <a:ext uri="{FF2B5EF4-FFF2-40B4-BE49-F238E27FC236}">
                <a16:creationId xmlns:a16="http://schemas.microsoft.com/office/drawing/2014/main" id="{8A004E8B-C8F9-4847-A08B-A9A057E220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pic>
        <p:nvPicPr>
          <p:cNvPr id="5" name="Immagine 4"/>
          <p:cNvPicPr/>
          <p:nvPr/>
        </p:nvPicPr>
        <p:blipFill>
          <a:blip r:embed="rId2">
            <a:extLst>
              <a:ext uri="{28A0092B-C50C-407E-A947-70E740481C1C}">
                <a14:useLocalDpi xmlns:a14="http://schemas.microsoft.com/office/drawing/2010/main" val="0"/>
              </a:ext>
            </a:extLst>
          </a:blip>
          <a:srcRect/>
          <a:stretch>
            <a:fillRect/>
          </a:stretch>
        </p:blipFill>
        <p:spPr bwMode="auto">
          <a:xfrm>
            <a:off x="1925053" y="2133916"/>
            <a:ext cx="8157410" cy="4375167"/>
          </a:xfrm>
          <a:prstGeom prst="rect">
            <a:avLst/>
          </a:prstGeom>
          <a:noFill/>
          <a:ln>
            <a:noFill/>
          </a:ln>
        </p:spPr>
      </p:pic>
      <p:sp>
        <p:nvSpPr>
          <p:cNvPr id="6" name="Rettangolo 5"/>
          <p:cNvSpPr/>
          <p:nvPr/>
        </p:nvSpPr>
        <p:spPr>
          <a:xfrm>
            <a:off x="2430379" y="2354513"/>
            <a:ext cx="4138863" cy="10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ttangolo 6"/>
          <p:cNvSpPr/>
          <p:nvPr/>
        </p:nvSpPr>
        <p:spPr>
          <a:xfrm>
            <a:off x="4776537" y="4235116"/>
            <a:ext cx="1985210" cy="2406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7282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Autofit/>
          </a:bodyPr>
          <a:lstStyle/>
          <a:p>
            <a:r>
              <a:rPr lang="it-IT" sz="2800" dirty="0"/>
              <a:t>Il messaggio </a:t>
            </a:r>
            <a:r>
              <a:rPr lang="it-IT" sz="2800" dirty="0" err="1"/>
              <a:t>pec</a:t>
            </a:r>
            <a:r>
              <a:rPr lang="it-IT" sz="2800" dirty="0"/>
              <a:t> di ricevuta di consegna del messaggio alla casella </a:t>
            </a:r>
            <a:r>
              <a:rPr lang="it-IT" sz="2800" dirty="0" err="1"/>
              <a:t>pec</a:t>
            </a:r>
            <a:r>
              <a:rPr lang="it-IT" sz="2800" dirty="0"/>
              <a:t> del destinatario proveniente dal gestore della casella </a:t>
            </a:r>
            <a:r>
              <a:rPr lang="it-IT" sz="2800" dirty="0" err="1"/>
              <a:t>pec</a:t>
            </a:r>
            <a:r>
              <a:rPr lang="it-IT" sz="2800" dirty="0"/>
              <a:t> di questi,</a:t>
            </a:r>
          </a:p>
        </p:txBody>
      </p:sp>
      <p:sp>
        <p:nvSpPr>
          <p:cNvPr id="3" name="Segnaposto testo 2">
            <a:extLst>
              <a:ext uri="{FF2B5EF4-FFF2-40B4-BE49-F238E27FC236}">
                <a16:creationId xmlns:a16="http://schemas.microsoft.com/office/drawing/2014/main" id="{E1C11FAD-1ED7-4A86-8385-0457DE1326D4}"/>
              </a:ext>
            </a:extLst>
          </p:cNvPr>
          <p:cNvSpPr>
            <a:spLocks noGrp="1"/>
          </p:cNvSpPr>
          <p:nvPr>
            <p:ph type="body" idx="1"/>
          </p:nvPr>
        </p:nvSpPr>
        <p:spPr>
          <a:xfrm>
            <a:off x="831850" y="1413143"/>
            <a:ext cx="10515600" cy="5210353"/>
          </a:xfrm>
        </p:spPr>
        <p:txBody>
          <a:bodyPr>
            <a:normAutofit/>
          </a:bodyPr>
          <a:lstStyle/>
          <a:p>
            <a:endParaRPr lang="it-IT" dirty="0"/>
          </a:p>
        </p:txBody>
      </p:sp>
      <p:sp>
        <p:nvSpPr>
          <p:cNvPr id="4" name="Segnaposto piè di pagina 3">
            <a:extLst>
              <a:ext uri="{FF2B5EF4-FFF2-40B4-BE49-F238E27FC236}">
                <a16:creationId xmlns:a16="http://schemas.microsoft.com/office/drawing/2014/main" id="{8A004E8B-C8F9-4847-A08B-A9A057E220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
        <p:nvSpPr>
          <p:cNvPr id="6" name="Rettangolo 5"/>
          <p:cNvSpPr/>
          <p:nvPr/>
        </p:nvSpPr>
        <p:spPr>
          <a:xfrm>
            <a:off x="2430379" y="2354513"/>
            <a:ext cx="4138863" cy="10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magine 7"/>
          <p:cNvPicPr/>
          <p:nvPr/>
        </p:nvPicPr>
        <p:blipFill>
          <a:blip r:embed="rId2">
            <a:extLst>
              <a:ext uri="{28A0092B-C50C-407E-A947-70E740481C1C}">
                <a14:useLocalDpi xmlns:a14="http://schemas.microsoft.com/office/drawing/2010/main" val="0"/>
              </a:ext>
            </a:extLst>
          </a:blip>
          <a:srcRect/>
          <a:stretch>
            <a:fillRect/>
          </a:stretch>
        </p:blipFill>
        <p:spPr bwMode="auto">
          <a:xfrm>
            <a:off x="1335505" y="2186305"/>
            <a:ext cx="8903369" cy="3913706"/>
          </a:xfrm>
          <a:prstGeom prst="rect">
            <a:avLst/>
          </a:prstGeom>
          <a:noFill/>
          <a:ln>
            <a:noFill/>
          </a:ln>
        </p:spPr>
      </p:pic>
      <p:sp>
        <p:nvSpPr>
          <p:cNvPr id="7" name="Rettangolo 6"/>
          <p:cNvSpPr/>
          <p:nvPr/>
        </p:nvSpPr>
        <p:spPr>
          <a:xfrm>
            <a:off x="2053389" y="2458769"/>
            <a:ext cx="5129463" cy="256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ttangolo 8"/>
          <p:cNvSpPr/>
          <p:nvPr/>
        </p:nvSpPr>
        <p:spPr>
          <a:xfrm>
            <a:off x="4888833" y="3994484"/>
            <a:ext cx="2534652" cy="168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35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812800" y="116632"/>
            <a:ext cx="10442222" cy="864096"/>
          </a:xfrm>
          <a:ln/>
        </p:spPr>
        <p:style>
          <a:lnRef idx="3">
            <a:schemeClr val="lt1"/>
          </a:lnRef>
          <a:fillRef idx="1">
            <a:schemeClr val="accent1"/>
          </a:fillRef>
          <a:effectRef idx="1">
            <a:schemeClr val="accent1"/>
          </a:effectRef>
          <a:fontRef idx="minor">
            <a:schemeClr val="lt1"/>
          </a:fontRef>
        </p:style>
        <p:txBody>
          <a:bodyPr>
            <a:normAutofit fontScale="90000"/>
          </a:bodyPr>
          <a:lstStyle/>
          <a:p>
            <a:r>
              <a:rPr lang="it-IT" b="1">
                <a:solidFill>
                  <a:schemeClr val="bg1"/>
                </a:solidFill>
              </a:rPr>
              <a:t>Il portale delle vendite pubbliche</a:t>
            </a:r>
          </a:p>
        </p:txBody>
      </p:sp>
      <p:sp>
        <p:nvSpPr>
          <p:cNvPr id="3" name="Segnaposto contenuto 2"/>
          <p:cNvSpPr>
            <a:spLocks noGrp="1"/>
          </p:cNvSpPr>
          <p:nvPr>
            <p:ph type="subTitle" idx="1"/>
          </p:nvPr>
        </p:nvSpPr>
        <p:spPr>
          <a:xfrm>
            <a:off x="1524000" y="1052736"/>
            <a:ext cx="9144000" cy="5805264"/>
          </a:xfrm>
        </p:spPr>
        <p:txBody>
          <a:bodyPr/>
          <a:lstStyle/>
          <a:p>
            <a:pPr algn="just">
              <a:spcBef>
                <a:spcPts val="0"/>
              </a:spcBef>
            </a:pPr>
            <a:r>
              <a:rPr lang="it-IT" sz="2300" dirty="0"/>
              <a:t>Questa disciplina è stata fortemente innovata dall’ intervento normativo appena citato.</a:t>
            </a:r>
          </a:p>
          <a:p>
            <a:pPr algn="just"/>
            <a:r>
              <a:rPr lang="it-IT" sz="2300" dirty="0"/>
              <a:t>In primo luogo è stato riscritto (dall’art. 13, comma 1 </a:t>
            </a:r>
            <a:r>
              <a:rPr lang="it-IT" sz="2300" dirty="0" err="1"/>
              <a:t>let</a:t>
            </a:r>
            <a:r>
              <a:rPr lang="it-IT" sz="2300" dirty="0"/>
              <a:t>. b) n.1 del </a:t>
            </a:r>
            <a:r>
              <a:rPr lang="it-IT" sz="2300" dirty="0" err="1"/>
              <a:t>d.l.</a:t>
            </a:r>
            <a:r>
              <a:rPr lang="it-IT" sz="2300" dirty="0"/>
              <a:t> n. 83/2015) il comma 1 dell’art. 490 c.p.c., sostituendosi alla (ormai anacronistica) pubblicazione dell’avviso di vendita all’albo del Tribunale la pubblicazione sul </a:t>
            </a:r>
            <a:r>
              <a:rPr lang="it-IT" sz="2300" b="1" dirty="0"/>
              <a:t>sito internet del Ministero della giustizia, in un’area </a:t>
            </a:r>
            <a:r>
              <a:rPr lang="it-IT" sz="2300" dirty="0"/>
              <a:t>denominata “</a:t>
            </a:r>
            <a:r>
              <a:rPr lang="it-IT" sz="2300" b="1" i="1" dirty="0"/>
              <a:t>portale delle vendite pubbliche</a:t>
            </a:r>
            <a:r>
              <a:rPr lang="it-IT" sz="2300" dirty="0"/>
              <a:t>”. </a:t>
            </a:r>
          </a:p>
          <a:p>
            <a:pPr algn="just"/>
            <a:r>
              <a:rPr lang="it-IT" sz="2300" dirty="0"/>
              <a:t>La relazione illustrativa specifica che l’intervento normativo “</a:t>
            </a:r>
            <a:r>
              <a:rPr lang="it-IT" sz="2300" i="1" dirty="0"/>
              <a:t>intende introdurre il portale delle vendite pubbliche, che contenga gli avvisi di tutte le vendite disposte dai tribunali italiani</a:t>
            </a:r>
            <a:r>
              <a:rPr lang="it-IT" sz="2300" dirty="0"/>
              <a:t>”, nell’ambito del </a:t>
            </a:r>
            <a:r>
              <a:rPr lang="it-IT" sz="2300" b="1" u="sng" dirty="0"/>
              <a:t>portale europeo della giustizia</a:t>
            </a:r>
            <a:r>
              <a:rPr lang="it-IT" sz="2300" dirty="0"/>
              <a:t>, con lo scopo di consentire a tutti gli interessati “</a:t>
            </a:r>
            <a:r>
              <a:rPr lang="it-IT" sz="2300" i="1" dirty="0"/>
              <a:t>di acquisire le informazioni relative a </a:t>
            </a:r>
            <a:r>
              <a:rPr lang="it-IT" sz="2300" b="1" i="1" u="sng" dirty="0"/>
              <a:t>tutte le vendite giudiziarie accedendo ad un’unica area web</a:t>
            </a:r>
            <a:r>
              <a:rPr lang="it-IT" sz="2300" i="1" dirty="0"/>
              <a:t> gestita dal Ministero della Giustizia, così superando l’attuale frammentazione, dovuta al fatto che ogni singolo tribunale pubblica gli avvisi di vendita su un sito individuato autonomamente e non comunicante con i siti degli altri uffici</a:t>
            </a:r>
            <a:r>
              <a:rPr lang="it-IT" sz="2300" dirty="0"/>
              <a:t>”. </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17220990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lstStyle/>
          <a:p>
            <a:pPr algn="ctr"/>
            <a:r>
              <a:rPr lang="it-IT" dirty="0"/>
              <a:t>La decisione del tribunale</a:t>
            </a:r>
          </a:p>
        </p:txBody>
      </p:sp>
      <p:sp>
        <p:nvSpPr>
          <p:cNvPr id="3" name="Segnaposto testo 2">
            <a:extLst>
              <a:ext uri="{FF2B5EF4-FFF2-40B4-BE49-F238E27FC236}">
                <a16:creationId xmlns:a16="http://schemas.microsoft.com/office/drawing/2014/main" id="{E1C11FAD-1ED7-4A86-8385-0457DE1326D4}"/>
              </a:ext>
            </a:extLst>
          </p:cNvPr>
          <p:cNvSpPr>
            <a:spLocks noGrp="1"/>
          </p:cNvSpPr>
          <p:nvPr>
            <p:ph type="body" idx="1"/>
          </p:nvPr>
        </p:nvSpPr>
        <p:spPr>
          <a:xfrm>
            <a:off x="831850" y="1413143"/>
            <a:ext cx="10515600" cy="5210353"/>
          </a:xfrm>
        </p:spPr>
        <p:txBody>
          <a:bodyPr>
            <a:normAutofit/>
          </a:bodyPr>
          <a:lstStyle/>
          <a:p>
            <a:r>
              <a:rPr lang="it-IT" dirty="0">
                <a:solidFill>
                  <a:schemeClr val="tx1"/>
                </a:solidFill>
              </a:rPr>
              <a:t>Sulla scorta di questi elementi documentali il Tribunale ha ritenuto di acquisire informazioni ex art. 213 </a:t>
            </a:r>
            <a:r>
              <a:rPr lang="it-IT" dirty="0" err="1">
                <a:solidFill>
                  <a:schemeClr val="tx1"/>
                </a:solidFill>
              </a:rPr>
              <a:t>c.p.c.</a:t>
            </a:r>
            <a:r>
              <a:rPr lang="it-IT" dirty="0">
                <a:solidFill>
                  <a:schemeClr val="tx1"/>
                </a:solidFill>
              </a:rPr>
              <a:t> presso il Ministero della Giustizia, (cui è materialmente pervenuta l'offerta di acquisto) Direzione Generale per i Sistemi Informativi Automatizzati relative a:</a:t>
            </a:r>
          </a:p>
          <a:p>
            <a:pPr marL="342900" indent="-342900">
              <a:buFont typeface="Wingdings" panose="05000000000000000000" pitchFamily="2" charset="2"/>
              <a:buChar char="q"/>
            </a:pPr>
            <a:r>
              <a:rPr lang="it-IT" dirty="0">
                <a:solidFill>
                  <a:schemeClr val="tx1"/>
                </a:solidFill>
              </a:rPr>
              <a:t>Il contenuto del messaggio inviato dall'offerente;</a:t>
            </a:r>
          </a:p>
          <a:p>
            <a:pPr marL="342900" indent="-342900">
              <a:buFont typeface="Wingdings" panose="05000000000000000000" pitchFamily="2" charset="2"/>
              <a:buChar char="q"/>
            </a:pPr>
            <a:r>
              <a:rPr lang="it-IT" dirty="0">
                <a:solidFill>
                  <a:schemeClr val="tx1"/>
                </a:solidFill>
              </a:rPr>
              <a:t>Gli allegati in esso presenti;</a:t>
            </a:r>
          </a:p>
          <a:p>
            <a:pPr marL="342900" indent="-342900">
              <a:buFont typeface="Wingdings" panose="05000000000000000000" pitchFamily="2" charset="2"/>
              <a:buChar char="q"/>
            </a:pPr>
            <a:r>
              <a:rPr lang="it-IT" dirty="0">
                <a:solidFill>
                  <a:schemeClr val="tx1"/>
                </a:solidFill>
              </a:rPr>
              <a:t>Il documento testuale di cui all'art. 14, comma terzo, dm 32/2015 (offerta decriptata priva dei dati identificativi dell’offerente).</a:t>
            </a:r>
          </a:p>
        </p:txBody>
      </p:sp>
      <p:sp>
        <p:nvSpPr>
          <p:cNvPr id="4" name="Segnaposto piè di pagina 3">
            <a:extLst>
              <a:ext uri="{FF2B5EF4-FFF2-40B4-BE49-F238E27FC236}">
                <a16:creationId xmlns:a16="http://schemas.microsoft.com/office/drawing/2014/main" id="{8A004E8B-C8F9-4847-A08B-A9A057E220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34009478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lstStyle/>
          <a:p>
            <a:pPr algn="ctr"/>
            <a:r>
              <a:rPr lang="it-IT" dirty="0"/>
              <a:t>Il perché della richiesta</a:t>
            </a:r>
          </a:p>
        </p:txBody>
      </p:sp>
      <p:sp>
        <p:nvSpPr>
          <p:cNvPr id="3" name="Segnaposto testo 2">
            <a:extLst>
              <a:ext uri="{FF2B5EF4-FFF2-40B4-BE49-F238E27FC236}">
                <a16:creationId xmlns:a16="http://schemas.microsoft.com/office/drawing/2014/main" id="{E1C11FAD-1ED7-4A86-8385-0457DE1326D4}"/>
              </a:ext>
            </a:extLst>
          </p:cNvPr>
          <p:cNvSpPr>
            <a:spLocks noGrp="1"/>
          </p:cNvSpPr>
          <p:nvPr>
            <p:ph type="body" idx="1"/>
          </p:nvPr>
        </p:nvSpPr>
        <p:spPr>
          <a:xfrm>
            <a:off x="831850" y="1413143"/>
            <a:ext cx="10515600" cy="5210353"/>
          </a:xfrm>
        </p:spPr>
        <p:txBody>
          <a:bodyPr>
            <a:normAutofit lnSpcReduction="10000"/>
          </a:bodyPr>
          <a:lstStyle/>
          <a:p>
            <a:r>
              <a:rPr lang="it-IT" dirty="0">
                <a:solidFill>
                  <a:schemeClr val="tx1"/>
                </a:solidFill>
              </a:rPr>
              <a:t>La richiesta i è imposta perché (e quindi la motivazione del provvedimento è stata):</a:t>
            </a:r>
          </a:p>
          <a:p>
            <a:r>
              <a:rPr lang="it-IT" dirty="0">
                <a:solidFill>
                  <a:schemeClr val="tx1"/>
                </a:solidFill>
              </a:rPr>
              <a:t>1). non risultano malfunzionamenti programmati del dominio giustizia comunicati ai gestori della vendita, e da questi resi pubblici ai sensi dell'art. 15, comma primo, del citato dm 32/2015;</a:t>
            </a:r>
          </a:p>
          <a:p>
            <a:r>
              <a:rPr lang="it-IT" dirty="0">
                <a:solidFill>
                  <a:schemeClr val="tx1"/>
                </a:solidFill>
              </a:rPr>
              <a:t>2) Se vi fossero stati malfunzionamenti non programmati l'offerta si intende depositata, ai sensi del successivo comma secondo del predetto art. 15, nel momento in cui viene generata la ricevuta di accettazione da parte del gestore di posta elettronica certificata del mittente (nel caso di specie risultava generata, da parte del Gestore di posta elettronica certificata del mittente, la ricevuta di invio della </a:t>
            </a:r>
            <a:r>
              <a:rPr lang="it-IT" dirty="0" err="1">
                <a:solidFill>
                  <a:schemeClr val="tx1"/>
                </a:solidFill>
              </a:rPr>
              <a:t>pec</a:t>
            </a:r>
            <a:r>
              <a:rPr lang="it-IT" dirty="0">
                <a:solidFill>
                  <a:schemeClr val="tx1"/>
                </a:solidFill>
              </a:rPr>
              <a:t> al gestore di posta del Ministero);</a:t>
            </a:r>
          </a:p>
          <a:p>
            <a:r>
              <a:rPr lang="it-IT" dirty="0">
                <a:solidFill>
                  <a:schemeClr val="tx1"/>
                </a:solidFill>
              </a:rPr>
              <a:t>3) indipendentemente dal buon esito della procedura di invio dell'offerta osservata dall'offerente (e sulla quale occorrerebbe interrogarsi ove il ministero rappresenti di non aver ricevuto alcuna offerta di acquisto, per accertare in quale momento procedimentale l'iter si sia, per così dire, "inceppato") è necessario esaminare materialmente il contenuto dell'offerta ai fini della delibazione di ammissibilità della stessa ai sensi dell'art. 571 </a:t>
            </a:r>
            <a:r>
              <a:rPr lang="it-IT" dirty="0" err="1">
                <a:solidFill>
                  <a:schemeClr val="tx1"/>
                </a:solidFill>
              </a:rPr>
              <a:t>c.p.c.</a:t>
            </a:r>
            <a:endParaRPr lang="it-IT" dirty="0">
              <a:solidFill>
                <a:schemeClr val="tx1"/>
              </a:solidFill>
            </a:endParaRPr>
          </a:p>
          <a:p>
            <a:endParaRPr lang="it-IT" dirty="0"/>
          </a:p>
        </p:txBody>
      </p:sp>
      <p:sp>
        <p:nvSpPr>
          <p:cNvPr id="4" name="Segnaposto piè di pagina 3">
            <a:extLst>
              <a:ext uri="{FF2B5EF4-FFF2-40B4-BE49-F238E27FC236}">
                <a16:creationId xmlns:a16="http://schemas.microsoft.com/office/drawing/2014/main" id="{8A004E8B-C8F9-4847-A08B-A9A057E220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3283692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9ABC6-5171-4697-B67A-D317DE1AA729}"/>
              </a:ext>
            </a:extLst>
          </p:cNvPr>
          <p:cNvSpPr>
            <a:spLocks noGrp="1"/>
          </p:cNvSpPr>
          <p:nvPr>
            <p:ph type="title"/>
          </p:nvPr>
        </p:nvSpPr>
        <p:spPr>
          <a:xfrm>
            <a:off x="831850" y="1528011"/>
            <a:ext cx="10515600" cy="3128210"/>
          </a:xfrm>
        </p:spPr>
        <p:style>
          <a:lnRef idx="1">
            <a:schemeClr val="accent6"/>
          </a:lnRef>
          <a:fillRef idx="3">
            <a:schemeClr val="accent6"/>
          </a:fillRef>
          <a:effectRef idx="2">
            <a:schemeClr val="accent6"/>
          </a:effectRef>
          <a:fontRef idx="minor">
            <a:schemeClr val="lt1"/>
          </a:fontRef>
        </p:style>
        <p:txBody>
          <a:bodyPr>
            <a:noAutofit/>
          </a:bodyPr>
          <a:lstStyle/>
          <a:p>
            <a:pPr algn="ctr"/>
            <a:r>
              <a:rPr lang="it-IT" sz="9600" dirty="0"/>
              <a:t>La risposta del ministero</a:t>
            </a:r>
          </a:p>
        </p:txBody>
      </p:sp>
      <p:sp>
        <p:nvSpPr>
          <p:cNvPr id="4" name="Segnaposto piè di pagina 3">
            <a:extLst>
              <a:ext uri="{FF2B5EF4-FFF2-40B4-BE49-F238E27FC236}">
                <a16:creationId xmlns:a16="http://schemas.microsoft.com/office/drawing/2014/main" id="{8A004E8B-C8F9-4847-A08B-A9A057E220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3820098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6C6D626A-D3B7-46A2-8E5D-A273554109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pic>
        <p:nvPicPr>
          <p:cNvPr id="5" name="Segnaposto contenuto 4">
            <a:extLst>
              <a:ext uri="{FF2B5EF4-FFF2-40B4-BE49-F238E27FC236}">
                <a16:creationId xmlns:a16="http://schemas.microsoft.com/office/drawing/2014/main" id="{E32292F9-4BAF-48FB-8030-36381F248456}"/>
              </a:ext>
            </a:extLst>
          </p:cNvPr>
          <p:cNvPicPr>
            <a:picLocks noGrp="1"/>
          </p:cNvPicPr>
          <p:nvPr>
            <p:ph idx="1"/>
          </p:nvPr>
        </p:nvPicPr>
        <p:blipFill>
          <a:blip r:embed="rId2"/>
          <a:stretch>
            <a:fillRect/>
          </a:stretch>
        </p:blipFill>
        <p:spPr>
          <a:xfrm rot="16200000">
            <a:off x="2667001" y="-2667000"/>
            <a:ext cx="6858000" cy="12191999"/>
          </a:xfrm>
          <a:prstGeom prst="rect">
            <a:avLst/>
          </a:prstGeom>
        </p:spPr>
      </p:pic>
    </p:spTree>
    <p:extLst>
      <p:ext uri="{BB962C8B-B14F-4D97-AF65-F5344CB8AC3E}">
        <p14:creationId xmlns:p14="http://schemas.microsoft.com/office/powerpoint/2010/main" val="31452152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rmAutofit fontScale="90000"/>
          </a:bodyPr>
          <a:lstStyle/>
          <a:p>
            <a:pPr algn="ctr"/>
            <a:r>
              <a:rPr lang="it-IT" b="1" dirty="0"/>
              <a:t>Tribunale di Larino, 8 marzo 2019</a:t>
            </a:r>
            <a:endParaRPr lang="it-IT" dirty="0"/>
          </a:p>
        </p:txBody>
      </p:sp>
      <p:sp>
        <p:nvSpPr>
          <p:cNvPr id="3" name="Segnaposto testo 2">
            <a:extLst>
              <a:ext uri="{FF2B5EF4-FFF2-40B4-BE49-F238E27FC236}">
                <a16:creationId xmlns:a16="http://schemas.microsoft.com/office/drawing/2014/main" id="{E1C11FAD-1ED7-4A86-8385-0457DE1326D4}"/>
              </a:ext>
            </a:extLst>
          </p:cNvPr>
          <p:cNvSpPr>
            <a:spLocks noGrp="1"/>
          </p:cNvSpPr>
          <p:nvPr>
            <p:ph type="body" idx="1"/>
          </p:nvPr>
        </p:nvSpPr>
        <p:spPr>
          <a:xfrm>
            <a:off x="831850" y="1413143"/>
            <a:ext cx="10515600" cy="5210353"/>
          </a:xfrm>
        </p:spPr>
        <p:txBody>
          <a:bodyPr>
            <a:normAutofit fontScale="92500" lnSpcReduction="10000"/>
          </a:bodyPr>
          <a:lstStyle/>
          <a:p>
            <a:r>
              <a:rPr lang="it-IT" dirty="0">
                <a:solidFill>
                  <a:schemeClr val="tx1"/>
                </a:solidFill>
              </a:rPr>
              <a:t>Ai sensi dell'art 569,comma quarto, </a:t>
            </a:r>
            <a:r>
              <a:rPr lang="it-IT" dirty="0" err="1">
                <a:solidFill>
                  <a:schemeClr val="tx1"/>
                </a:solidFill>
              </a:rPr>
              <a:t>c.p.c.</a:t>
            </a:r>
            <a:r>
              <a:rPr lang="it-IT" dirty="0">
                <a:solidFill>
                  <a:schemeClr val="tx1"/>
                </a:solidFill>
              </a:rPr>
              <a:t>, le vendite telematiche devono svolgersi "</a:t>
            </a:r>
            <a:r>
              <a:rPr lang="it-IT" i="1" dirty="0">
                <a:solidFill>
                  <a:schemeClr val="tx1"/>
                </a:solidFill>
              </a:rPr>
              <a:t>nel rispetto della normativa regolamentare di cui all'art. 161 ter delle disposizioni dell'attuazione del presente codice</a:t>
            </a:r>
            <a:r>
              <a:rPr lang="it-IT" dirty="0">
                <a:solidFill>
                  <a:schemeClr val="tx1"/>
                </a:solidFill>
              </a:rPr>
              <a:t>", il quale a sua volta dispone che "</a:t>
            </a:r>
            <a:r>
              <a:rPr lang="it-IT" i="1" dirty="0">
                <a:solidFill>
                  <a:schemeClr val="tx1"/>
                </a:solidFill>
              </a:rPr>
              <a:t>il Ministero della Giustizia stabilisce con proprio decreto le regole tecnico operative per lo svolgimento della vendita dei beni mobili e immobili, mediante gara telematica…nel rispetto dei principi di competitività, trasparenza, semplificazione, efficacia, sicurezza, esattezza e regolarità delle vendite telematiche</a:t>
            </a:r>
            <a:r>
              <a:rPr lang="it-IT" dirty="0">
                <a:solidFill>
                  <a:schemeClr val="tx1"/>
                </a:solidFill>
              </a:rPr>
              <a:t>".</a:t>
            </a:r>
            <a:endParaRPr lang="it-IT" b="1" dirty="0">
              <a:solidFill>
                <a:schemeClr val="tx1"/>
              </a:solidFill>
            </a:endParaRPr>
          </a:p>
          <a:p>
            <a:r>
              <a:rPr lang="it-IT" dirty="0">
                <a:solidFill>
                  <a:schemeClr val="tx1"/>
                </a:solidFill>
              </a:rPr>
              <a:t>Il decreto n. 32 del 26/02/2015, il quale a sua volta all'art. 26 contiene un ulteriore rinvio alle specifiche tecniche stabilite dal responsabile per i sistemi informativi automatizzati del Ministero, resi disponibili mediante pubblicazione nell'area pubblica del portale dei servizi telematici del Ministero.</a:t>
            </a:r>
            <a:endParaRPr lang="it-IT" b="1" dirty="0">
              <a:solidFill>
                <a:schemeClr val="tx1"/>
              </a:solidFill>
            </a:endParaRPr>
          </a:p>
          <a:p>
            <a:r>
              <a:rPr lang="it-IT" dirty="0">
                <a:solidFill>
                  <a:schemeClr val="tx1"/>
                </a:solidFill>
              </a:rPr>
              <a:t>Orbene, se si procede alla lettura delle citate specifiche tecniche ci si scorge che in effetti il file contenente l'offerta telematica è un file la cui estensione è quella ".p7m", per cui nel caso di specie ci si trovava dinanzi ad un offerta d'acquisto la cui estensione è parzialmente diversa da quella prescritta.</a:t>
            </a:r>
            <a:endParaRPr lang="it-IT" b="1" dirty="0">
              <a:solidFill>
                <a:schemeClr val="tx1"/>
              </a:solidFill>
            </a:endParaRPr>
          </a:p>
          <a:p>
            <a:r>
              <a:rPr lang="it-IT" dirty="0">
                <a:solidFill>
                  <a:schemeClr val="tx1"/>
                </a:solidFill>
              </a:rPr>
              <a:t>Sennonché, l'esclusione della stessa ad opera del portale (</a:t>
            </a:r>
            <a:r>
              <a:rPr lang="it-IT" dirty="0" err="1">
                <a:solidFill>
                  <a:schemeClr val="tx1"/>
                </a:solidFill>
              </a:rPr>
              <a:t>recte</a:t>
            </a:r>
            <a:r>
              <a:rPr lang="it-IT" dirty="0">
                <a:solidFill>
                  <a:schemeClr val="tx1"/>
                </a:solidFill>
              </a:rPr>
              <a:t> del DGSIA) è illegittima.</a:t>
            </a:r>
            <a:endParaRPr lang="it-IT" b="1" dirty="0">
              <a:solidFill>
                <a:schemeClr val="tx1"/>
              </a:solidFill>
            </a:endParaRPr>
          </a:p>
        </p:txBody>
      </p:sp>
      <p:sp>
        <p:nvSpPr>
          <p:cNvPr id="4" name="Segnaposto piè di pagina 3">
            <a:extLst>
              <a:ext uri="{FF2B5EF4-FFF2-40B4-BE49-F238E27FC236}">
                <a16:creationId xmlns:a16="http://schemas.microsoft.com/office/drawing/2014/main" id="{8A004E8B-C8F9-4847-A08B-A9A057E220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18824329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it-IT" sz="3500" dirty="0"/>
              <a:t>Le ragioni della illegittimità della esclusione operata dal DGSIA</a:t>
            </a:r>
          </a:p>
        </p:txBody>
      </p:sp>
      <p:sp>
        <p:nvSpPr>
          <p:cNvPr id="3" name="Segnaposto testo 2">
            <a:extLst>
              <a:ext uri="{FF2B5EF4-FFF2-40B4-BE49-F238E27FC236}">
                <a16:creationId xmlns:a16="http://schemas.microsoft.com/office/drawing/2014/main" id="{E1C11FAD-1ED7-4A86-8385-0457DE1326D4}"/>
              </a:ext>
            </a:extLst>
          </p:cNvPr>
          <p:cNvSpPr>
            <a:spLocks noGrp="1"/>
          </p:cNvSpPr>
          <p:nvPr>
            <p:ph type="body" idx="1"/>
          </p:nvPr>
        </p:nvSpPr>
        <p:spPr>
          <a:xfrm>
            <a:off x="831850" y="1413143"/>
            <a:ext cx="10515600" cy="5210353"/>
          </a:xfrm>
        </p:spPr>
        <p:txBody>
          <a:bodyPr>
            <a:normAutofit/>
          </a:bodyPr>
          <a:lstStyle/>
          <a:p>
            <a:r>
              <a:rPr lang="it-IT" dirty="0">
                <a:solidFill>
                  <a:schemeClr val="tx1"/>
                </a:solidFill>
              </a:rPr>
              <a:t>Ciononostante il Tribunale ha ritenuto che l'esclusione della stessa ad opera del portale (</a:t>
            </a:r>
            <a:r>
              <a:rPr lang="it-IT" dirty="0" err="1">
                <a:solidFill>
                  <a:schemeClr val="tx1"/>
                </a:solidFill>
              </a:rPr>
              <a:t>recte</a:t>
            </a:r>
            <a:r>
              <a:rPr lang="it-IT" dirty="0">
                <a:solidFill>
                  <a:schemeClr val="tx1"/>
                </a:solidFill>
              </a:rPr>
              <a:t> del DGSIA) sia stata illegittima, perché:</a:t>
            </a:r>
            <a:endParaRPr lang="it-IT" i="1" dirty="0"/>
          </a:p>
          <a:p>
            <a:r>
              <a:rPr lang="it-IT" i="1" dirty="0">
                <a:solidFill>
                  <a:schemeClr val="tx1"/>
                </a:solidFill>
              </a:rPr>
              <a:t>1. </a:t>
            </a:r>
            <a:r>
              <a:rPr lang="it-IT" dirty="0">
                <a:solidFill>
                  <a:schemeClr val="tx1"/>
                </a:solidFill>
              </a:rPr>
              <a:t>l'art. 572, comma primo, </a:t>
            </a:r>
            <a:r>
              <a:rPr lang="it-IT" dirty="0" err="1">
                <a:solidFill>
                  <a:schemeClr val="tx1"/>
                </a:solidFill>
              </a:rPr>
              <a:t>c.p.c.</a:t>
            </a:r>
            <a:r>
              <a:rPr lang="it-IT" dirty="0">
                <a:solidFill>
                  <a:schemeClr val="tx1"/>
                </a:solidFill>
              </a:rPr>
              <a:t> riserva al Giudice dell'esecuzione la competenza </a:t>
            </a:r>
            <a:r>
              <a:rPr lang="it-IT" dirty="0" err="1">
                <a:solidFill>
                  <a:schemeClr val="tx1"/>
                </a:solidFill>
              </a:rPr>
              <a:t>delibativa</a:t>
            </a:r>
            <a:r>
              <a:rPr lang="it-IT" dirty="0">
                <a:solidFill>
                  <a:schemeClr val="tx1"/>
                </a:solidFill>
              </a:rPr>
              <a:t> sulle offerte pervenute, competenza che il successivo art. 591-bis, comma due, n. 3 riconosce altresì al professionista eventualmente delegato per le operazioni di vendita.</a:t>
            </a:r>
          </a:p>
          <a:p>
            <a:r>
              <a:rPr lang="it-IT" dirty="0">
                <a:solidFill>
                  <a:schemeClr val="tx1"/>
                </a:solidFill>
              </a:rPr>
              <a:t>2. L'art. 571, comma terzo individua le ipotesi di inefficacia dell'offerta attraverso un elenco tassativo (elenco cui vanno aggiunti i casi di divieto normativo di acquisto o quelli in cui una offerta non è materialmente qualificabile come tale, per impossibilità, ad esempio, di identificare l'offerente o il bene per il quale sia formula l'offerta, o conoscere il prezzo proposto).</a:t>
            </a:r>
            <a:endParaRPr lang="it-IT" b="1" dirty="0">
              <a:solidFill>
                <a:schemeClr val="tx1"/>
              </a:solidFill>
            </a:endParaRPr>
          </a:p>
        </p:txBody>
      </p:sp>
      <p:sp>
        <p:nvSpPr>
          <p:cNvPr id="4" name="Segnaposto piè di pagina 3">
            <a:extLst>
              <a:ext uri="{FF2B5EF4-FFF2-40B4-BE49-F238E27FC236}">
                <a16:creationId xmlns:a16="http://schemas.microsoft.com/office/drawing/2014/main" id="{8A004E8B-C8F9-4847-A08B-A9A057E220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9351237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it-IT" sz="3400" dirty="0"/>
              <a:t>Il DGSIA non è legittimato alla esclusione delle offerte</a:t>
            </a:r>
          </a:p>
        </p:txBody>
      </p:sp>
      <p:sp>
        <p:nvSpPr>
          <p:cNvPr id="3" name="Segnaposto testo 2">
            <a:extLst>
              <a:ext uri="{FF2B5EF4-FFF2-40B4-BE49-F238E27FC236}">
                <a16:creationId xmlns:a16="http://schemas.microsoft.com/office/drawing/2014/main" id="{E1C11FAD-1ED7-4A86-8385-0457DE1326D4}"/>
              </a:ext>
            </a:extLst>
          </p:cNvPr>
          <p:cNvSpPr>
            <a:spLocks noGrp="1"/>
          </p:cNvSpPr>
          <p:nvPr>
            <p:ph type="body" idx="1"/>
          </p:nvPr>
        </p:nvSpPr>
        <p:spPr>
          <a:xfrm>
            <a:off x="831850" y="1413143"/>
            <a:ext cx="10515600" cy="5210353"/>
          </a:xfrm>
        </p:spPr>
        <p:txBody>
          <a:bodyPr>
            <a:normAutofit/>
          </a:bodyPr>
          <a:lstStyle/>
          <a:p>
            <a:r>
              <a:rPr lang="it-IT" dirty="0">
                <a:solidFill>
                  <a:schemeClr val="tx1"/>
                </a:solidFill>
              </a:rPr>
              <a:t>Ad avviso del Tribunale non vi sono elementi per ritenere che questo assetto normativo sia stato modificato dalle norme che prevedono e disciplinano la vendita telematica. Infatti:</a:t>
            </a:r>
            <a:endParaRPr lang="it-IT" b="1" dirty="0">
              <a:solidFill>
                <a:schemeClr val="tx1"/>
              </a:solidFill>
            </a:endParaRPr>
          </a:p>
          <a:p>
            <a:r>
              <a:rPr lang="it-IT" dirty="0">
                <a:solidFill>
                  <a:schemeClr val="tx1"/>
                </a:solidFill>
              </a:rPr>
              <a:t>1. le competenze del giudice dell'esecuzione e del professionista delegato sono rimaste invariate;</a:t>
            </a:r>
          </a:p>
          <a:p>
            <a:r>
              <a:rPr lang="it-IT" dirty="0">
                <a:solidFill>
                  <a:schemeClr val="tx1"/>
                </a:solidFill>
              </a:rPr>
              <a:t>2. quelle individuate in capo al gestore della vendita telematica (che l'art. 2, comma uno, </a:t>
            </a:r>
            <a:r>
              <a:rPr lang="it-IT" dirty="0" err="1">
                <a:solidFill>
                  <a:schemeClr val="tx1"/>
                </a:solidFill>
              </a:rPr>
              <a:t>lett</a:t>
            </a:r>
            <a:r>
              <a:rPr lang="it-IT" dirty="0">
                <a:solidFill>
                  <a:schemeClr val="tx1"/>
                </a:solidFill>
              </a:rPr>
              <a:t>. d) del citato DM 32/2015 individua come il soggetto autorizzato dal Giudice a gestire la vendita telematica) piuttosto che in capo al responsabile dei servizi automatizzati del Ministero, o si aggiungono ad esse (cosa che è da dirsi, ad esempio, per le verifiche che il decreto 32/2015 impone al gestore della vendita telematica) o abbracciano versanti diversi da quelli riservati al Giudice dell'esecuzione (per cui, in tesi, l'ordinanza di vendita non potrebbe contenere il rinvio a specifiche tecniche diverse da quelle individuate dall'art. 26 del DM 32/2015, a ciò ostandovi il primo comma </a:t>
            </a:r>
            <a:r>
              <a:rPr lang="it-IT" dirty="0" err="1">
                <a:solidFill>
                  <a:schemeClr val="tx1"/>
                </a:solidFill>
              </a:rPr>
              <a:t>dell</a:t>
            </a:r>
            <a:r>
              <a:rPr lang="it-IT" dirty="0">
                <a:solidFill>
                  <a:schemeClr val="tx1"/>
                </a:solidFill>
              </a:rPr>
              <a:t> art 161-ter. </a:t>
            </a:r>
            <a:r>
              <a:rPr lang="it-IT" dirty="0" err="1">
                <a:solidFill>
                  <a:schemeClr val="tx1"/>
                </a:solidFill>
              </a:rPr>
              <a:t>disp</a:t>
            </a:r>
            <a:r>
              <a:rPr lang="it-IT" dirty="0">
                <a:solidFill>
                  <a:schemeClr val="tx1"/>
                </a:solidFill>
              </a:rPr>
              <a:t>. </a:t>
            </a:r>
            <a:r>
              <a:rPr lang="it-IT" dirty="0" err="1">
                <a:solidFill>
                  <a:schemeClr val="tx1"/>
                </a:solidFill>
              </a:rPr>
              <a:t>att</a:t>
            </a:r>
            <a:r>
              <a:rPr lang="it-IT" dirty="0">
                <a:solidFill>
                  <a:schemeClr val="tx1"/>
                </a:solidFill>
              </a:rPr>
              <a:t>. </a:t>
            </a:r>
            <a:r>
              <a:rPr lang="it-IT" dirty="0" err="1">
                <a:solidFill>
                  <a:schemeClr val="tx1"/>
                </a:solidFill>
              </a:rPr>
              <a:t>c.p.c.</a:t>
            </a:r>
            <a:r>
              <a:rPr lang="it-IT" dirty="0">
                <a:solidFill>
                  <a:schemeClr val="tx1"/>
                </a:solidFill>
              </a:rPr>
              <a:t>).</a:t>
            </a:r>
            <a:endParaRPr lang="it-IT" b="1" dirty="0">
              <a:solidFill>
                <a:schemeClr val="tx1"/>
              </a:solidFill>
            </a:endParaRPr>
          </a:p>
        </p:txBody>
      </p:sp>
      <p:sp>
        <p:nvSpPr>
          <p:cNvPr id="4" name="Segnaposto piè di pagina 3">
            <a:extLst>
              <a:ext uri="{FF2B5EF4-FFF2-40B4-BE49-F238E27FC236}">
                <a16:creationId xmlns:a16="http://schemas.microsoft.com/office/drawing/2014/main" id="{8A004E8B-C8F9-4847-A08B-A9A057E220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6929910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9ABC6-5171-4697-B67A-D317DE1AA729}"/>
              </a:ext>
            </a:extLst>
          </p:cNvPr>
          <p:cNvSpPr>
            <a:spLocks noGrp="1"/>
          </p:cNvSpPr>
          <p:nvPr>
            <p:ph type="title"/>
          </p:nvPr>
        </p:nvSpPr>
        <p:spPr>
          <a:xfrm>
            <a:off x="831850" y="174236"/>
            <a:ext cx="10515600" cy="1102473"/>
          </a:xfrm>
        </p:spPr>
        <p:style>
          <a:lnRef idx="1">
            <a:schemeClr val="accent6"/>
          </a:lnRef>
          <a:fillRef idx="3">
            <a:schemeClr val="accent6"/>
          </a:fillRef>
          <a:effectRef idx="2">
            <a:schemeClr val="accent6"/>
          </a:effectRef>
          <a:fontRef idx="minor">
            <a:schemeClr val="lt1"/>
          </a:fontRef>
        </p:style>
        <p:txBody>
          <a:bodyPr/>
          <a:lstStyle/>
          <a:p>
            <a:pPr algn="ctr"/>
            <a:r>
              <a:rPr lang="it-IT" dirty="0"/>
              <a:t>Dunque l’esclusione è illegittima</a:t>
            </a:r>
          </a:p>
        </p:txBody>
      </p:sp>
      <p:sp>
        <p:nvSpPr>
          <p:cNvPr id="3" name="Segnaposto testo 2">
            <a:extLst>
              <a:ext uri="{FF2B5EF4-FFF2-40B4-BE49-F238E27FC236}">
                <a16:creationId xmlns:a16="http://schemas.microsoft.com/office/drawing/2014/main" id="{E1C11FAD-1ED7-4A86-8385-0457DE1326D4}"/>
              </a:ext>
            </a:extLst>
          </p:cNvPr>
          <p:cNvSpPr>
            <a:spLocks noGrp="1"/>
          </p:cNvSpPr>
          <p:nvPr>
            <p:ph type="body" idx="1"/>
          </p:nvPr>
        </p:nvSpPr>
        <p:spPr>
          <a:xfrm>
            <a:off x="831850" y="1413143"/>
            <a:ext cx="10515600" cy="5210353"/>
          </a:xfrm>
        </p:spPr>
        <p:txBody>
          <a:bodyPr>
            <a:normAutofit fontScale="92500" lnSpcReduction="20000"/>
          </a:bodyPr>
          <a:lstStyle/>
          <a:p>
            <a:r>
              <a:rPr lang="it-IT" dirty="0">
                <a:solidFill>
                  <a:schemeClr val="tx1"/>
                </a:solidFill>
              </a:rPr>
              <a:t>Il necessario precipitato che dalle considerazioni fin qui svolte è quello per cui l'esclusione operata dal DGSIA deve ritenersi non conforme a diritto per tre ordini di ragioni.</a:t>
            </a:r>
            <a:endParaRPr lang="it-IT" b="1" dirty="0">
              <a:solidFill>
                <a:schemeClr val="tx1"/>
              </a:solidFill>
            </a:endParaRPr>
          </a:p>
          <a:p>
            <a:r>
              <a:rPr lang="it-IT" dirty="0">
                <a:solidFill>
                  <a:schemeClr val="tx1"/>
                </a:solidFill>
              </a:rPr>
              <a:t>Il primo è che </a:t>
            </a:r>
            <a:r>
              <a:rPr lang="it-IT" b="1" dirty="0">
                <a:solidFill>
                  <a:schemeClr val="tx1"/>
                </a:solidFill>
              </a:rPr>
              <a:t>l'irregolarità </a:t>
            </a:r>
            <a:r>
              <a:rPr lang="it-IT" dirty="0">
                <a:solidFill>
                  <a:schemeClr val="tx1"/>
                </a:solidFill>
              </a:rPr>
              <a:t>correttamente registrata dal Portale </a:t>
            </a:r>
            <a:r>
              <a:rPr lang="it-IT" b="1" dirty="0">
                <a:solidFill>
                  <a:schemeClr val="tx1"/>
                </a:solidFill>
              </a:rPr>
              <a:t>non rientra tra le cause di inefficacia dell'offerta previste dall'art. 571 </a:t>
            </a:r>
            <a:r>
              <a:rPr lang="it-IT" b="1" dirty="0" err="1">
                <a:solidFill>
                  <a:schemeClr val="tx1"/>
                </a:solidFill>
              </a:rPr>
              <a:t>c.p.c.</a:t>
            </a:r>
            <a:r>
              <a:rPr lang="it-IT" b="1" dirty="0">
                <a:solidFill>
                  <a:schemeClr val="tx1"/>
                </a:solidFill>
              </a:rPr>
              <a:t> o da speciali disposizioni normative</a:t>
            </a:r>
            <a:r>
              <a:rPr lang="it-IT" dirty="0">
                <a:solidFill>
                  <a:schemeClr val="tx1"/>
                </a:solidFill>
              </a:rPr>
              <a:t>, né impedisce l'individuazione degli elementi costitutivi della stessa. Si noti, per  inciso che secondo </a:t>
            </a:r>
            <a:r>
              <a:rPr lang="it-IT" dirty="0" err="1">
                <a:solidFill>
                  <a:schemeClr val="tx1"/>
                </a:solidFill>
              </a:rPr>
              <a:t>Cass</a:t>
            </a:r>
            <a:r>
              <a:rPr lang="it-IT" dirty="0">
                <a:solidFill>
                  <a:schemeClr val="tx1"/>
                </a:solidFill>
              </a:rPr>
              <a:t>. sez. II, 29.11.2018, n. 30927 (e, prim'ancora, secondo </a:t>
            </a:r>
            <a:r>
              <a:rPr lang="it-IT" dirty="0" err="1">
                <a:solidFill>
                  <a:schemeClr val="tx1"/>
                </a:solidFill>
              </a:rPr>
              <a:t>Cass</a:t>
            </a:r>
            <a:r>
              <a:rPr lang="it-IT" dirty="0">
                <a:solidFill>
                  <a:schemeClr val="tx1"/>
                </a:solidFill>
              </a:rPr>
              <a:t>. Sez. U. 27.04.2018 n. 10266) "</a:t>
            </a:r>
            <a:r>
              <a:rPr lang="it-IT" i="1" dirty="0">
                <a:solidFill>
                  <a:schemeClr val="tx1"/>
                </a:solidFill>
              </a:rPr>
              <a:t>In tema di processo telematico, in conformità alle disposizioni tecniche previste dal Regolamento UE n. 910 del 2014 ed alla relativa decisione di esecuzione n. 1506 del 2015, le firme digitali di tipo "</a:t>
            </a:r>
            <a:r>
              <a:rPr lang="it-IT" i="1" dirty="0" err="1">
                <a:solidFill>
                  <a:schemeClr val="tx1"/>
                </a:solidFill>
              </a:rPr>
              <a:t>CAdES</a:t>
            </a:r>
            <a:r>
              <a:rPr lang="it-IT" i="1" dirty="0">
                <a:solidFill>
                  <a:schemeClr val="tx1"/>
                </a:solidFill>
              </a:rPr>
              <a:t>" e di tipo "</a:t>
            </a:r>
            <a:r>
              <a:rPr lang="it-IT" i="1" dirty="0" err="1">
                <a:solidFill>
                  <a:schemeClr val="tx1"/>
                </a:solidFill>
              </a:rPr>
              <a:t>PAdES</a:t>
            </a:r>
            <a:r>
              <a:rPr lang="it-IT" i="1" dirty="0">
                <a:solidFill>
                  <a:schemeClr val="tx1"/>
                </a:solidFill>
              </a:rPr>
              <a:t>" sono entrambe ammesse ed equivalenti, sia pure con le differenti estensioni ".p7m" e ".pdf", posto che il certificato di firma, inserito nella busta crittografica, è presente in entrambi gli </a:t>
            </a:r>
            <a:r>
              <a:rPr lang="it-IT" i="1" dirty="0" err="1">
                <a:solidFill>
                  <a:schemeClr val="tx1"/>
                </a:solidFill>
              </a:rPr>
              <a:t>standards</a:t>
            </a:r>
            <a:r>
              <a:rPr lang="it-IT" i="1" dirty="0">
                <a:solidFill>
                  <a:schemeClr val="tx1"/>
                </a:solidFill>
              </a:rPr>
              <a:t>, parimenti abilitati. Ne consegue la piena validità ed efficacia del ricorso (o controricorso) per cassazione munito di procura alle liti controfirmata dal difensore con firma digitale in formato "</a:t>
            </a:r>
            <a:r>
              <a:rPr lang="it-IT" i="1" dirty="0" err="1">
                <a:solidFill>
                  <a:schemeClr val="tx1"/>
                </a:solidFill>
              </a:rPr>
              <a:t>PAdES</a:t>
            </a:r>
            <a:r>
              <a:rPr lang="it-IT" dirty="0">
                <a:solidFill>
                  <a:schemeClr val="tx1"/>
                </a:solidFill>
              </a:rPr>
              <a:t>"), con la conseguenza che </a:t>
            </a:r>
            <a:r>
              <a:rPr lang="it-IT" b="1" dirty="0">
                <a:solidFill>
                  <a:schemeClr val="tx1"/>
                </a:solidFill>
              </a:rPr>
              <a:t>la diversa estensione del file </a:t>
            </a:r>
            <a:r>
              <a:rPr lang="it-IT" dirty="0">
                <a:solidFill>
                  <a:schemeClr val="tx1"/>
                </a:solidFill>
              </a:rPr>
              <a:t>rispetto a quella prescritta dalle specifiche tecniche </a:t>
            </a:r>
            <a:r>
              <a:rPr lang="it-IT" b="1" dirty="0">
                <a:solidFill>
                  <a:schemeClr val="tx1"/>
                </a:solidFill>
              </a:rPr>
              <a:t>potrebbe rilevare (solo) quante volte la stessa costituisse la conseguenza della mancata sottoscrizione dell'offerta di acquisto, il che certamente porrebbe il tema dell'ammissibilità dell'offerta medesima.</a:t>
            </a:r>
          </a:p>
          <a:p>
            <a:r>
              <a:rPr lang="it-IT" dirty="0">
                <a:solidFill>
                  <a:schemeClr val="tx1"/>
                </a:solidFill>
              </a:rPr>
              <a:t>Il secondo è che, come si è visto, in base all'attuale ordito normativo </a:t>
            </a:r>
            <a:r>
              <a:rPr lang="it-IT" b="1" dirty="0">
                <a:solidFill>
                  <a:schemeClr val="tx1"/>
                </a:solidFill>
              </a:rPr>
              <a:t>la valutazione circa la sussistenza dei requisiti di efficacia dell'offerta </a:t>
            </a:r>
            <a:r>
              <a:rPr lang="it-IT" dirty="0">
                <a:solidFill>
                  <a:schemeClr val="tx1"/>
                </a:solidFill>
              </a:rPr>
              <a:t> compete al giudice dell'esecuzione e, per esso, del professionista delegato.</a:t>
            </a:r>
            <a:endParaRPr lang="it-IT" b="1" dirty="0">
              <a:solidFill>
                <a:schemeClr val="tx1"/>
              </a:solidFill>
            </a:endParaRPr>
          </a:p>
        </p:txBody>
      </p:sp>
      <p:sp>
        <p:nvSpPr>
          <p:cNvPr id="4" name="Segnaposto piè di pagina 3">
            <a:extLst>
              <a:ext uri="{FF2B5EF4-FFF2-40B4-BE49-F238E27FC236}">
                <a16:creationId xmlns:a16="http://schemas.microsoft.com/office/drawing/2014/main" id="{8A004E8B-C8F9-4847-A08B-A9A057E220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34323738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9ABC6-5171-4697-B67A-D317DE1AA729}"/>
              </a:ext>
            </a:extLst>
          </p:cNvPr>
          <p:cNvSpPr>
            <a:spLocks noGrp="1"/>
          </p:cNvSpPr>
          <p:nvPr>
            <p:ph type="title"/>
          </p:nvPr>
        </p:nvSpPr>
        <p:spPr>
          <a:xfrm>
            <a:off x="838200" y="212691"/>
            <a:ext cx="10515600" cy="1102473"/>
          </a:xfrm>
        </p:spPr>
        <p:style>
          <a:lnRef idx="1">
            <a:schemeClr val="accent6"/>
          </a:lnRef>
          <a:fillRef idx="3">
            <a:schemeClr val="accent6"/>
          </a:fillRef>
          <a:effectRef idx="2">
            <a:schemeClr val="accent6"/>
          </a:effectRef>
          <a:fontRef idx="minor">
            <a:schemeClr val="lt1"/>
          </a:fontRef>
        </p:style>
        <p:txBody>
          <a:bodyPr/>
          <a:lstStyle/>
          <a:p>
            <a:pPr algn="ctr"/>
            <a:r>
              <a:rPr lang="it-IT" dirty="0"/>
              <a:t>Ragioni sistematiche</a:t>
            </a:r>
          </a:p>
        </p:txBody>
      </p:sp>
      <p:sp>
        <p:nvSpPr>
          <p:cNvPr id="3" name="Segnaposto testo 2">
            <a:extLst>
              <a:ext uri="{FF2B5EF4-FFF2-40B4-BE49-F238E27FC236}">
                <a16:creationId xmlns:a16="http://schemas.microsoft.com/office/drawing/2014/main" id="{E1C11FAD-1ED7-4A86-8385-0457DE1326D4}"/>
              </a:ext>
            </a:extLst>
          </p:cNvPr>
          <p:cNvSpPr>
            <a:spLocks noGrp="1"/>
          </p:cNvSpPr>
          <p:nvPr>
            <p:ph type="body" idx="1"/>
          </p:nvPr>
        </p:nvSpPr>
        <p:spPr>
          <a:xfrm>
            <a:off x="819818" y="1413143"/>
            <a:ext cx="10515600" cy="5210353"/>
          </a:xfrm>
        </p:spPr>
        <p:txBody>
          <a:bodyPr>
            <a:normAutofit fontScale="85000" lnSpcReduction="10000"/>
          </a:bodyPr>
          <a:lstStyle/>
          <a:p>
            <a:r>
              <a:rPr lang="it-IT" dirty="0">
                <a:solidFill>
                  <a:schemeClr val="tx1"/>
                </a:solidFill>
              </a:rPr>
              <a:t>Da ultimo, ad avviso del Tribunale, l'esclusione operata dal DGSIA deve ritenersi invalida anche per ragioni di carattere sistematico.</a:t>
            </a:r>
            <a:endParaRPr lang="it-IT" b="1" dirty="0">
              <a:solidFill>
                <a:schemeClr val="tx1"/>
              </a:solidFill>
            </a:endParaRPr>
          </a:p>
          <a:p>
            <a:r>
              <a:rPr lang="it-IT" dirty="0">
                <a:solidFill>
                  <a:schemeClr val="tx1"/>
                </a:solidFill>
              </a:rPr>
              <a:t>Invero, l'impossibilità di conoscere l'esistenza di offerte di acquisto, per quanto eventualmente invalide, impedisce agli organi della procedura di compiere una serie di valutazioni strategiche suscettibili di indirizzare gli esiti del processo esecutivo in un senso piuttosto che in un altro.</a:t>
            </a:r>
            <a:endParaRPr lang="it-IT" b="1" dirty="0">
              <a:solidFill>
                <a:schemeClr val="tx1"/>
              </a:solidFill>
            </a:endParaRPr>
          </a:p>
          <a:p>
            <a:r>
              <a:rPr lang="it-IT" dirty="0">
                <a:solidFill>
                  <a:schemeClr val="tx1"/>
                </a:solidFill>
              </a:rPr>
              <a:t>Si pensi all’art. 164-</a:t>
            </a:r>
            <a:r>
              <a:rPr lang="it-IT" i="1" dirty="0">
                <a:solidFill>
                  <a:schemeClr val="tx1"/>
                </a:solidFill>
              </a:rPr>
              <a:t>bis</a:t>
            </a:r>
            <a:r>
              <a:rPr lang="it-IT" dirty="0">
                <a:solidFill>
                  <a:schemeClr val="tx1"/>
                </a:solidFill>
              </a:rPr>
              <a:t> </a:t>
            </a:r>
            <a:r>
              <a:rPr lang="it-IT" dirty="0" err="1">
                <a:solidFill>
                  <a:schemeClr val="tx1"/>
                </a:solidFill>
              </a:rPr>
              <a:t>disp</a:t>
            </a:r>
            <a:r>
              <a:rPr lang="it-IT" dirty="0">
                <a:solidFill>
                  <a:schemeClr val="tx1"/>
                </a:solidFill>
              </a:rPr>
              <a:t>. </a:t>
            </a:r>
            <a:r>
              <a:rPr lang="it-IT" dirty="0" err="1">
                <a:solidFill>
                  <a:schemeClr val="tx1"/>
                </a:solidFill>
              </a:rPr>
              <a:t>att</a:t>
            </a:r>
            <a:r>
              <a:rPr lang="it-IT" dirty="0">
                <a:solidFill>
                  <a:schemeClr val="tx1"/>
                </a:solidFill>
              </a:rPr>
              <a:t>. </a:t>
            </a:r>
            <a:r>
              <a:rPr lang="it-IT" dirty="0" err="1">
                <a:solidFill>
                  <a:schemeClr val="tx1"/>
                </a:solidFill>
              </a:rPr>
              <a:t>c.p.c.</a:t>
            </a:r>
            <a:r>
              <a:rPr lang="it-IT" dirty="0">
                <a:solidFill>
                  <a:schemeClr val="tx1"/>
                </a:solidFill>
              </a:rPr>
              <a:t> il quale dispone che “</a:t>
            </a:r>
            <a:r>
              <a:rPr lang="it-IT" i="1" dirty="0">
                <a:solidFill>
                  <a:schemeClr val="tx1"/>
                </a:solidFill>
              </a:rPr>
              <a:t>Quando risulta che non è più possibile conseguire un ragionevole soddisfacimento delle pretese dei creditori, anche tenuto conto dei costi necessari per la prosecuzione della procedura, delle probabilità di liquidazione del bene e del presumibile valore di realizzo, è disposta la chiusura anticipata del processo esecutivo</a:t>
            </a:r>
            <a:r>
              <a:rPr lang="it-IT" dirty="0">
                <a:solidFill>
                  <a:schemeClr val="tx1"/>
                </a:solidFill>
              </a:rPr>
              <a:t>”.</a:t>
            </a:r>
            <a:endParaRPr lang="it-IT" b="1" dirty="0">
              <a:solidFill>
                <a:schemeClr val="tx1"/>
              </a:solidFill>
            </a:endParaRPr>
          </a:p>
          <a:p>
            <a:r>
              <a:rPr lang="it-IT" dirty="0">
                <a:solidFill>
                  <a:schemeClr val="tx1"/>
                </a:solidFill>
              </a:rPr>
              <a:t> Orbene, l'esclusione "a monte" di una offerta di acquisto senza che essa neppure giunga al professionista delegato, e quindi al giudice dell'esecuzione, impedisce a questi di disporre di uno degli elementi che necessariamente compongono il paniere conoscitivo sulla cui scorta il giudice decide se ricorrono o meno gli estremi per ritenere che la prosecuzione della procedura non sia più ragionevole. Invero, potrebbe accadere che proprio l'offerta esclusa rappresenti il segnale di un interesse concreto all'acquisto da parte dell'offerente (il quale magari ha semplicemente commesso degli errori di compilazione), il che deve indurre il giudice a valutare l'opportunità di rinnovare il tentativo di vendita infruttuosamente esperito piuttosto che </a:t>
            </a:r>
            <a:r>
              <a:rPr lang="it-IT" dirty="0" err="1">
                <a:solidFill>
                  <a:schemeClr val="tx1"/>
                </a:solidFill>
              </a:rPr>
              <a:t>dichiarrne</a:t>
            </a:r>
            <a:r>
              <a:rPr lang="it-IT" dirty="0">
                <a:solidFill>
                  <a:schemeClr val="tx1"/>
                </a:solidFill>
              </a:rPr>
              <a:t> la chiusura anticipata ai sensi dell'art. 164-bis citato.</a:t>
            </a:r>
            <a:endParaRPr lang="it-IT" b="1" dirty="0">
              <a:solidFill>
                <a:schemeClr val="tx1"/>
              </a:solidFill>
            </a:endParaRPr>
          </a:p>
        </p:txBody>
      </p:sp>
      <p:sp>
        <p:nvSpPr>
          <p:cNvPr id="4" name="Segnaposto piè di pagina 3">
            <a:extLst>
              <a:ext uri="{FF2B5EF4-FFF2-40B4-BE49-F238E27FC236}">
                <a16:creationId xmlns:a16="http://schemas.microsoft.com/office/drawing/2014/main" id="{8A004E8B-C8F9-4847-A08B-A9A057E220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24382731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5161547" y="1467853"/>
            <a:ext cx="7030453" cy="5128293"/>
          </a:xfrm>
          <a:prstGeom prst="rect">
            <a:avLst/>
          </a:prstGeom>
        </p:spPr>
      </p:pic>
      <p:sp>
        <p:nvSpPr>
          <p:cNvPr id="2" name="Titolo 1">
            <a:extLst>
              <a:ext uri="{FF2B5EF4-FFF2-40B4-BE49-F238E27FC236}">
                <a16:creationId xmlns:a16="http://schemas.microsoft.com/office/drawing/2014/main" id="{4D263BDB-1185-4EBC-80BF-34378A20D78F}"/>
              </a:ext>
            </a:extLst>
          </p:cNvPr>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it-IT" b="1" dirty="0"/>
              <a:t>Il mancato funzionamento dei sistemi informatici</a:t>
            </a:r>
          </a:p>
        </p:txBody>
      </p:sp>
      <p:sp>
        <p:nvSpPr>
          <p:cNvPr id="3" name="Segnaposto contenuto 2">
            <a:extLst>
              <a:ext uri="{FF2B5EF4-FFF2-40B4-BE49-F238E27FC236}">
                <a16:creationId xmlns:a16="http://schemas.microsoft.com/office/drawing/2014/main" id="{4DCCA262-38AB-4CBE-90E6-32B0F292737A}"/>
              </a:ext>
            </a:extLst>
          </p:cNvPr>
          <p:cNvSpPr>
            <a:spLocks noGrp="1"/>
          </p:cNvSpPr>
          <p:nvPr>
            <p:ph idx="1"/>
          </p:nvPr>
        </p:nvSpPr>
        <p:spPr>
          <a:xfrm>
            <a:off x="838200" y="1690688"/>
            <a:ext cx="10772274" cy="4486275"/>
          </a:xfrm>
        </p:spPr>
        <p:txBody>
          <a:bodyPr>
            <a:normAutofit fontScale="92500" lnSpcReduction="10000"/>
          </a:bodyPr>
          <a:lstStyle/>
          <a:p>
            <a:pPr marL="0" indent="0">
              <a:buNone/>
            </a:pPr>
            <a:r>
              <a:rPr lang="it-IT" dirty="0"/>
              <a:t>Le disfunzioni possono essere di tre tipologie:</a:t>
            </a:r>
          </a:p>
          <a:p>
            <a:pPr marL="514350" indent="-514350">
              <a:buAutoNum type="arabicPeriod"/>
            </a:pPr>
            <a:r>
              <a:rPr lang="it-IT" b="1" dirty="0">
                <a:solidFill>
                  <a:srgbClr val="FF0000"/>
                </a:solidFill>
              </a:rPr>
              <a:t>Disfunzioni del dominio giustiz</a:t>
            </a:r>
            <a:r>
              <a:rPr lang="it-IT" dirty="0">
                <a:solidFill>
                  <a:srgbClr val="FF0000"/>
                </a:solidFill>
              </a:rPr>
              <a:t>ia;</a:t>
            </a:r>
          </a:p>
          <a:p>
            <a:pPr marL="514350" indent="-514350">
              <a:buAutoNum type="arabicPeriod"/>
            </a:pPr>
            <a:r>
              <a:rPr lang="it-IT" b="1" dirty="0">
                <a:solidFill>
                  <a:schemeClr val="accent1">
                    <a:lumMod val="75000"/>
                  </a:schemeClr>
                </a:solidFill>
              </a:rPr>
              <a:t>Disfunzioni imputabili al delegato/curatore;</a:t>
            </a:r>
          </a:p>
          <a:p>
            <a:pPr marL="514350" indent="-514350">
              <a:buAutoNum type="arabicPeriod"/>
            </a:pPr>
            <a:r>
              <a:rPr lang="it-IT" b="1" dirty="0">
                <a:solidFill>
                  <a:schemeClr val="accent2">
                    <a:lumMod val="50000"/>
                  </a:schemeClr>
                </a:solidFill>
              </a:rPr>
              <a:t>Disfunzioni imputabili all’offerente.</a:t>
            </a:r>
          </a:p>
          <a:p>
            <a:pPr marL="0" indent="0">
              <a:buNone/>
            </a:pPr>
            <a:r>
              <a:rPr lang="it-IT" dirty="0"/>
              <a:t>L'articolo 15 del regolamento disciplina le conseguenze del mancato funzionamento dei servizi informatici del dominio giustizia, distinguendo</a:t>
            </a:r>
          </a:p>
          <a:p>
            <a:pPr>
              <a:buFont typeface="Wingdings" panose="05000000000000000000" pitchFamily="2" charset="2"/>
              <a:buChar char="q"/>
            </a:pPr>
            <a:r>
              <a:rPr lang="it-IT" b="1" dirty="0">
                <a:solidFill>
                  <a:srgbClr val="7030A0"/>
                </a:solidFill>
              </a:rPr>
              <a:t>le interruzioni programmate (comma 1)</a:t>
            </a:r>
          </a:p>
          <a:p>
            <a:pPr>
              <a:buFont typeface="Wingdings" panose="05000000000000000000" pitchFamily="2" charset="2"/>
              <a:buChar char="q"/>
            </a:pPr>
            <a:r>
              <a:rPr lang="it-IT" b="1" dirty="0">
                <a:solidFill>
                  <a:srgbClr val="7030A0"/>
                </a:solidFill>
              </a:rPr>
              <a:t> le interruzioni impreviste (comma 2).</a:t>
            </a:r>
          </a:p>
          <a:p>
            <a:pPr marL="0" indent="0">
              <a:buNone/>
            </a:pPr>
            <a:r>
              <a:rPr lang="it-IT" b="1" u="sng" dirty="0">
                <a:effectLst>
                  <a:outerShdw blurRad="38100" dist="38100" dir="2700000" algn="tl">
                    <a:srgbClr val="000000">
                      <a:alpha val="43137"/>
                    </a:srgbClr>
                  </a:outerShdw>
                </a:effectLst>
              </a:rPr>
              <a:t>Non regola</a:t>
            </a:r>
            <a:r>
              <a:rPr lang="it-IT" dirty="0"/>
              <a:t>, invece, né l’ipotesi di disfunzioni imputabili al delegato/curatore, né il caso di disfunzioni che interessano il singolo offerente.</a:t>
            </a:r>
          </a:p>
        </p:txBody>
      </p:sp>
      <p:sp>
        <p:nvSpPr>
          <p:cNvPr id="4" name="Segnaposto piè di pagina 3">
            <a:extLst>
              <a:ext uri="{FF2B5EF4-FFF2-40B4-BE49-F238E27FC236}">
                <a16:creationId xmlns:a16="http://schemas.microsoft.com/office/drawing/2014/main" id="{357E8397-44D9-42E7-B464-26D5257CAE3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4214445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544" y="116632"/>
            <a:ext cx="8229600" cy="1143000"/>
          </a:xfrm>
        </p:spPr>
        <p:style>
          <a:lnRef idx="3">
            <a:schemeClr val="lt1"/>
          </a:lnRef>
          <a:fillRef idx="1">
            <a:schemeClr val="accent1"/>
          </a:fillRef>
          <a:effectRef idx="1">
            <a:schemeClr val="accent1"/>
          </a:effectRef>
          <a:fontRef idx="minor">
            <a:schemeClr val="lt1"/>
          </a:fontRef>
        </p:style>
        <p:txBody>
          <a:bodyPr/>
          <a:lstStyle/>
          <a:p>
            <a:pPr algn="ctr"/>
            <a:r>
              <a:rPr lang="it-IT" b="1"/>
              <a:t>Contenuto</a:t>
            </a:r>
          </a:p>
        </p:txBody>
      </p:sp>
      <p:sp>
        <p:nvSpPr>
          <p:cNvPr id="3" name="Segnaposto contenuto 2"/>
          <p:cNvSpPr>
            <a:spLocks noGrp="1"/>
          </p:cNvSpPr>
          <p:nvPr>
            <p:ph idx="1"/>
          </p:nvPr>
        </p:nvSpPr>
        <p:spPr>
          <a:xfrm>
            <a:off x="1775520" y="1412776"/>
            <a:ext cx="8712968" cy="5328592"/>
          </a:xfrm>
        </p:spPr>
        <p:txBody>
          <a:bodyPr/>
          <a:lstStyle/>
          <a:p>
            <a:pPr marL="0" indent="0">
              <a:buNone/>
            </a:pPr>
            <a:r>
              <a:rPr lang="it-IT" sz="3100"/>
              <a:t>Si osservi che l’obbligo di pubblicazione sul portale riguarda </a:t>
            </a:r>
            <a:r>
              <a:rPr lang="it-IT" sz="3100" b="1" u="sng"/>
              <a:t>solo l’avviso di vendita</a:t>
            </a:r>
            <a:r>
              <a:rPr lang="it-IT" sz="3100"/>
              <a:t>, e non anche l’ordinanza di vendita e la relazione dell’esperto, e che la pubblicazione sul portale si aggiunge, senza sostituirsi alla pubblicazione sul siti internet individuati dal Giudice</a:t>
            </a:r>
          </a:p>
          <a:p>
            <a:pPr marL="0" indent="0">
              <a:buNone/>
            </a:pPr>
            <a:r>
              <a:rPr lang="it-IT" sz="3100"/>
              <a:t>Tuttavia questa affermazione non è stata travasata a piè pari nell’architettura del portale, il quale invece prevede che debba essere caricato almeno un allegato (pdf) al quale assegnare il nome di “ordinanza”.</a:t>
            </a:r>
          </a:p>
          <a:p>
            <a:pPr marL="0" indent="0">
              <a:buNone/>
            </a:pPr>
            <a:endParaRPr lang="it-IT"/>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20665403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838200" y="1056290"/>
            <a:ext cx="10515600" cy="5801709"/>
          </a:xfrm>
          <a:prstGeom prst="rect">
            <a:avLst/>
          </a:prstGeom>
        </p:spPr>
      </p:pic>
      <p:sp>
        <p:nvSpPr>
          <p:cNvPr id="2" name="Titolo 1">
            <a:extLst>
              <a:ext uri="{FF2B5EF4-FFF2-40B4-BE49-F238E27FC236}">
                <a16:creationId xmlns:a16="http://schemas.microsoft.com/office/drawing/2014/main" id="{0C1CDBF5-D94B-4326-AFB8-D16820CE0AA0}"/>
              </a:ext>
            </a:extLst>
          </p:cNvPr>
          <p:cNvSpPr>
            <a:spLocks noGrp="1"/>
          </p:cNvSpPr>
          <p:nvPr>
            <p:ph type="title"/>
          </p:nvPr>
        </p:nvSpPr>
        <p:spPr>
          <a:xfrm>
            <a:off x="838200" y="144409"/>
            <a:ext cx="10515600" cy="785758"/>
          </a:xfrm>
        </p:spPr>
        <p:style>
          <a:lnRef idx="0">
            <a:schemeClr val="accent6"/>
          </a:lnRef>
          <a:fillRef idx="3">
            <a:schemeClr val="accent6"/>
          </a:fillRef>
          <a:effectRef idx="3">
            <a:schemeClr val="accent6"/>
          </a:effectRef>
          <a:fontRef idx="minor">
            <a:schemeClr val="lt1"/>
          </a:fontRef>
        </p:style>
        <p:txBody>
          <a:bodyPr/>
          <a:lstStyle/>
          <a:p>
            <a:r>
              <a:rPr lang="it-IT" dirty="0"/>
              <a:t>Disfunzioni del dominio giustizia</a:t>
            </a:r>
          </a:p>
        </p:txBody>
      </p:sp>
      <p:sp>
        <p:nvSpPr>
          <p:cNvPr id="3" name="Segnaposto contenuto 2">
            <a:extLst>
              <a:ext uri="{FF2B5EF4-FFF2-40B4-BE49-F238E27FC236}">
                <a16:creationId xmlns:a16="http://schemas.microsoft.com/office/drawing/2014/main" id="{094E56D4-4B92-4016-BF06-281DCD1F8F25}"/>
              </a:ext>
            </a:extLst>
          </p:cNvPr>
          <p:cNvSpPr>
            <a:spLocks noGrp="1"/>
          </p:cNvSpPr>
          <p:nvPr>
            <p:ph idx="1"/>
          </p:nvPr>
        </p:nvSpPr>
        <p:spPr>
          <a:xfrm>
            <a:off x="838200" y="1056289"/>
            <a:ext cx="10515600" cy="5665185"/>
          </a:xfrm>
        </p:spPr>
        <p:txBody>
          <a:bodyPr>
            <a:noAutofit/>
          </a:bodyPr>
          <a:lstStyle/>
          <a:p>
            <a:pPr marL="0" indent="0">
              <a:buNone/>
            </a:pPr>
            <a:r>
              <a:rPr lang="it-IT" sz="2000" b="1" dirty="0">
                <a:solidFill>
                  <a:srgbClr val="FF0000"/>
                </a:solidFill>
              </a:rPr>
              <a:t>L’interruzione programmata </a:t>
            </a:r>
            <a:r>
              <a:rPr lang="it-IT" sz="2000" b="1" dirty="0"/>
              <a:t>del servizio viene comunicata ai gestori della vendita telematica, i quali a loro volta ne danno comunicazione agli interessati con avviso pubblicato sui propri siti e su quelli ove è eseguita la pubblicità di cui all'articolo 490 </a:t>
            </a:r>
            <a:r>
              <a:rPr lang="it-IT" sz="2000" b="1" dirty="0" err="1"/>
              <a:t>c.p.c.</a:t>
            </a:r>
            <a:r>
              <a:rPr lang="it-IT" sz="2000" b="1" dirty="0"/>
              <a:t>.</a:t>
            </a:r>
          </a:p>
          <a:p>
            <a:pPr marL="0" indent="0">
              <a:buNone/>
            </a:pPr>
            <a:r>
              <a:rPr lang="it-IT" sz="2000" b="1" dirty="0"/>
              <a:t>La norma prevede che in questa ipotesi le offerte saranno depositate a mezzo fax presso il tribunale, ad un recapito indicato nell'avviso di vendita. Si tratta di una modalità che tuttavia non può essere condivisa poiché impedirebbe il rispetto del requisito della segretezza dell'offerta, con la conseguenza che in caso di malfunzionamento non potrà che farsi ricorso ai tradizionali sistemi di presentazione dell'offerta.</a:t>
            </a:r>
          </a:p>
          <a:p>
            <a:pPr marL="0" indent="0">
              <a:buNone/>
            </a:pPr>
            <a:r>
              <a:rPr lang="it-IT" sz="2000" b="1" dirty="0"/>
              <a:t>Nei casi di mancato funzionamento </a:t>
            </a:r>
            <a:r>
              <a:rPr lang="it-IT" sz="2000" b="1" dirty="0">
                <a:solidFill>
                  <a:srgbClr val="FF0000"/>
                </a:solidFill>
              </a:rPr>
              <a:t>non programmati </a:t>
            </a:r>
            <a:r>
              <a:rPr lang="it-IT" sz="2000" b="1" dirty="0"/>
              <a:t>dei sistemi informativi del dominio giustizia l'offerta si intende depositata nel momento in cui viene generata la ricevuta di accettazione da parte del gestore di posta elettronica certificata del mittente. In questo caso tuttavia l'offerente deve documentare la tempestività del deposito dell'offerta mediante l’invio di siffatta ricevuta. La norma prevede che nel caso di malfunzionamenti non programmati il gestore della vendita sia tenuto a permettere la partecipazione dell'offerente che documenta la tempestiva presentazione dell'offerta attraverso la citata ricevuta. Non è chiaro come mai la norma riservi l’ammissione al gestore, piuttosto che al Giudice (ed in prima battura al professionista delegato); probabilmente si è inteso dire che la piattaforma del gestore deve considerare tempestiva l’offerta, sennonché questo presuppone la possibilità, per il gestore, di vedere la ricevuta di accettazione da parte del gestore di posta elettronica certificata del mittente.</a:t>
            </a:r>
          </a:p>
          <a:p>
            <a:pPr marL="0" indent="0">
              <a:buNone/>
            </a:pPr>
            <a:endParaRPr lang="it-IT" dirty="0"/>
          </a:p>
        </p:txBody>
      </p:sp>
      <p:sp>
        <p:nvSpPr>
          <p:cNvPr id="4" name="Segnaposto piè di pagina 3">
            <a:extLst>
              <a:ext uri="{FF2B5EF4-FFF2-40B4-BE49-F238E27FC236}">
                <a16:creationId xmlns:a16="http://schemas.microsoft.com/office/drawing/2014/main" id="{8BFDACD3-682B-4FBB-B54A-BE47004695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35798289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6256421" y="1335505"/>
            <a:ext cx="5935579" cy="5522495"/>
          </a:xfrm>
          <a:prstGeom prst="rect">
            <a:avLst/>
          </a:prstGeom>
        </p:spPr>
      </p:pic>
      <p:sp>
        <p:nvSpPr>
          <p:cNvPr id="3" name="Segnaposto contenuto 2">
            <a:extLst>
              <a:ext uri="{FF2B5EF4-FFF2-40B4-BE49-F238E27FC236}">
                <a16:creationId xmlns:a16="http://schemas.microsoft.com/office/drawing/2014/main" id="{FC78ADFD-8A2D-444A-9984-6F3120FF1904}"/>
              </a:ext>
            </a:extLst>
          </p:cNvPr>
          <p:cNvSpPr>
            <a:spLocks noGrp="1"/>
          </p:cNvSpPr>
          <p:nvPr>
            <p:ph idx="1"/>
          </p:nvPr>
        </p:nvSpPr>
        <p:spPr/>
        <p:txBody>
          <a:bodyPr>
            <a:normAutofit fontScale="92500" lnSpcReduction="10000"/>
          </a:bodyPr>
          <a:lstStyle/>
          <a:p>
            <a:pPr marL="0" indent="0">
              <a:buNone/>
            </a:pPr>
            <a:r>
              <a:rPr lang="it-IT" dirty="0"/>
              <a:t>La norma non regola le conseguenze relative ai problemi di connessione dell’offerente. In questo caso è da ritenersi che, ragionando in applicazione dei principi generali, il soggetto che non è in grado di connettersi resterà escluso dalla gara, allo stesso modo in cui, nel sistema tradizionale, resta escluso colui che non è in grado di raggiungere, all’ora prestabilita nell’avviso di vendita, il luogo di svolgimento della stessa, o il luogo di presentazione delle offerte di acquisto.</a:t>
            </a:r>
          </a:p>
          <a:p>
            <a:pPr marL="0" indent="0">
              <a:buNone/>
            </a:pPr>
            <a:r>
              <a:rPr lang="it-IT" dirty="0"/>
              <a:t>Parimenti, non disciplina il caso dei problemi di linea che potrebbe avere il delegato al momento di svolgimento della gara. A questo proposito è bene, in primo luogo, che il professionista delegato disponga di una linea “di emergenza”. In ogni caso, ove fosse impossibile svolgere la vendita, non resterà che darne comunicazione agli offerenti e riconvocare gli stessi in un diverso giorno ed ora.</a:t>
            </a:r>
          </a:p>
          <a:p>
            <a:pPr marL="0" indent="0">
              <a:buNone/>
            </a:pPr>
            <a:endParaRPr lang="it-IT" dirty="0"/>
          </a:p>
        </p:txBody>
      </p:sp>
      <p:sp>
        <p:nvSpPr>
          <p:cNvPr id="4" name="Segnaposto piè di pagina 3">
            <a:extLst>
              <a:ext uri="{FF2B5EF4-FFF2-40B4-BE49-F238E27FC236}">
                <a16:creationId xmlns:a16="http://schemas.microsoft.com/office/drawing/2014/main" id="{584F739E-5A88-4C99-A801-F53892F6C1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
        <p:nvSpPr>
          <p:cNvPr id="2" name="Titolo 1">
            <a:extLst>
              <a:ext uri="{FF2B5EF4-FFF2-40B4-BE49-F238E27FC236}">
                <a16:creationId xmlns:a16="http://schemas.microsoft.com/office/drawing/2014/main" id="{3FB30C86-2F91-4064-AC92-E6143CA8B6E2}"/>
              </a:ext>
            </a:extLst>
          </p:cNvPr>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r>
              <a:rPr lang="it-IT" dirty="0"/>
              <a:t>Problemi di connessione del delegato/curatore/offerente</a:t>
            </a:r>
          </a:p>
        </p:txBody>
      </p:sp>
    </p:spTree>
    <p:extLst>
      <p:ext uri="{BB962C8B-B14F-4D97-AF65-F5344CB8AC3E}">
        <p14:creationId xmlns:p14="http://schemas.microsoft.com/office/powerpoint/2010/main" val="289235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544" y="188640"/>
            <a:ext cx="8229600" cy="922114"/>
          </a:xfrm>
        </p:spPr>
        <p:style>
          <a:lnRef idx="3">
            <a:schemeClr val="lt1"/>
          </a:lnRef>
          <a:fillRef idx="1">
            <a:schemeClr val="accent1"/>
          </a:fillRef>
          <a:effectRef idx="1">
            <a:schemeClr val="accent1"/>
          </a:effectRef>
          <a:fontRef idx="minor">
            <a:schemeClr val="lt1"/>
          </a:fontRef>
        </p:style>
        <p:txBody>
          <a:bodyPr/>
          <a:lstStyle/>
          <a:p>
            <a:pPr algn="ctr"/>
            <a:r>
              <a:rPr lang="it-IT" b="1"/>
              <a:t>Omissione/ritardo</a:t>
            </a:r>
          </a:p>
        </p:txBody>
      </p:sp>
      <p:sp>
        <p:nvSpPr>
          <p:cNvPr id="3" name="Segnaposto contenuto 2"/>
          <p:cNvSpPr>
            <a:spLocks noGrp="1"/>
          </p:cNvSpPr>
          <p:nvPr>
            <p:ph idx="1"/>
          </p:nvPr>
        </p:nvSpPr>
        <p:spPr>
          <a:xfrm>
            <a:off x="1302327" y="1268760"/>
            <a:ext cx="9434945" cy="5472608"/>
          </a:xfrm>
        </p:spPr>
        <p:txBody>
          <a:bodyPr>
            <a:normAutofit fontScale="92500" lnSpcReduction="10000"/>
          </a:bodyPr>
          <a:lstStyle/>
          <a:p>
            <a:pPr marL="0" indent="0">
              <a:buNone/>
            </a:pPr>
            <a:r>
              <a:rPr lang="it-IT" sz="2500"/>
              <a:t>Con riferimento alla pubblicazione sul portale, l’art. 13, comma primo, </a:t>
            </a:r>
            <a:r>
              <a:rPr lang="it-IT" sz="2500" err="1"/>
              <a:t>lett</a:t>
            </a:r>
            <a:r>
              <a:rPr lang="it-IT" sz="2500"/>
              <a:t>. </a:t>
            </a:r>
            <a:r>
              <a:rPr lang="it-IT" sz="2500" err="1"/>
              <a:t>ee</a:t>
            </a:r>
            <a:r>
              <a:rPr lang="it-IT" sz="2500"/>
              <a:t>) del citato decreto legge, introducendo l’art. 631 </a:t>
            </a:r>
            <a:r>
              <a:rPr lang="it-IT" sz="2500" i="1"/>
              <a:t>bis</a:t>
            </a:r>
            <a:r>
              <a:rPr lang="it-IT" sz="2500"/>
              <a:t> </a:t>
            </a:r>
            <a:r>
              <a:rPr lang="it-IT" sz="2500" err="1"/>
              <a:t>c.p.c.</a:t>
            </a:r>
            <a:r>
              <a:rPr lang="it-IT" sz="2500"/>
              <a:t> dispone che:</a:t>
            </a:r>
          </a:p>
          <a:p>
            <a:pPr marL="457200" indent="-457200">
              <a:buFont typeface="+mj-lt"/>
              <a:buAutoNum type="alphaLcParenR"/>
            </a:pPr>
            <a:r>
              <a:rPr lang="it-IT" sz="2500" b="1"/>
              <a:t>l’omessa (noi aggiungiamo/ritardata) pubblicazione</a:t>
            </a:r>
            <a:r>
              <a:rPr lang="it-IT" sz="2500"/>
              <a:t> dell’avviso di vendita sul portale</a:t>
            </a:r>
          </a:p>
          <a:p>
            <a:pPr marL="457200" indent="-457200">
              <a:buFont typeface="+mj-lt"/>
              <a:buAutoNum type="alphaLcParenR"/>
            </a:pPr>
            <a:r>
              <a:rPr lang="it-IT" sz="2500" b="1"/>
              <a:t>per causa imputabile </a:t>
            </a:r>
            <a:r>
              <a:rPr lang="it-IT" sz="2500"/>
              <a:t>al creditore procedente o al creditore intervenuto munito di titolo esecutivo (art. 153 </a:t>
            </a:r>
            <a:r>
              <a:rPr lang="it-IT" sz="2500" err="1"/>
              <a:t>c.p.c.</a:t>
            </a:r>
            <a:r>
              <a:rPr lang="it-IT" sz="2500"/>
              <a:t>)</a:t>
            </a:r>
          </a:p>
          <a:p>
            <a:pPr marL="457200" indent="-457200">
              <a:buFont typeface="+mj-lt"/>
              <a:buAutoNum type="alphaLcParenR"/>
            </a:pPr>
            <a:r>
              <a:rPr lang="it-IT" sz="2500" b="1"/>
              <a:t>comporta l’estinzione della procedura</a:t>
            </a:r>
          </a:p>
          <a:p>
            <a:pPr marL="457200" indent="-457200">
              <a:buFont typeface="+mj-lt"/>
              <a:buAutoNum type="alphaLcParenR"/>
            </a:pPr>
            <a:r>
              <a:rPr lang="it-IT" sz="2500" b="1"/>
              <a:t>a meno che </a:t>
            </a:r>
            <a:r>
              <a:rPr lang="it-IT" sz="2500"/>
              <a:t>la pubblicità sul portale non sia stata effettuata perché i sistemi informatici del dominio giustizia non erano funzionanti,</a:t>
            </a:r>
          </a:p>
          <a:p>
            <a:pPr marL="457200" indent="-457200">
              <a:buFont typeface="+mj-lt"/>
              <a:buAutoNum type="alphaLcParenR"/>
            </a:pPr>
            <a:r>
              <a:rPr lang="it-IT" sz="2500" b="1"/>
              <a:t>«</a:t>
            </a:r>
            <a:r>
              <a:rPr lang="it-IT" sz="2500" b="1" u="sng"/>
              <a:t>a condizione che</a:t>
            </a:r>
            <a:r>
              <a:rPr lang="it-IT" sz="2500" b="1"/>
              <a:t>» </a:t>
            </a:r>
            <a:r>
              <a:rPr lang="it-IT" sz="2500"/>
              <a:t>(così la norma) tale circostanza sia attestata dal responsabile dei sistemi informativi automatizzati del Ministero della giustizia.</a:t>
            </a:r>
          </a:p>
          <a:p>
            <a:pPr marL="0" indent="0">
              <a:buNone/>
            </a:pPr>
            <a:r>
              <a:rPr lang="it-IT" sz="2500"/>
              <a:t>È lecito chiedersi se l’omesso funzionamento possa essere provato con altri mezzi. Il tenore letterale della norma sembrerebbe escluderlo, anche se taluna dottrina opina diversamente.</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Tree>
    <p:extLst>
      <p:ext uri="{BB962C8B-B14F-4D97-AF65-F5344CB8AC3E}">
        <p14:creationId xmlns:p14="http://schemas.microsoft.com/office/powerpoint/2010/main" val="67231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E8E24A-9BEA-4D4E-826D-C15732C547ED}"/>
              </a:ext>
            </a:extLst>
          </p:cNvPr>
          <p:cNvSpPr>
            <a:spLocks noGrp="1"/>
          </p:cNvSpPr>
          <p:nvPr>
            <p:ph type="title"/>
          </p:nvPr>
        </p:nvSpPr>
        <p:spPr>
          <a:xfrm>
            <a:off x="838200" y="365126"/>
            <a:ext cx="10515600" cy="1089602"/>
          </a:xfrm>
        </p:spPr>
        <p:style>
          <a:lnRef idx="0">
            <a:schemeClr val="accent1"/>
          </a:lnRef>
          <a:fillRef idx="3">
            <a:schemeClr val="accent1"/>
          </a:fillRef>
          <a:effectRef idx="3">
            <a:schemeClr val="accent1"/>
          </a:effectRef>
          <a:fontRef idx="minor">
            <a:schemeClr val="lt1"/>
          </a:fontRef>
        </p:style>
        <p:txBody>
          <a:bodyPr/>
          <a:lstStyle/>
          <a:p>
            <a:pPr algn="ctr"/>
            <a:r>
              <a:rPr lang="it-IT"/>
              <a:t>Estinzione «tipica»</a:t>
            </a:r>
          </a:p>
        </p:txBody>
      </p:sp>
      <p:sp>
        <p:nvSpPr>
          <p:cNvPr id="4" name="Segnaposto piè di pa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Rinaldo d'Alonzo</a:t>
            </a:r>
          </a:p>
        </p:txBody>
      </p:sp>
      <p:sp>
        <p:nvSpPr>
          <p:cNvPr id="3" name="Segnaposto contenuto 2"/>
          <p:cNvSpPr>
            <a:spLocks noGrp="1"/>
          </p:cNvSpPr>
          <p:nvPr>
            <p:ph idx="4294967295"/>
          </p:nvPr>
        </p:nvSpPr>
        <p:spPr>
          <a:xfrm>
            <a:off x="1330036" y="1891866"/>
            <a:ext cx="9531927" cy="4647046"/>
          </a:xfrm>
        </p:spPr>
        <p:txBody>
          <a:bodyPr>
            <a:normAutofit lnSpcReduction="10000"/>
          </a:bodyPr>
          <a:lstStyle/>
          <a:p>
            <a:pPr marL="0" indent="0">
              <a:buNone/>
            </a:pPr>
            <a:r>
              <a:rPr lang="it-IT" dirty="0"/>
              <a:t>La norma introduce una evidente ipotesi di estinzione tipica, come si evince:</a:t>
            </a:r>
          </a:p>
          <a:p>
            <a:pPr marL="0" indent="0">
              <a:buNone/>
            </a:pPr>
            <a:r>
              <a:rPr lang="it-IT" dirty="0"/>
              <a:t>dalla sua </a:t>
            </a:r>
            <a:r>
              <a:rPr lang="it-IT" b="1" dirty="0">
                <a:solidFill>
                  <a:srgbClr val="FF0000"/>
                </a:solidFill>
              </a:rPr>
              <a:t>collocazione</a:t>
            </a:r>
            <a:r>
              <a:rPr lang="it-IT" dirty="0"/>
              <a:t> sistematica;</a:t>
            </a:r>
          </a:p>
          <a:p>
            <a:pPr marL="0" indent="0">
              <a:buNone/>
            </a:pPr>
            <a:r>
              <a:rPr lang="it-IT" dirty="0"/>
              <a:t>dal </a:t>
            </a:r>
            <a:r>
              <a:rPr lang="it-IT" b="1" dirty="0">
                <a:solidFill>
                  <a:srgbClr val="FF0000"/>
                </a:solidFill>
              </a:rPr>
              <a:t>richiamo</a:t>
            </a:r>
            <a:r>
              <a:rPr lang="it-IT" dirty="0"/>
              <a:t> ai commi secondo e terzo dell’art. 630 c.p.c. (rilievo officioso, operatività di diritto della causa di estinzione, </a:t>
            </a:r>
            <a:r>
              <a:rPr lang="it-IT" dirty="0" err="1"/>
              <a:t>reclamabilità</a:t>
            </a:r>
            <a:r>
              <a:rPr lang="it-IT" dirty="0"/>
              <a:t> dinanzi al collegio del provvedimento che dichiara l'estinzione ovvero rigetta la relativa eccezione).</a:t>
            </a:r>
          </a:p>
          <a:p>
            <a:pPr marL="0" indent="0">
              <a:buNone/>
            </a:pPr>
            <a:r>
              <a:rPr lang="it-IT" dirty="0"/>
              <a:t>La soluzione, del resto, sintonica rispetto all’idea per cui sono da ricondurre all'estinzione tipica le ipotesi in cui il processo si estingue  per l'inerzia della parte onerata dal darvi impulso, mentre sono atipiche le ipotesi di estinzione conseguenza di una oggettiva impossibilità di prosecuzione del processo.</a:t>
            </a:r>
          </a:p>
        </p:txBody>
      </p:sp>
    </p:spTree>
    <p:extLst>
      <p:ext uri="{BB962C8B-B14F-4D97-AF65-F5344CB8AC3E}">
        <p14:creationId xmlns:p14="http://schemas.microsoft.com/office/powerpoint/2010/main" val="328610023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9961</Words>
  <Application>Microsoft Office PowerPoint</Application>
  <PresentationFormat>Widescreen</PresentationFormat>
  <Paragraphs>357</Paragraphs>
  <Slides>71</Slides>
  <Notes>2</Notes>
  <HiddenSlides>1</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71</vt:i4>
      </vt:variant>
    </vt:vector>
  </HeadingPairs>
  <TitlesOfParts>
    <vt:vector size="80" baseType="lpstr">
      <vt:lpstr>Aharoni</vt:lpstr>
      <vt:lpstr>Arial</vt:lpstr>
      <vt:lpstr>Arial Black</vt:lpstr>
      <vt:lpstr>Calibri</vt:lpstr>
      <vt:lpstr>Calibri Light</vt:lpstr>
      <vt:lpstr>Comic Sans MS</vt:lpstr>
      <vt:lpstr>Times New Roman</vt:lpstr>
      <vt:lpstr>Wingdings</vt:lpstr>
      <vt:lpstr>Tema di Office</vt:lpstr>
      <vt:lpstr>Presentazione standard di PowerPoint</vt:lpstr>
      <vt:lpstr>Presentazione standard di PowerPoint</vt:lpstr>
      <vt:lpstr>Chi esegue gli adempimenti pubblicitari?</vt:lpstr>
      <vt:lpstr>Quali adempimenti?</vt:lpstr>
      <vt:lpstr>Portale delle vendite pubbliche</vt:lpstr>
      <vt:lpstr>Il portale delle vendite pubbliche</vt:lpstr>
      <vt:lpstr>Contenuto</vt:lpstr>
      <vt:lpstr>Omissione/ritardo</vt:lpstr>
      <vt:lpstr>Estinzione «tipica»</vt:lpstr>
      <vt:lpstr>Rigidità? Contraddittorietà? Irragionevolezza?</vt:lpstr>
      <vt:lpstr>Imputabilità della omissione</vt:lpstr>
      <vt:lpstr>Quid iuris se il creditore non anticipa i costi del contributo di pubblicazione?</vt:lpstr>
      <vt:lpstr>Estinzione tipica o atipica?</vt:lpstr>
      <vt:lpstr>Estinzione per omesso pagamento del contributo: 631 bis o improcedibilità?</vt:lpstr>
      <vt:lpstr>Peraltro…</vt:lpstr>
      <vt:lpstr>631 bis e divisioni «endoesecutive»</vt:lpstr>
      <vt:lpstr>Presentazione standard di PowerPoint</vt:lpstr>
      <vt:lpstr>Le conseguenze della irregolare pubblicità</vt:lpstr>
      <vt:lpstr>Irregolare pubblicità integrativa</vt:lpstr>
      <vt:lpstr>Modalità di pubblicazione</vt:lpstr>
      <vt:lpstr>Specifiche tecniche</vt:lpstr>
      <vt:lpstr>Presentazione standard di PowerPoint</vt:lpstr>
      <vt:lpstr>Soggetto legittimato alla pubblicazione</vt:lpstr>
      <vt:lpstr>Il soggetto legittimato alla pubblicazione (ovviamente dopo essere entrato nell’area riservata del Portale), all’atto dell’inserimento di un avviso di vendita, deve obbligatoriamente digitare i dati identificativi della procedura. A questo punto il portale verifica l’anagrafica, e se il soggetto risulta nella procedura quale professionista delegato alla vendita, commissionario o ausiliario, lo autorizza ad eseguire la pubblicazione.</vt:lpstr>
      <vt:lpstr>È consentita la pubblicazione ad opera di un soggetto diverso dal professionista delegato?</vt:lpstr>
      <vt:lpstr>La vendita immobiliare telematica  “Fatta la legge, trovato l’inganno la soluzione”</vt:lpstr>
      <vt:lpstr>L’INVIO DELL’OFFERTA</vt:lpstr>
      <vt:lpstr>L’invio dell’offerta</vt:lpstr>
      <vt:lpstr> IL CONTENUTO DELL’OFFERTA art.12, comma 3 d.m. 32/2015:  </vt:lpstr>
      <vt:lpstr>Presentazione standard di PowerPoint</vt:lpstr>
      <vt:lpstr>Presentazione standard di PowerPoint</vt:lpstr>
      <vt:lpstr>Cauzione: versamento</vt:lpstr>
      <vt:lpstr>Cauzione: segretezza</vt:lpstr>
      <vt:lpstr>Cauzione: segretezza</vt:lpstr>
      <vt:lpstr>Cauzione: segretezza</vt:lpstr>
      <vt:lpstr>Cauzione: segretezza</vt:lpstr>
      <vt:lpstr>Sottoscrizione dell’offerta ed identificazione dell’offerente</vt:lpstr>
      <vt:lpstr>Pec identificativa</vt:lpstr>
      <vt:lpstr>Presentazione standard di PowerPoint</vt:lpstr>
      <vt:lpstr>A mente dell’art. 16 “Almeno trenta minuti prima dell'inizio delle operazioni di vendita il Gestore della vendita telematica invia all'indirizzo di posta elettronica certificata indicato nell'offerta”, che è lo stesso utilizzato per l’invio dell’offerta, “un invito a connettersi al proprio Portale”, fornendogli anche le credenziali di accesso necessarie per partecipare alla gara. L’effetto di questa previsione potrebbe apparire quello per cui che ove l’offerta, sottoscritta digitalmente, sia stata inviata per il tramite di una pec non intestata al titolare della firma digitale, il soggetto invitato a partecipare, destinatario delle credenziali di accesso, potrebbe non essere lo stesso che ha sottoscritto l’offerta.</vt:lpstr>
      <vt:lpstr>Chi partecipa alla gara?</vt:lpstr>
      <vt:lpstr>Chi partecipa alla gara?</vt:lpstr>
      <vt:lpstr>No, soluzioni inutili!</vt:lpstr>
      <vt:lpstr>Verifiche del delegato/curatore</vt:lpstr>
      <vt:lpstr>Offerta non sottoscritta e non inviata tramite pec identificativa</vt:lpstr>
      <vt:lpstr>Offerta non sottoscritta e non inviata tramite pec identificativa</vt:lpstr>
      <vt:lpstr>Offerta non sottoscritta e non inviata tramite pec identificativa</vt:lpstr>
      <vt:lpstr>Firma digitale</vt:lpstr>
      <vt:lpstr>Offerta congiunta</vt:lpstr>
      <vt:lpstr>Sottoscrizione congiunta?</vt:lpstr>
      <vt:lpstr>La prova del deposito dell’offerta</vt:lpstr>
      <vt:lpstr>Precisazioni</vt:lpstr>
      <vt:lpstr>Precisazioni</vt:lpstr>
      <vt:lpstr>IL MODULO DELL’OFFERTA VA INVIATO AL SEGUENTE INDIRIZZO:</vt:lpstr>
      <vt:lpstr>La messa a disposizione dell’offerta</vt:lpstr>
      <vt:lpstr>Tribunale di Larino, 19 dicembre 2018</vt:lpstr>
      <vt:lpstr>La stampa del messaggio di posta elettronica di invio della offerta:</vt:lpstr>
      <vt:lpstr>Il messaggio pec di ricevuta di accettazione del messaggio da parte del proprio gestore di pec</vt:lpstr>
      <vt:lpstr>Il messaggio pec di ricevuta di consegna del messaggio alla casella pec del destinatario proveniente dal gestore della casella pec di questi,</vt:lpstr>
      <vt:lpstr>La decisione del tribunale</vt:lpstr>
      <vt:lpstr>Il perché della richiesta</vt:lpstr>
      <vt:lpstr>La risposta del ministero</vt:lpstr>
      <vt:lpstr>Presentazione standard di PowerPoint</vt:lpstr>
      <vt:lpstr>Tribunale di Larino, 8 marzo 2019</vt:lpstr>
      <vt:lpstr>Le ragioni della illegittimità della esclusione operata dal DGSIA</vt:lpstr>
      <vt:lpstr>Il DGSIA non è legittimato alla esclusione delle offerte</vt:lpstr>
      <vt:lpstr>Dunque l’esclusione è illegittima</vt:lpstr>
      <vt:lpstr>Ragioni sistematiche</vt:lpstr>
      <vt:lpstr>Il mancato funzionamento dei sistemi informatici</vt:lpstr>
      <vt:lpstr>Disfunzioni del dominio giustizia</vt:lpstr>
      <vt:lpstr>Problemi di connessione del delegato/curatore/offerente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Rinaldo D'alonzo</dc:creator>
  <cp:lastModifiedBy>Rinaldo D'alonzo</cp:lastModifiedBy>
  <cp:revision>4</cp:revision>
  <dcterms:created xsi:type="dcterms:W3CDTF">2021-09-20T06:52:40Z</dcterms:created>
  <dcterms:modified xsi:type="dcterms:W3CDTF">2021-09-25T07:01:00Z</dcterms:modified>
</cp:coreProperties>
</file>