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lvl="0">
      <a:defRPr lang="it-IT"/>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9A00EDF-ED0A-EC40-B246-3ECE3FA13E0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E8684015-80AC-E44D-AFAB-B0E35C40EF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4539EAD3-69CF-A245-B1E9-98C3728E9F8C}"/>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5" name="Segnaposto piè di pagina 4">
            <a:extLst>
              <a:ext uri="{FF2B5EF4-FFF2-40B4-BE49-F238E27FC236}">
                <a16:creationId xmlns:a16="http://schemas.microsoft.com/office/drawing/2014/main" xmlns="" id="{6A54B4BE-1921-FE42-AA5B-F2A8D96AA8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1617CD6F-1AE4-3C4F-B61E-D91DC50C4A8D}"/>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157949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A4458C5-0F03-024D-8EEE-5F77B6EFD87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174C9259-F446-5D4A-8A1D-57825BD3B7D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467DD939-6112-B745-940B-A99333C8D702}"/>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5" name="Segnaposto piè di pagina 4">
            <a:extLst>
              <a:ext uri="{FF2B5EF4-FFF2-40B4-BE49-F238E27FC236}">
                <a16:creationId xmlns:a16="http://schemas.microsoft.com/office/drawing/2014/main" xmlns="" id="{3A5DC37E-6F00-7345-A241-FFA4D40F986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085EE06-9BA4-524A-911F-045CEC160B16}"/>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162964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72451E85-C585-F547-B8C4-628EBC7CD40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3439A389-1514-094B-BBA4-DB46B772508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92CF0640-6028-A843-AD70-1F7AAB29B897}"/>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5" name="Segnaposto piè di pagina 4">
            <a:extLst>
              <a:ext uri="{FF2B5EF4-FFF2-40B4-BE49-F238E27FC236}">
                <a16:creationId xmlns:a16="http://schemas.microsoft.com/office/drawing/2014/main" xmlns="" id="{24C72E15-08E3-B04B-BCCB-CD2184EA69A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C215586F-5180-B04C-A322-05B6A51538D4}"/>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4061002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pic>
        <p:nvPicPr>
          <p:cNvPr id="6" name="Picture 4" descr="immagine slid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181"/>
          <a:stretch>
            <a:fillRect/>
          </a:stretch>
        </p:blipFill>
        <p:spPr bwMode="auto">
          <a:xfrm>
            <a:off x="0" y="1"/>
            <a:ext cx="12192000"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a:spLocks noGrp="1"/>
          </p:cNvSpPr>
          <p:nvPr>
            <p:ph type="title"/>
          </p:nvPr>
        </p:nvSpPr>
        <p:spPr>
          <a:xfrm>
            <a:off x="431371" y="1781944"/>
            <a:ext cx="10972800" cy="1143000"/>
          </a:xfrm>
          <a:prstGeom prst="rect">
            <a:avLst/>
          </a:prstGeom>
        </p:spPr>
        <p:txBody>
          <a:bodyPr/>
          <a:lstStyle>
            <a:lvl1pPr algn="l" rtl="0" eaLnBrk="1" fontAlgn="base" hangingPunct="1">
              <a:spcBef>
                <a:spcPct val="50000"/>
              </a:spcBef>
              <a:spcAft>
                <a:spcPct val="0"/>
              </a:spcAft>
              <a:defRPr lang="it-IT" sz="3200" b="1" kern="1200" dirty="0">
                <a:solidFill>
                  <a:srgbClr val="000066"/>
                </a:solidFill>
                <a:latin typeface="Arial" charset="0"/>
                <a:ea typeface="+mn-ea"/>
                <a:cs typeface="Arial" charset="0"/>
              </a:defRPr>
            </a:lvl1pPr>
          </a:lstStyle>
          <a:p>
            <a:r>
              <a:rPr lang="it-IT" noProof="0"/>
              <a:t>Fare clic per modificare lo stile del titolo dello schema</a:t>
            </a:r>
          </a:p>
        </p:txBody>
      </p:sp>
      <p:sp>
        <p:nvSpPr>
          <p:cNvPr id="5" name="Segnaposto testo 8"/>
          <p:cNvSpPr>
            <a:spLocks noGrp="1"/>
          </p:cNvSpPr>
          <p:nvPr>
            <p:ph type="body" sz="quarter" idx="10"/>
          </p:nvPr>
        </p:nvSpPr>
        <p:spPr>
          <a:xfrm>
            <a:off x="431371" y="3429001"/>
            <a:ext cx="11041227" cy="2492990"/>
          </a:xfrm>
          <a:prstGeom prst="rect">
            <a:avLst/>
          </a:prstGeom>
        </p:spPr>
        <p:txBody>
          <a:bodyPr wrap="square">
            <a:spAutoFit/>
          </a:bodyPr>
          <a:lstStyle>
            <a:lvl1pPr marL="0" indent="0" algn="l" rtl="0" eaLnBrk="1" fontAlgn="base" hangingPunct="1">
              <a:spcBef>
                <a:spcPct val="50000"/>
              </a:spcBef>
              <a:spcAft>
                <a:spcPct val="0"/>
              </a:spcAft>
              <a:buNone/>
              <a:defRPr lang="it-IT" sz="2400" kern="1200" dirty="0" smtClean="0">
                <a:solidFill>
                  <a:srgbClr val="000066"/>
                </a:solidFill>
                <a:latin typeface="Arial" charset="0"/>
                <a:ea typeface="+mn-ea"/>
                <a:cs typeface="Arial" charset="0"/>
              </a:defRPr>
            </a:lvl1pPr>
          </a:lstStyle>
          <a:p>
            <a:pPr lvl="0"/>
            <a:r>
              <a:rPr lang="it-IT" noProof="0"/>
              <a:t>Modifica gli stili del testo dello schema
Secondo livello
Terzo livello
Quarto livello
Quinto livello</a:t>
            </a:r>
          </a:p>
        </p:txBody>
      </p:sp>
    </p:spTree>
    <p:extLst>
      <p:ext uri="{BB962C8B-B14F-4D97-AF65-F5344CB8AC3E}">
        <p14:creationId xmlns:p14="http://schemas.microsoft.com/office/powerpoint/2010/main" val="802331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Layout personalizzato">
    <p:spTree>
      <p:nvGrpSpPr>
        <p:cNvPr id="1" name=""/>
        <p:cNvGrpSpPr/>
        <p:nvPr/>
      </p:nvGrpSpPr>
      <p:grpSpPr>
        <a:xfrm>
          <a:off x="0" y="0"/>
          <a:ext cx="0" cy="0"/>
          <a:chOff x="0" y="0"/>
          <a:chExt cx="0" cy="0"/>
        </a:xfrm>
      </p:grpSpPr>
      <p:pic>
        <p:nvPicPr>
          <p:cNvPr id="6" name="Picture 4" descr="slide 2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olo 1"/>
          <p:cNvSpPr>
            <a:spLocks noGrp="1"/>
          </p:cNvSpPr>
          <p:nvPr>
            <p:ph type="title"/>
          </p:nvPr>
        </p:nvSpPr>
        <p:spPr>
          <a:xfrm>
            <a:off x="431800" y="207380"/>
            <a:ext cx="8832552" cy="424732"/>
          </a:xfrm>
          <a:prstGeom prst="rect">
            <a:avLst/>
          </a:prstGeom>
        </p:spPr>
        <p:txBody>
          <a:bodyPr wrap="square">
            <a:spAutoFit/>
          </a:bodyPr>
          <a:lstStyle>
            <a:lvl1pPr algn="l">
              <a:defRPr sz="2400" b="1">
                <a:solidFill>
                  <a:srgbClr val="000066"/>
                </a:solidFill>
                <a:latin typeface="Arial" pitchFamily="34" charset="0"/>
                <a:cs typeface="Arial" pitchFamily="34" charset="0"/>
              </a:defRPr>
            </a:lvl1pPr>
          </a:lstStyle>
          <a:p>
            <a:r>
              <a:rPr lang="it-IT" noProof="0"/>
              <a:t>Fare clic per modificare lo stile del titolo dello schema</a:t>
            </a:r>
            <a:endParaRPr lang="it-IT" noProof="0" dirty="0"/>
          </a:p>
        </p:txBody>
      </p:sp>
      <p:pic>
        <p:nvPicPr>
          <p:cNvPr id="7" name="Picture 5" descr="porton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896600" y="5589589"/>
            <a:ext cx="857251"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contenuto 2"/>
          <p:cNvSpPr>
            <a:spLocks noGrp="1"/>
          </p:cNvSpPr>
          <p:nvPr>
            <p:ph sz="half" idx="1"/>
          </p:nvPr>
        </p:nvSpPr>
        <p:spPr>
          <a:xfrm>
            <a:off x="431800" y="1484785"/>
            <a:ext cx="10464800" cy="4525963"/>
          </a:xfrm>
          <a:prstGeom prst="rect">
            <a:avLst/>
          </a:prstGeom>
        </p:spPr>
        <p:txBody>
          <a:bodyPr/>
          <a:lstStyle>
            <a:lvl1pPr>
              <a:defRPr sz="2400">
                <a:solidFill>
                  <a:srgbClr val="000066"/>
                </a:solidFill>
                <a:latin typeface="Arial" pitchFamily="34" charset="0"/>
                <a:cs typeface="Arial" pitchFamily="34" charset="0"/>
              </a:defRPr>
            </a:lvl1pPr>
            <a:lvl2pPr>
              <a:defRPr sz="2000">
                <a:solidFill>
                  <a:srgbClr val="000066"/>
                </a:solidFill>
                <a:latin typeface="Arial" pitchFamily="34" charset="0"/>
                <a:cs typeface="Arial" pitchFamily="34" charset="0"/>
              </a:defRPr>
            </a:lvl2pPr>
            <a:lvl3pPr>
              <a:defRPr sz="1800">
                <a:solidFill>
                  <a:srgbClr val="000066"/>
                </a:solidFill>
                <a:latin typeface="Arial" pitchFamily="34" charset="0"/>
                <a:cs typeface="Arial" pitchFamily="34" charset="0"/>
              </a:defRPr>
            </a:lvl3pPr>
            <a:lvl4pPr>
              <a:defRPr sz="1600">
                <a:solidFill>
                  <a:srgbClr val="000066"/>
                </a:solidFill>
                <a:latin typeface="Arial" pitchFamily="34" charset="0"/>
                <a:cs typeface="Arial" pitchFamily="34" charset="0"/>
              </a:defRPr>
            </a:lvl4pPr>
            <a:lvl5pPr>
              <a:defRPr sz="1600">
                <a:solidFill>
                  <a:srgbClr val="000066"/>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it-IT" noProof="0"/>
              <a:t>Modifica gli stili del testo dello schema
Secondo livello
Terzo livello
Quarto livello
Quinto livello</a:t>
            </a:r>
          </a:p>
        </p:txBody>
      </p:sp>
    </p:spTree>
    <p:extLst>
      <p:ext uri="{BB962C8B-B14F-4D97-AF65-F5344CB8AC3E}">
        <p14:creationId xmlns:p14="http://schemas.microsoft.com/office/powerpoint/2010/main" val="37833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CDE77B-C6BA-CA4E-A73C-7B343F485DE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A1953C6F-A5DB-AA4D-BB5C-7BB3864DD3F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300A499-ACA2-4B49-BC3F-84DAE179E97D}"/>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5" name="Segnaposto piè di pagina 4">
            <a:extLst>
              <a:ext uri="{FF2B5EF4-FFF2-40B4-BE49-F238E27FC236}">
                <a16:creationId xmlns:a16="http://schemas.microsoft.com/office/drawing/2014/main" xmlns="" id="{CD5675FD-8854-2846-A31A-B9A9DA58FC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76AE088-C28E-6646-A890-14B5166FB2BD}"/>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271462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4214DC2-D1B8-4746-915B-EED1428832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77A78FC-FB31-754A-B5F6-3FF1D00201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DBC895E2-CE7B-724B-8783-29518EA5FA56}"/>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5" name="Segnaposto piè di pagina 4">
            <a:extLst>
              <a:ext uri="{FF2B5EF4-FFF2-40B4-BE49-F238E27FC236}">
                <a16:creationId xmlns:a16="http://schemas.microsoft.com/office/drawing/2014/main" xmlns="" id="{96A9C842-0DED-7441-9CC3-2DD8DBCD8B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D04782C-6D7C-1041-B5D4-DD4E71A86827}"/>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221667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CF696E4-FE52-104B-AB8C-CD984612A1D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A1BC1B52-043D-E140-8583-D441A78BA58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0A6E58C8-5445-5C44-8AA7-28B595B7041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60F96C42-F4E9-754B-9E73-424F0765108E}"/>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6" name="Segnaposto piè di pagina 5">
            <a:extLst>
              <a:ext uri="{FF2B5EF4-FFF2-40B4-BE49-F238E27FC236}">
                <a16:creationId xmlns:a16="http://schemas.microsoft.com/office/drawing/2014/main" xmlns="" id="{7A9AA321-D26D-2943-9081-116EC573864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0D1F066A-246D-7246-97F2-771E32970215}"/>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195630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D5482EB-5913-BE41-99C2-F0ADDB1FF61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BE618CD-F8E4-1744-9ACC-E37B3DD22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D0A85B21-096C-4649-905F-12EB407E7A8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099428D1-5E9D-0C44-A6E4-79AEF12CC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432D84C8-7D66-454C-B9EC-CB155507CA9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6AA02B7D-B638-D841-8A10-858087E1DD1D}"/>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8" name="Segnaposto piè di pagina 7">
            <a:extLst>
              <a:ext uri="{FF2B5EF4-FFF2-40B4-BE49-F238E27FC236}">
                <a16:creationId xmlns:a16="http://schemas.microsoft.com/office/drawing/2014/main" xmlns="" id="{A9FCBE24-DE74-2041-A2F6-546E6BAB69E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9A1CF618-B23D-8743-A664-787B6BA9C165}"/>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335706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19F347-C5EB-F344-BDE3-8A6B01C8902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6815D8C2-EB4F-C14F-97F8-8D75D6EA01E4}"/>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4" name="Segnaposto piè di pagina 3">
            <a:extLst>
              <a:ext uri="{FF2B5EF4-FFF2-40B4-BE49-F238E27FC236}">
                <a16:creationId xmlns:a16="http://schemas.microsoft.com/office/drawing/2014/main" xmlns="" id="{8D412499-5948-2A42-B9FE-8E883EF997C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F226AFD4-D0A6-B945-8741-2629F3996410}"/>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69015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47A16883-D705-FA43-AF78-62FAA662B108}"/>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3" name="Segnaposto piè di pagina 2">
            <a:extLst>
              <a:ext uri="{FF2B5EF4-FFF2-40B4-BE49-F238E27FC236}">
                <a16:creationId xmlns:a16="http://schemas.microsoft.com/office/drawing/2014/main" xmlns="" id="{DCD5B42B-2C90-2543-A4A2-64ACC1DE324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1BABCC44-2971-914A-811B-E0FACFF09DE9}"/>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424420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D0F650E-6264-304F-B86B-3A70EBDCCDC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793D9940-BDC7-6242-810B-541A83959E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B8E69EFC-35EE-FB47-A160-3DD02E92EF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AE7290CD-07DC-1840-B9B4-2F72C1B5E0FA}"/>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6" name="Segnaposto piè di pagina 5">
            <a:extLst>
              <a:ext uri="{FF2B5EF4-FFF2-40B4-BE49-F238E27FC236}">
                <a16:creationId xmlns:a16="http://schemas.microsoft.com/office/drawing/2014/main" xmlns="" id="{2AAA881D-7821-2041-958D-97880E32014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F7D80672-D9CA-9043-B2C1-40D58B320347}"/>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162252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F9EBDE-446D-F048-B579-32C33A2A74B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FEE80E75-25B1-D449-A094-2E4BBBB0DB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93602B99-03BE-E24B-A2C1-F60EDB0A3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61BF73FD-A8D9-B048-B810-73E24716DD6B}"/>
              </a:ext>
            </a:extLst>
          </p:cNvPr>
          <p:cNvSpPr>
            <a:spLocks noGrp="1"/>
          </p:cNvSpPr>
          <p:nvPr>
            <p:ph type="dt" sz="half" idx="10"/>
          </p:nvPr>
        </p:nvSpPr>
        <p:spPr/>
        <p:txBody>
          <a:bodyPr/>
          <a:lstStyle/>
          <a:p>
            <a:fld id="{AA10C50C-8774-5E42-A215-3E83EDB33E89}" type="datetimeFigureOut">
              <a:rPr lang="it-IT" smtClean="0"/>
              <a:t>22/10/2021</a:t>
            </a:fld>
            <a:endParaRPr lang="it-IT"/>
          </a:p>
        </p:txBody>
      </p:sp>
      <p:sp>
        <p:nvSpPr>
          <p:cNvPr id="6" name="Segnaposto piè di pagina 5">
            <a:extLst>
              <a:ext uri="{FF2B5EF4-FFF2-40B4-BE49-F238E27FC236}">
                <a16:creationId xmlns:a16="http://schemas.microsoft.com/office/drawing/2014/main" xmlns="" id="{B1291899-F0CE-A048-874B-09A76F50B63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FF28D6C6-CA58-5B44-93B6-9AF2F5AD5BB0}"/>
              </a:ext>
            </a:extLst>
          </p:cNvPr>
          <p:cNvSpPr>
            <a:spLocks noGrp="1"/>
          </p:cNvSpPr>
          <p:nvPr>
            <p:ph type="sldNum" sz="quarter" idx="12"/>
          </p:nvPr>
        </p:nvSpPr>
        <p:spPr/>
        <p:txBody>
          <a:bodyPr/>
          <a:lstStyle/>
          <a:p>
            <a:fld id="{8067CFD8-F152-7C43-A8F1-1578A86EC2B6}" type="slidenum">
              <a:rPr lang="it-IT" smtClean="0"/>
              <a:t>‹N›</a:t>
            </a:fld>
            <a:endParaRPr lang="it-IT"/>
          </a:p>
        </p:txBody>
      </p:sp>
    </p:spTree>
    <p:extLst>
      <p:ext uri="{BB962C8B-B14F-4D97-AF65-F5344CB8AC3E}">
        <p14:creationId xmlns:p14="http://schemas.microsoft.com/office/powerpoint/2010/main" val="234731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35E6E1A3-6A0A-294D-8519-0B52B2532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AD7D9C21-AB34-E349-A7AD-BE7983DA66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0919F07-126E-C64E-8E14-D526CC5684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0C50C-8774-5E42-A215-3E83EDB33E89}" type="datetimeFigureOut">
              <a:rPr lang="it-IT" smtClean="0"/>
              <a:t>22/10/2021</a:t>
            </a:fld>
            <a:endParaRPr lang="it-IT"/>
          </a:p>
        </p:txBody>
      </p:sp>
      <p:sp>
        <p:nvSpPr>
          <p:cNvPr id="5" name="Segnaposto piè di pagina 4">
            <a:extLst>
              <a:ext uri="{FF2B5EF4-FFF2-40B4-BE49-F238E27FC236}">
                <a16:creationId xmlns:a16="http://schemas.microsoft.com/office/drawing/2014/main" xmlns="" id="{05617DA2-FBFE-8D45-B0C3-61573CBF6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FBCA4CCB-5CC0-D645-9233-07BD8DF394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7CFD8-F152-7C43-A8F1-1578A86EC2B6}" type="slidenum">
              <a:rPr lang="it-IT" smtClean="0"/>
              <a:t>‹N›</a:t>
            </a:fld>
            <a:endParaRPr lang="it-IT"/>
          </a:p>
        </p:txBody>
      </p:sp>
    </p:spTree>
    <p:extLst>
      <p:ext uri="{BB962C8B-B14F-4D97-AF65-F5344CB8AC3E}">
        <p14:creationId xmlns:p14="http://schemas.microsoft.com/office/powerpoint/2010/main" val="361423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roberta.metafora@unisob.na.it"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47528" y="1781944"/>
            <a:ext cx="8229600" cy="1027357"/>
          </a:xfrm>
        </p:spPr>
        <p:txBody>
          <a:bodyPr>
            <a:normAutofit fontScale="90000"/>
          </a:bodyPr>
          <a:lstStyle/>
          <a:p>
            <a:pPr algn="ctr"/>
            <a:r>
              <a:rPr lang="it-IT" dirty="0"/>
              <a:t/>
            </a:r>
            <a:br>
              <a:rPr lang="it-IT" dirty="0"/>
            </a:br>
            <a:r>
              <a:rPr lang="it-IT" dirty="0"/>
              <a:t>Le contestazioni in sede distributiva e la stabilità del ricavato</a:t>
            </a:r>
          </a:p>
        </p:txBody>
      </p:sp>
      <p:sp>
        <p:nvSpPr>
          <p:cNvPr id="3" name="Segnaposto testo 2"/>
          <p:cNvSpPr>
            <a:spLocks noGrp="1"/>
          </p:cNvSpPr>
          <p:nvPr>
            <p:ph type="body" sz="quarter" idx="10"/>
          </p:nvPr>
        </p:nvSpPr>
        <p:spPr>
          <a:xfrm>
            <a:off x="1641512" y="3062689"/>
            <a:ext cx="8670275" cy="1938992"/>
          </a:xfrm>
        </p:spPr>
        <p:txBody>
          <a:bodyPr/>
          <a:lstStyle/>
          <a:p>
            <a:r>
              <a:rPr lang="it-IT" sz="2000" dirty="0"/>
              <a:t>Prof. Roberta Metafora  </a:t>
            </a:r>
          </a:p>
          <a:p>
            <a:r>
              <a:rPr lang="it-IT" sz="2000" dirty="0">
                <a:hlinkClick r:id="rId2"/>
              </a:rPr>
              <a:t>roberta.metafora@unisob.na.it</a:t>
            </a:r>
            <a:r>
              <a:rPr lang="it-IT" sz="2000" dirty="0"/>
              <a:t> </a:t>
            </a:r>
          </a:p>
          <a:p>
            <a:pPr algn="just"/>
            <a:r>
              <a:rPr lang="it-IT" sz="2000" b="1" dirty="0"/>
              <a:t>Le fasi delle procedure immobiliari: criticità e questioni controverse nella giurisprudenza di merito e di legittimità </a:t>
            </a:r>
          </a:p>
          <a:p>
            <a:pPr algn="just"/>
            <a:r>
              <a:rPr lang="it-IT" sz="2000" dirty="0"/>
              <a:t>24-26 settembre 2021                                                  San Servolo - Venezia</a:t>
            </a:r>
          </a:p>
        </p:txBody>
      </p:sp>
      <p:pic>
        <p:nvPicPr>
          <p:cNvPr id="5" name="Immagine 4">
            <a:extLst>
              <a:ext uri="{FF2B5EF4-FFF2-40B4-BE49-F238E27FC236}">
                <a16:creationId xmlns:a16="http://schemas.microsoft.com/office/drawing/2014/main" xmlns="" id="{CA9DB6B5-5BFD-8749-8C24-71D119AA57CF}"/>
              </a:ext>
            </a:extLst>
          </p:cNvPr>
          <p:cNvPicPr/>
          <p:nvPr/>
        </p:nvPicPr>
        <p:blipFill>
          <a:blip r:embed="rId3"/>
          <a:stretch>
            <a:fillRect/>
          </a:stretch>
        </p:blipFill>
        <p:spPr>
          <a:xfrm>
            <a:off x="848300" y="5442856"/>
            <a:ext cx="3624548" cy="685801"/>
          </a:xfrm>
          <a:prstGeom prst="rect">
            <a:avLst/>
          </a:prstGeom>
        </p:spPr>
      </p:pic>
    </p:spTree>
    <p:extLst>
      <p:ext uri="{BB962C8B-B14F-4D97-AF65-F5344CB8AC3E}">
        <p14:creationId xmlns:p14="http://schemas.microsoft.com/office/powerpoint/2010/main" val="154438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4DEAC3-1A0C-604F-B805-07E8F09B4742}"/>
              </a:ext>
            </a:extLst>
          </p:cNvPr>
          <p:cNvSpPr>
            <a:spLocks noGrp="1"/>
          </p:cNvSpPr>
          <p:nvPr>
            <p:ph type="title"/>
          </p:nvPr>
        </p:nvSpPr>
        <p:spPr/>
        <p:txBody>
          <a:bodyPr/>
          <a:lstStyle/>
          <a:p>
            <a:r>
              <a:rPr lang="it-IT" dirty="0"/>
              <a:t>Dubbio</a:t>
            </a:r>
          </a:p>
        </p:txBody>
      </p:sp>
      <p:sp>
        <p:nvSpPr>
          <p:cNvPr id="3" name="Segnaposto contenuto 2">
            <a:extLst>
              <a:ext uri="{FF2B5EF4-FFF2-40B4-BE49-F238E27FC236}">
                <a16:creationId xmlns:a16="http://schemas.microsoft.com/office/drawing/2014/main" xmlns="" id="{135B179E-EEA8-FB4C-ACF5-76AB88BAE96A}"/>
              </a:ext>
            </a:extLst>
          </p:cNvPr>
          <p:cNvSpPr>
            <a:spLocks noGrp="1"/>
          </p:cNvSpPr>
          <p:nvPr>
            <p:ph sz="half" idx="1"/>
          </p:nvPr>
        </p:nvSpPr>
        <p:spPr/>
        <p:txBody>
          <a:bodyPr/>
          <a:lstStyle/>
          <a:p>
            <a:pPr algn="just"/>
            <a:r>
              <a:rPr lang="it-IT" dirty="0"/>
              <a:t>MA se tali provvedimenti, in quanto emanazione di un organo fornito di poteri strettamente esecutivi, sono in grado soltanto di incidere sul profilo esclusivamente processuale, esaurendo i propri effetti all’interno dell’esecuzione senza acquisire alcuna efficacia extraprocessuale, si dovrebbe dedurre che, una volta chiusa l’espropriazione con l’adozione dell’ordinanza distributiva, il debitore esecutato potrà rimettere in discussione il credito oggetto del riparto in un nuovo giudizio con il creditore!</a:t>
            </a:r>
          </a:p>
          <a:p>
            <a:pPr algn="just"/>
            <a:r>
              <a:rPr lang="it-IT" dirty="0"/>
              <a:t>Problema di conciliare la stabilità della distribuzione con il limitato oggetto delle controversie. </a:t>
            </a:r>
          </a:p>
        </p:txBody>
      </p:sp>
    </p:spTree>
    <p:extLst>
      <p:ext uri="{BB962C8B-B14F-4D97-AF65-F5344CB8AC3E}">
        <p14:creationId xmlns:p14="http://schemas.microsoft.com/office/powerpoint/2010/main" val="1123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DA37E4-D905-1248-8D6D-596F7D0691CA}"/>
              </a:ext>
            </a:extLst>
          </p:cNvPr>
          <p:cNvSpPr>
            <a:spLocks noGrp="1"/>
          </p:cNvSpPr>
          <p:nvPr>
            <p:ph type="title"/>
          </p:nvPr>
        </p:nvSpPr>
        <p:spPr>
          <a:xfrm>
            <a:off x="431800" y="220337"/>
            <a:ext cx="8832552" cy="744174"/>
          </a:xfrm>
        </p:spPr>
        <p:txBody>
          <a:bodyPr/>
          <a:lstStyle/>
          <a:p>
            <a:r>
              <a:rPr lang="it-IT" dirty="0"/>
              <a:t>La tesi della perdurante cognizione dei diritti di credito vantati all’interno dell’esecuzione forzata</a:t>
            </a:r>
            <a:br>
              <a:rPr lang="it-IT" dirty="0"/>
            </a:br>
            <a:endParaRPr lang="it-IT" dirty="0"/>
          </a:p>
        </p:txBody>
      </p:sp>
      <p:sp>
        <p:nvSpPr>
          <p:cNvPr id="3" name="Segnaposto contenuto 2">
            <a:extLst>
              <a:ext uri="{FF2B5EF4-FFF2-40B4-BE49-F238E27FC236}">
                <a16:creationId xmlns:a16="http://schemas.microsoft.com/office/drawing/2014/main" xmlns="" id="{1383BC79-98C9-8D40-96E3-7B8817068E27}"/>
              </a:ext>
            </a:extLst>
          </p:cNvPr>
          <p:cNvSpPr>
            <a:spLocks noGrp="1"/>
          </p:cNvSpPr>
          <p:nvPr>
            <p:ph sz="half" idx="1"/>
          </p:nvPr>
        </p:nvSpPr>
        <p:spPr>
          <a:xfrm>
            <a:off x="431800" y="1288973"/>
            <a:ext cx="10464800" cy="4721775"/>
          </a:xfrm>
        </p:spPr>
        <p:txBody>
          <a:bodyPr>
            <a:normAutofit fontScale="92500" lnSpcReduction="10000"/>
          </a:bodyPr>
          <a:lstStyle/>
          <a:p>
            <a:endParaRPr lang="it-IT" dirty="0"/>
          </a:p>
          <a:p>
            <a:pPr marL="457200" indent="-457200" algn="just">
              <a:buFont typeface="+mj-lt"/>
              <a:buAutoNum type="arabicPeriod"/>
            </a:pPr>
            <a:r>
              <a:rPr lang="it-IT" dirty="0"/>
              <a:t>Art. 512, 1° comma, prima parte </a:t>
            </a:r>
            <a:r>
              <a:rPr lang="it-IT" dirty="0" err="1"/>
              <a:t>c.p.c.</a:t>
            </a:r>
            <a:r>
              <a:rPr lang="it-IT" dirty="0"/>
              <a:t> </a:t>
            </a:r>
            <a:r>
              <a:rPr lang="it-IT" dirty="0">
                <a:sym typeface="Wingdings" pitchFamily="2" charset="2"/>
              </a:rPr>
              <a:t> </a:t>
            </a:r>
            <a:r>
              <a:rPr lang="it-IT" dirty="0"/>
              <a:t>oggetto delle controversie distributive l'esistenza o l'ammontare di uno o più crediti o sull'esistenza di un diritto di prelazione </a:t>
            </a:r>
            <a:r>
              <a:rPr lang="it-IT" dirty="0">
                <a:sym typeface="Wingdings" pitchFamily="2" charset="2"/>
              </a:rPr>
              <a:t> </a:t>
            </a:r>
            <a:r>
              <a:rPr lang="it-IT" dirty="0"/>
              <a:t>allora il giudice dell’esecuzione dovrebbe conoscere </a:t>
            </a:r>
            <a:r>
              <a:rPr lang="it-IT" b="1" dirty="0"/>
              <a:t>in via principale </a:t>
            </a:r>
            <a:r>
              <a:rPr lang="it-IT" dirty="0" err="1"/>
              <a:t>l’an</a:t>
            </a:r>
            <a:r>
              <a:rPr lang="it-IT" dirty="0"/>
              <a:t> o il quantum del credito o la sussistenza del singolo grado di prelazione sostanziale o processuale.</a:t>
            </a:r>
          </a:p>
          <a:p>
            <a:pPr marL="457200" indent="-457200" algn="just">
              <a:buFont typeface="+mj-lt"/>
              <a:buAutoNum type="arabicPeriod"/>
            </a:pPr>
            <a:r>
              <a:rPr lang="it-IT" dirty="0"/>
              <a:t>La scelta legislativa in favore di forme più snelle e </a:t>
            </a:r>
            <a:r>
              <a:rPr lang="it-IT" dirty="0" err="1"/>
              <a:t>sommarizzate</a:t>
            </a:r>
            <a:r>
              <a:rPr lang="it-IT" dirty="0"/>
              <a:t> non può essere considerata ragione sufficiente per sostenere che a tale scelta corrisponda un mutamento dell’oggetto del giudizio. Diversamente opinando si dovrebbe condividere la tesi per la quale «la tutela dei diritti sostanziali deve sempre essere assicurata con le forme solenni della cognizione piena ed esauriente» (</a:t>
            </a:r>
            <a:r>
              <a:rPr lang="it-IT" dirty="0" err="1"/>
              <a:t>Tiscini</a:t>
            </a:r>
            <a:r>
              <a:rPr lang="it-IT" dirty="0"/>
              <a:t>). </a:t>
            </a:r>
            <a:r>
              <a:rPr lang="it-IT" dirty="0">
                <a:sym typeface="Wingdings" pitchFamily="2" charset="2"/>
              </a:rPr>
              <a:t> irrilevante che </a:t>
            </a:r>
            <a:r>
              <a:rPr lang="it-IT" dirty="0"/>
              <a:t>la controversia distributiva si concluda con un’ordinanza resa dal </a:t>
            </a:r>
            <a:r>
              <a:rPr lang="it-IT" dirty="0" err="1"/>
              <a:t>g.e</a:t>
            </a:r>
            <a:r>
              <a:rPr lang="it-IT" dirty="0"/>
              <a:t>., in quanto, a causa del carattere giurisdizionale dell’espropriazione forzata, può senz’altro concludersi nel senso che tale provvedimento ha carattere decisorio e non può essere degradato ad una mera pronuncia processuale.</a:t>
            </a:r>
          </a:p>
          <a:p>
            <a:pPr marL="457200" indent="-457200" algn="just">
              <a:buFont typeface="+mj-lt"/>
              <a:buAutoNum type="arabicPeriod"/>
            </a:pPr>
            <a:endParaRPr lang="it-IT" dirty="0"/>
          </a:p>
          <a:p>
            <a:endParaRPr lang="it-IT" dirty="0"/>
          </a:p>
        </p:txBody>
      </p:sp>
    </p:spTree>
    <p:extLst>
      <p:ext uri="{BB962C8B-B14F-4D97-AF65-F5344CB8AC3E}">
        <p14:creationId xmlns:p14="http://schemas.microsoft.com/office/powerpoint/2010/main" val="2738783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320D47F-DC66-7D48-A4B4-80658C3C3D2A}"/>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xmlns="" id="{B05DE6C9-95AC-214E-8DC8-4C46ED62DFB5}"/>
              </a:ext>
            </a:extLst>
          </p:cNvPr>
          <p:cNvSpPr>
            <a:spLocks noGrp="1"/>
          </p:cNvSpPr>
          <p:nvPr>
            <p:ph sz="half" idx="1"/>
          </p:nvPr>
        </p:nvSpPr>
        <p:spPr>
          <a:xfrm>
            <a:off x="431800" y="1341565"/>
            <a:ext cx="10464800" cy="4525963"/>
          </a:xfrm>
        </p:spPr>
        <p:txBody>
          <a:bodyPr>
            <a:normAutofit fontScale="92500" lnSpcReduction="20000"/>
          </a:bodyPr>
          <a:lstStyle/>
          <a:p>
            <a:pPr marL="457200" indent="-457200" algn="just">
              <a:buFont typeface="+mj-lt"/>
              <a:buAutoNum type="arabicPeriod" startAt="3"/>
            </a:pPr>
            <a:r>
              <a:rPr lang="it-IT" dirty="0"/>
              <a:t>Tantomeno rileva che il provvedimento in questione sia impugnabile solo il </a:t>
            </a:r>
            <a:r>
              <a:rPr lang="it-IT" b="1" dirty="0"/>
              <a:t>617</a:t>
            </a:r>
            <a:r>
              <a:rPr lang="it-IT" dirty="0"/>
              <a:t> </a:t>
            </a:r>
            <a:r>
              <a:rPr lang="it-IT" dirty="0">
                <a:sym typeface="Wingdings" pitchFamily="2" charset="2"/>
              </a:rPr>
              <a:t> in quanto </a:t>
            </a:r>
            <a:r>
              <a:rPr lang="it-IT" b="1" dirty="0"/>
              <a:t>rimedio di chiusura </a:t>
            </a:r>
            <a:r>
              <a:rPr lang="it-IT" dirty="0"/>
              <a:t>si manifesta idoneo all'accertamento del diritto sostanziale con effetti non meramente interni al processo esecutivo. Così </a:t>
            </a:r>
            <a:r>
              <a:rPr lang="it-IT" b="1" dirty="0" err="1">
                <a:sym typeface="Wingdings" pitchFamily="2" charset="2"/>
              </a:rPr>
              <a:t>Cass</a:t>
            </a:r>
            <a:r>
              <a:rPr lang="it-IT" b="1" dirty="0">
                <a:sym typeface="Wingdings" pitchFamily="2" charset="2"/>
              </a:rPr>
              <a:t>. 15-09-2020, n.19122</a:t>
            </a:r>
            <a:r>
              <a:rPr lang="it-IT" dirty="0">
                <a:sym typeface="Wingdings" pitchFamily="2" charset="2"/>
              </a:rPr>
              <a:t>: </a:t>
            </a:r>
            <a:r>
              <a:rPr lang="it-IT" dirty="0"/>
              <a:t>tutte le controversie distributive vanno introdotte e trattate nelle forme di cui all'art. 617 </a:t>
            </a:r>
            <a:r>
              <a:rPr lang="it-IT" dirty="0" err="1"/>
              <a:t>c.p.c.</a:t>
            </a:r>
            <a:r>
              <a:rPr lang="it-IT" dirty="0"/>
              <a:t>, anche quando la </a:t>
            </a:r>
            <a:r>
              <a:rPr lang="it-IT" i="1" dirty="0"/>
              <a:t>causa </a:t>
            </a:r>
            <a:r>
              <a:rPr lang="it-IT" i="1" dirty="0" err="1"/>
              <a:t>petendi</a:t>
            </a:r>
            <a:r>
              <a:rPr lang="it-IT" i="1" dirty="0"/>
              <a:t> </a:t>
            </a:r>
            <a:r>
              <a:rPr lang="it-IT" dirty="0"/>
              <a:t>sia costituita da qualsiasi altra questione - </a:t>
            </a:r>
            <a:r>
              <a:rPr lang="it-IT" b="1" dirty="0"/>
              <a:t>anche relativa ai rapporti sostanziali </a:t>
            </a:r>
            <a:r>
              <a:rPr lang="it-IT" dirty="0"/>
              <a:t>- che possa dedursi in tale sede. Pertanto, il giudizio introdotto ex art. 512 </a:t>
            </a:r>
            <a:r>
              <a:rPr lang="it-IT" dirty="0" err="1"/>
              <a:t>c.p.c.</a:t>
            </a:r>
            <a:r>
              <a:rPr lang="it-IT" dirty="0"/>
              <a:t> (con l'impugnazione del provvedimento del giudice dell'esecuzione) è destinato a concludersi in ogni caso con sentenza </a:t>
            </a:r>
            <a:r>
              <a:rPr lang="it-IT" b="1" dirty="0"/>
              <a:t>non appellabile</a:t>
            </a:r>
            <a:r>
              <a:rPr lang="it-IT" dirty="0"/>
              <a:t>. </a:t>
            </a:r>
          </a:p>
          <a:p>
            <a:pPr marL="457200" indent="-457200" algn="just">
              <a:buFont typeface="+mj-lt"/>
              <a:buAutoNum type="arabicPeriod" startAt="3"/>
            </a:pPr>
            <a:r>
              <a:rPr lang="it-IT" dirty="0"/>
              <a:t>Nulla è stato innovato quanto alla competenza, che risulta ancora oggi individuata facendo riferimento al </a:t>
            </a:r>
            <a:r>
              <a:rPr lang="it-IT" b="1" dirty="0"/>
              <a:t>valore del maggiore dei crediti </a:t>
            </a:r>
            <a:r>
              <a:rPr lang="it-IT" dirty="0"/>
              <a:t>contestati; pertanto, va esclusa l'implicita abrogazione dell'art. 17 </a:t>
            </a:r>
            <a:r>
              <a:rPr lang="it-IT" dirty="0" err="1"/>
              <a:t>c.p.c.</a:t>
            </a:r>
            <a:r>
              <a:rPr lang="it-IT" dirty="0"/>
              <a:t> , il quale assume rilevanza solo con riferimento alla seconda fase (</a:t>
            </a:r>
            <a:r>
              <a:rPr lang="it-IT" dirty="0" err="1"/>
              <a:t>Carratta</a:t>
            </a:r>
            <a:r>
              <a:rPr lang="it-IT" dirty="0"/>
              <a:t>).</a:t>
            </a:r>
          </a:p>
          <a:p>
            <a:pPr marL="0" indent="0" algn="just">
              <a:buNone/>
            </a:pPr>
            <a:r>
              <a:rPr lang="it-IT" dirty="0"/>
              <a:t>QUINDI: </a:t>
            </a:r>
            <a:r>
              <a:rPr lang="it-IT" b="1" dirty="0"/>
              <a:t>se non impugnata, l’ordinanza acquista efficacia di giudicato</a:t>
            </a:r>
            <a:r>
              <a:rPr lang="it-IT" dirty="0"/>
              <a:t>, poiché la parte volontariamente abdica al potere concesso dall’ordinamento processuale di sottoporre al controllo a cognizione piena la decisione adottata in prime cure.</a:t>
            </a:r>
          </a:p>
          <a:p>
            <a:pPr marL="457200" indent="-457200" algn="just">
              <a:buFont typeface="+mj-lt"/>
              <a:buAutoNum type="arabicPeriod" startAt="3"/>
            </a:pPr>
            <a:endParaRPr lang="it-IT" dirty="0"/>
          </a:p>
          <a:p>
            <a:pPr marL="457200" indent="-457200" algn="just">
              <a:buFont typeface="+mj-lt"/>
              <a:buAutoNum type="arabicPeriod" startAt="3"/>
            </a:pPr>
            <a:endParaRPr lang="it-IT" dirty="0"/>
          </a:p>
        </p:txBody>
      </p:sp>
    </p:spTree>
    <p:extLst>
      <p:ext uri="{BB962C8B-B14F-4D97-AF65-F5344CB8AC3E}">
        <p14:creationId xmlns:p14="http://schemas.microsoft.com/office/powerpoint/2010/main" val="90512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8891293-9951-AD40-8CEA-872044ADE43A}"/>
              </a:ext>
            </a:extLst>
          </p:cNvPr>
          <p:cNvSpPr>
            <a:spLocks noGrp="1"/>
          </p:cNvSpPr>
          <p:nvPr>
            <p:ph type="title"/>
          </p:nvPr>
        </p:nvSpPr>
        <p:spPr/>
        <p:txBody>
          <a:bodyPr/>
          <a:lstStyle/>
          <a:p>
            <a:r>
              <a:rPr lang="it-IT" dirty="0"/>
              <a:t>Vantaggi della tesi tradizionale </a:t>
            </a:r>
          </a:p>
        </p:txBody>
      </p:sp>
      <p:sp>
        <p:nvSpPr>
          <p:cNvPr id="3" name="Segnaposto contenuto 2">
            <a:extLst>
              <a:ext uri="{FF2B5EF4-FFF2-40B4-BE49-F238E27FC236}">
                <a16:creationId xmlns:a16="http://schemas.microsoft.com/office/drawing/2014/main" xmlns="" id="{C45A745E-29D6-4C46-A866-97718DE95452}"/>
              </a:ext>
            </a:extLst>
          </p:cNvPr>
          <p:cNvSpPr>
            <a:spLocks noGrp="1"/>
          </p:cNvSpPr>
          <p:nvPr>
            <p:ph sz="half" idx="1"/>
          </p:nvPr>
        </p:nvSpPr>
        <p:spPr/>
        <p:txBody>
          <a:bodyPr/>
          <a:lstStyle/>
          <a:p>
            <a:pPr algn="just"/>
            <a:r>
              <a:rPr lang="it-IT" dirty="0"/>
              <a:t>Ammettere il giudicato sul credito significa che dopo la chiusura dell’espropriazione non può instaurarsi un nuovo giudizio sull’esistenza o sulla collocazione dei crediti vantati dai creditori </a:t>
            </a:r>
            <a:r>
              <a:rPr lang="it-IT" dirty="0">
                <a:sym typeface="Wingdings" pitchFamily="2" charset="2"/>
              </a:rPr>
              <a:t> </a:t>
            </a:r>
            <a:r>
              <a:rPr lang="it-IT" dirty="0"/>
              <a:t>si evita di rimettere in gioco il risultato raggiunto speso dopo aver percorso vari gradi di giudizio </a:t>
            </a:r>
            <a:r>
              <a:rPr lang="it-IT" dirty="0">
                <a:sym typeface="Wingdings" pitchFamily="2" charset="2"/>
              </a:rPr>
              <a:t> </a:t>
            </a:r>
            <a:r>
              <a:rPr lang="it-IT" b="1" dirty="0">
                <a:sym typeface="Wingdings" pitchFamily="2" charset="2"/>
              </a:rPr>
              <a:t>economia processuale</a:t>
            </a:r>
            <a:r>
              <a:rPr lang="it-IT" dirty="0">
                <a:sym typeface="Wingdings" pitchFamily="2" charset="2"/>
              </a:rPr>
              <a:t>.</a:t>
            </a:r>
          </a:p>
          <a:p>
            <a:pPr algn="just"/>
            <a:r>
              <a:rPr lang="it-IT" dirty="0">
                <a:sym typeface="Wingdings" pitchFamily="2" charset="2"/>
              </a:rPr>
              <a:t>La soluzione inoltre è perfettamente conforme ai canoni del </a:t>
            </a:r>
            <a:r>
              <a:rPr lang="it-IT" b="1" dirty="0">
                <a:sym typeface="Wingdings" pitchFamily="2" charset="2"/>
              </a:rPr>
              <a:t>giusto processo civile</a:t>
            </a:r>
            <a:r>
              <a:rPr lang="it-IT" dirty="0">
                <a:sym typeface="Wingdings" pitchFamily="2" charset="2"/>
              </a:rPr>
              <a:t>, dal momento che la legge predetermina le modalità e i tempi di esercizio del mezzo di impugnazione attraverso avverso l’ordinanza che decide in prima battuta la controversia distributiva. </a:t>
            </a:r>
            <a:endParaRPr lang="it-IT" dirty="0"/>
          </a:p>
        </p:txBody>
      </p:sp>
    </p:spTree>
    <p:extLst>
      <p:ext uri="{BB962C8B-B14F-4D97-AF65-F5344CB8AC3E}">
        <p14:creationId xmlns:p14="http://schemas.microsoft.com/office/powerpoint/2010/main" val="3188350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1B0C7BA-A2BE-B349-ADD3-FC079062E2D3}"/>
              </a:ext>
            </a:extLst>
          </p:cNvPr>
          <p:cNvSpPr>
            <a:spLocks noGrp="1"/>
          </p:cNvSpPr>
          <p:nvPr>
            <p:ph type="title"/>
          </p:nvPr>
        </p:nvSpPr>
        <p:spPr>
          <a:xfrm>
            <a:off x="431800" y="41181"/>
            <a:ext cx="8832552" cy="757130"/>
          </a:xfrm>
        </p:spPr>
        <p:txBody>
          <a:bodyPr/>
          <a:lstStyle/>
          <a:p>
            <a:r>
              <a:rPr lang="it-IT" dirty="0"/>
              <a:t>La verifica dei crediti e la ripartizione dell’attivo nel fallimento</a:t>
            </a:r>
          </a:p>
        </p:txBody>
      </p:sp>
      <p:sp>
        <p:nvSpPr>
          <p:cNvPr id="3" name="Segnaposto contenuto 2">
            <a:extLst>
              <a:ext uri="{FF2B5EF4-FFF2-40B4-BE49-F238E27FC236}">
                <a16:creationId xmlns:a16="http://schemas.microsoft.com/office/drawing/2014/main" xmlns="" id="{A2F0939B-D27F-8249-A603-6F3634FE3448}"/>
              </a:ext>
            </a:extLst>
          </p:cNvPr>
          <p:cNvSpPr>
            <a:spLocks noGrp="1"/>
          </p:cNvSpPr>
          <p:nvPr>
            <p:ph sz="half" idx="1"/>
          </p:nvPr>
        </p:nvSpPr>
        <p:spPr/>
        <p:txBody>
          <a:bodyPr>
            <a:normAutofit/>
          </a:bodyPr>
          <a:lstStyle/>
          <a:p>
            <a:pPr algn="just"/>
            <a:r>
              <a:rPr lang="it-IT" dirty="0"/>
              <a:t>La tesi tradizionale trova conferma (a contrario) nella  legge fallimentare.  </a:t>
            </a:r>
          </a:p>
          <a:p>
            <a:pPr algn="just"/>
            <a:r>
              <a:rPr lang="it-IT" dirty="0"/>
              <a:t>Anche nel fallimento la distribuzione dell’attivo rappresenta il momento in cui si attua la responsabilità patrimoniale del debitore con la contestuale soddisfazione dei diritti dei creditori.</a:t>
            </a:r>
          </a:p>
          <a:p>
            <a:pPr algn="just"/>
            <a:r>
              <a:rPr lang="it-IT" dirty="0"/>
              <a:t>Differenze con l’esecuzione singolare: </a:t>
            </a:r>
          </a:p>
          <a:p>
            <a:pPr algn="just"/>
            <a:r>
              <a:rPr lang="it-IT" dirty="0">
                <a:sym typeface="Wingdings" pitchFamily="2" charset="2"/>
              </a:rPr>
              <a:t> </a:t>
            </a:r>
            <a:r>
              <a:rPr lang="it-IT" dirty="0"/>
              <a:t>Occorre </a:t>
            </a:r>
            <a:r>
              <a:rPr lang="it-IT" b="1" dirty="0"/>
              <a:t>previa verifica dei crediti </a:t>
            </a:r>
            <a:r>
              <a:rPr lang="it-IT" dirty="0"/>
              <a:t>(unica modalità di partecipazione alla distribuzione dell’attivo fallimentare) quale presupposto imprescindibile per conseguire un titolo per partecipare al riparto.</a:t>
            </a:r>
          </a:p>
          <a:p>
            <a:pPr algn="just"/>
            <a:r>
              <a:rPr lang="it-IT" dirty="0">
                <a:sym typeface="Wingdings" pitchFamily="2" charset="2"/>
              </a:rPr>
              <a:t> </a:t>
            </a:r>
            <a:r>
              <a:rPr lang="it-IT" dirty="0"/>
              <a:t>Dopo la riforma del 2006 </a:t>
            </a:r>
            <a:r>
              <a:rPr lang="it-IT" b="1" dirty="0"/>
              <a:t>vero giudizio contenzioso </a:t>
            </a:r>
            <a:r>
              <a:rPr lang="it-IT" dirty="0"/>
              <a:t>a cognizione sommaria, in cui il curatore ha il ruolo di vera e propria parte processuale (lo stesso viene ribadito dal CCI). </a:t>
            </a:r>
          </a:p>
          <a:p>
            <a:endParaRPr lang="it-IT" dirty="0"/>
          </a:p>
        </p:txBody>
      </p:sp>
    </p:spTree>
    <p:extLst>
      <p:ext uri="{BB962C8B-B14F-4D97-AF65-F5344CB8AC3E}">
        <p14:creationId xmlns:p14="http://schemas.microsoft.com/office/powerpoint/2010/main" val="324863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2CE567-8C81-BE44-8DA0-7D25995591E2}"/>
              </a:ext>
            </a:extLst>
          </p:cNvPr>
          <p:cNvSpPr>
            <a:spLocks noGrp="1"/>
          </p:cNvSpPr>
          <p:nvPr>
            <p:ph type="title"/>
          </p:nvPr>
        </p:nvSpPr>
        <p:spPr>
          <a:xfrm>
            <a:off x="431800" y="295515"/>
            <a:ext cx="8832552" cy="424732"/>
          </a:xfrm>
        </p:spPr>
        <p:txBody>
          <a:bodyPr/>
          <a:lstStyle/>
          <a:p>
            <a:r>
              <a:rPr lang="it-IT" dirty="0"/>
              <a:t>… e le differenze con l’esecuzione singolare </a:t>
            </a:r>
          </a:p>
        </p:txBody>
      </p:sp>
      <p:sp>
        <p:nvSpPr>
          <p:cNvPr id="3" name="Segnaposto contenuto 2">
            <a:extLst>
              <a:ext uri="{FF2B5EF4-FFF2-40B4-BE49-F238E27FC236}">
                <a16:creationId xmlns:a16="http://schemas.microsoft.com/office/drawing/2014/main" xmlns="" id="{E093E154-CE2C-7E42-85D4-BDA34835183F}"/>
              </a:ext>
            </a:extLst>
          </p:cNvPr>
          <p:cNvSpPr>
            <a:spLocks noGrp="1"/>
          </p:cNvSpPr>
          <p:nvPr>
            <p:ph sz="half" idx="1"/>
          </p:nvPr>
        </p:nvSpPr>
        <p:spPr/>
        <p:txBody>
          <a:bodyPr>
            <a:normAutofit fontScale="92500" lnSpcReduction="10000"/>
          </a:bodyPr>
          <a:lstStyle/>
          <a:p>
            <a:pPr algn="just"/>
            <a:r>
              <a:rPr lang="it-IT" dirty="0">
                <a:solidFill>
                  <a:schemeClr val="accent1">
                    <a:lumMod val="50000"/>
                  </a:schemeClr>
                </a:solidFill>
              </a:rPr>
              <a:t>Art. 96, </a:t>
            </a:r>
            <a:r>
              <a:rPr lang="it-IT" dirty="0" err="1">
                <a:solidFill>
                  <a:schemeClr val="accent1">
                    <a:lumMod val="50000"/>
                  </a:schemeClr>
                </a:solidFill>
              </a:rPr>
              <a:t>u.c.</a:t>
            </a:r>
            <a:r>
              <a:rPr lang="it-IT" dirty="0">
                <a:solidFill>
                  <a:schemeClr val="accent1">
                    <a:lumMod val="50000"/>
                  </a:schemeClr>
                </a:solidFill>
              </a:rPr>
              <a:t> </a:t>
            </a:r>
            <a:r>
              <a:rPr lang="it-IT" dirty="0">
                <a:solidFill>
                  <a:schemeClr val="accent1">
                    <a:lumMod val="50000"/>
                  </a:schemeClr>
                </a:solidFill>
                <a:sym typeface="Wingdings" pitchFamily="2" charset="2"/>
              </a:rPr>
              <a:t> il decreto che rende esecutivo lo stato passivo e le decisioni assunte dal tribunale all’esito dei giudizi di cui all’art. 99 producono </a:t>
            </a:r>
            <a:r>
              <a:rPr lang="it-IT" b="1" dirty="0">
                <a:solidFill>
                  <a:schemeClr val="accent1">
                    <a:lumMod val="50000"/>
                  </a:schemeClr>
                </a:solidFill>
                <a:sym typeface="Wingdings" pitchFamily="2" charset="2"/>
              </a:rPr>
              <a:t>effetti soltanto ai fini del concorso</a:t>
            </a:r>
            <a:r>
              <a:rPr lang="it-IT" dirty="0">
                <a:solidFill>
                  <a:schemeClr val="accent1">
                    <a:lumMod val="50000"/>
                  </a:schemeClr>
                </a:solidFill>
                <a:sym typeface="Wingdings" pitchFamily="2" charset="2"/>
              </a:rPr>
              <a:t>. </a:t>
            </a:r>
          </a:p>
          <a:p>
            <a:pPr algn="just"/>
            <a:r>
              <a:rPr lang="it-IT" dirty="0" err="1">
                <a:solidFill>
                  <a:schemeClr val="accent1">
                    <a:lumMod val="50000"/>
                  </a:schemeClr>
                </a:solidFill>
              </a:rPr>
              <a:t>Cass</a:t>
            </a:r>
            <a:r>
              <a:rPr lang="it-IT" dirty="0">
                <a:solidFill>
                  <a:schemeClr val="accent1">
                    <a:lumMod val="50000"/>
                  </a:schemeClr>
                </a:solidFill>
              </a:rPr>
              <a:t>. 03-12-2020, n. 27709 </a:t>
            </a:r>
            <a:r>
              <a:rPr lang="it-IT" dirty="0">
                <a:solidFill>
                  <a:schemeClr val="accent1">
                    <a:lumMod val="50000"/>
                  </a:schemeClr>
                </a:solidFill>
                <a:sym typeface="Wingdings" pitchFamily="2" charset="2"/>
              </a:rPr>
              <a:t> </a:t>
            </a:r>
            <a:r>
              <a:rPr lang="it-IT" dirty="0">
                <a:solidFill>
                  <a:schemeClr val="accent1">
                    <a:lumMod val="50000"/>
                  </a:schemeClr>
                </a:solidFill>
              </a:rPr>
              <a:t>L'ammissione del credito allo stato passivo </a:t>
            </a:r>
            <a:r>
              <a:rPr lang="it-IT" b="1" dirty="0">
                <a:solidFill>
                  <a:schemeClr val="accent1">
                    <a:lumMod val="50000"/>
                  </a:schemeClr>
                </a:solidFill>
              </a:rPr>
              <a:t>non fa stato fra le parti fuori dal fallimento</a:t>
            </a:r>
            <a:r>
              <a:rPr lang="it-IT" dirty="0">
                <a:solidFill>
                  <a:schemeClr val="accent1">
                    <a:lumMod val="50000"/>
                  </a:schemeClr>
                </a:solidFill>
              </a:rPr>
              <a:t>, poiché il cd. giudicato </a:t>
            </a:r>
            <a:r>
              <a:rPr lang="it-IT" dirty="0" err="1">
                <a:solidFill>
                  <a:schemeClr val="accent1">
                    <a:lumMod val="50000"/>
                  </a:schemeClr>
                </a:solidFill>
              </a:rPr>
              <a:t>endofallimentare</a:t>
            </a:r>
            <a:r>
              <a:rPr lang="it-IT" dirty="0">
                <a:solidFill>
                  <a:schemeClr val="accent1">
                    <a:lumMod val="50000"/>
                  </a:schemeClr>
                </a:solidFill>
              </a:rPr>
              <a:t>, ai sensi dell'art. 96, comma 6, l. </a:t>
            </a:r>
            <a:r>
              <a:rPr lang="it-IT" dirty="0" err="1">
                <a:solidFill>
                  <a:schemeClr val="accent1">
                    <a:lumMod val="50000"/>
                  </a:schemeClr>
                </a:solidFill>
              </a:rPr>
              <a:t>fall</a:t>
            </a:r>
            <a:r>
              <a:rPr lang="it-IT" dirty="0">
                <a:solidFill>
                  <a:schemeClr val="accent1">
                    <a:lumMod val="50000"/>
                  </a:schemeClr>
                </a:solidFill>
              </a:rPr>
              <a:t>., copre solo la statuizione di rigetto o di accoglimento della domanda di ammissione precludendone il riesame.</a:t>
            </a:r>
          </a:p>
          <a:p>
            <a:pPr algn="just"/>
            <a:r>
              <a:rPr lang="it-IT" dirty="0">
                <a:solidFill>
                  <a:schemeClr val="accent1">
                    <a:lumMod val="50000"/>
                  </a:schemeClr>
                </a:solidFill>
              </a:rPr>
              <a:t>Se ciò è vero, allora, il diritto di credito è accertato solo </a:t>
            </a:r>
            <a:r>
              <a:rPr lang="it-IT" i="1" dirty="0" err="1">
                <a:solidFill>
                  <a:schemeClr val="accent1">
                    <a:lumMod val="50000"/>
                  </a:schemeClr>
                </a:solidFill>
              </a:rPr>
              <a:t>incidenter</a:t>
            </a:r>
            <a:r>
              <a:rPr lang="it-IT" i="1" dirty="0">
                <a:solidFill>
                  <a:schemeClr val="accent1">
                    <a:lumMod val="50000"/>
                  </a:schemeClr>
                </a:solidFill>
              </a:rPr>
              <a:t> tantum.</a:t>
            </a:r>
            <a:endParaRPr lang="it-IT" dirty="0">
              <a:solidFill>
                <a:schemeClr val="accent1">
                  <a:lumMod val="50000"/>
                </a:schemeClr>
              </a:solidFill>
            </a:endParaRPr>
          </a:p>
          <a:p>
            <a:pPr algn="just"/>
            <a:r>
              <a:rPr lang="it-IT" dirty="0">
                <a:solidFill>
                  <a:schemeClr val="accent1">
                    <a:lumMod val="50000"/>
                  </a:schemeClr>
                </a:solidFill>
              </a:rPr>
              <a:t>Nell’esecuzione singolare invece </a:t>
            </a:r>
            <a:r>
              <a:rPr lang="it-IT" dirty="0">
                <a:solidFill>
                  <a:schemeClr val="accent1">
                    <a:lumMod val="50000"/>
                  </a:schemeClr>
                </a:solidFill>
                <a:sym typeface="Wingdings" pitchFamily="2" charset="2"/>
              </a:rPr>
              <a:t> </a:t>
            </a:r>
            <a:r>
              <a:rPr lang="it-IT" i="1" dirty="0">
                <a:solidFill>
                  <a:schemeClr val="accent1">
                    <a:lumMod val="50000"/>
                  </a:schemeClr>
                </a:solidFill>
                <a:sym typeface="Wingdings" pitchFamily="2" charset="2"/>
              </a:rPr>
              <a:t>n</a:t>
            </a:r>
            <a:r>
              <a:rPr lang="it-IT" i="1" dirty="0">
                <a:solidFill>
                  <a:schemeClr val="accent1">
                    <a:lumMod val="50000"/>
                  </a:schemeClr>
                </a:solidFill>
              </a:rPr>
              <a:t>ulla </a:t>
            </a:r>
            <a:r>
              <a:rPr lang="it-IT" i="1" dirty="0" err="1">
                <a:solidFill>
                  <a:schemeClr val="accent1">
                    <a:lumMod val="50000"/>
                  </a:schemeClr>
                </a:solidFill>
              </a:rPr>
              <a:t>executio</a:t>
            </a:r>
            <a:r>
              <a:rPr lang="it-IT" i="1" dirty="0">
                <a:solidFill>
                  <a:schemeClr val="accent1">
                    <a:lumMod val="50000"/>
                  </a:schemeClr>
                </a:solidFill>
              </a:rPr>
              <a:t> sine titolo</a:t>
            </a:r>
            <a:r>
              <a:rPr lang="it-IT" dirty="0">
                <a:solidFill>
                  <a:schemeClr val="accent1">
                    <a:lumMod val="50000"/>
                  </a:schemeClr>
                </a:solidFill>
              </a:rPr>
              <a:t> </a:t>
            </a:r>
          </a:p>
          <a:p>
            <a:pPr algn="just"/>
            <a:r>
              <a:rPr lang="it-IT" dirty="0">
                <a:solidFill>
                  <a:schemeClr val="accent1">
                    <a:lumMod val="50000"/>
                  </a:schemeClr>
                </a:solidFill>
                <a:sym typeface="Wingdings" pitchFamily="2" charset="2"/>
              </a:rPr>
              <a:t> n</a:t>
            </a:r>
            <a:r>
              <a:rPr lang="it-IT" dirty="0">
                <a:solidFill>
                  <a:schemeClr val="accent1">
                    <a:lumMod val="50000"/>
                  </a:schemeClr>
                </a:solidFill>
              </a:rPr>
              <a:t>on solo per il procedente ma anche per l’intervenuto (ancor più alla luce di </a:t>
            </a:r>
            <a:r>
              <a:rPr lang="it-IT" dirty="0" err="1">
                <a:solidFill>
                  <a:schemeClr val="accent1">
                    <a:lumMod val="50000"/>
                  </a:schemeClr>
                </a:solidFill>
              </a:rPr>
              <a:t>Cass</a:t>
            </a:r>
            <a:r>
              <a:rPr lang="it-IT" dirty="0">
                <a:solidFill>
                  <a:schemeClr val="accent1">
                    <a:lumMod val="50000"/>
                  </a:schemeClr>
                </a:solidFill>
              </a:rPr>
              <a:t>. SU n. 61/2014), nonché per </a:t>
            </a:r>
          </a:p>
          <a:p>
            <a:pPr algn="just"/>
            <a:r>
              <a:rPr lang="it-IT" dirty="0">
                <a:solidFill>
                  <a:schemeClr val="accent1">
                    <a:lumMod val="50000"/>
                  </a:schemeClr>
                </a:solidFill>
                <a:sym typeface="Wingdings" pitchFamily="2" charset="2"/>
              </a:rPr>
              <a:t> </a:t>
            </a:r>
            <a:r>
              <a:rPr lang="it-IT" dirty="0">
                <a:solidFill>
                  <a:schemeClr val="accent1">
                    <a:lumMod val="50000"/>
                  </a:schemeClr>
                </a:solidFill>
              </a:rPr>
              <a:t>l’interveniente </a:t>
            </a:r>
            <a:r>
              <a:rPr lang="it-IT" i="1" dirty="0">
                <a:solidFill>
                  <a:schemeClr val="accent1">
                    <a:lumMod val="50000"/>
                  </a:schemeClr>
                </a:solidFill>
              </a:rPr>
              <a:t>sine </a:t>
            </a:r>
            <a:r>
              <a:rPr lang="it-IT" i="1" dirty="0" err="1">
                <a:solidFill>
                  <a:schemeClr val="accent1">
                    <a:lumMod val="50000"/>
                  </a:schemeClr>
                </a:solidFill>
              </a:rPr>
              <a:t>titulo</a:t>
            </a:r>
            <a:r>
              <a:rPr lang="it-IT" i="1" dirty="0">
                <a:solidFill>
                  <a:schemeClr val="accent1">
                    <a:lumMod val="50000"/>
                  </a:schemeClr>
                </a:solidFill>
              </a:rPr>
              <a:t> </a:t>
            </a:r>
            <a:r>
              <a:rPr lang="it-IT" dirty="0">
                <a:solidFill>
                  <a:schemeClr val="accent1">
                    <a:lumMod val="50000"/>
                  </a:schemeClr>
                </a:solidFill>
              </a:rPr>
              <a:t>a causa necessità del riconoscimento ed in assenza dello stesso della necessità di ottenere un titolo esecutivo. </a:t>
            </a:r>
          </a:p>
          <a:p>
            <a:pPr algn="just"/>
            <a:endParaRPr lang="it-IT" dirty="0">
              <a:solidFill>
                <a:srgbClr val="FF0000"/>
              </a:solidFill>
            </a:endParaRPr>
          </a:p>
          <a:p>
            <a:pPr algn="just"/>
            <a:endParaRPr lang="it-IT" dirty="0">
              <a:solidFill>
                <a:srgbClr val="FF0000"/>
              </a:solidFill>
            </a:endParaRPr>
          </a:p>
          <a:p>
            <a:pPr algn="just"/>
            <a:endParaRPr lang="it-IT" dirty="0">
              <a:solidFill>
                <a:srgbClr val="FF0000"/>
              </a:solidFill>
            </a:endParaRPr>
          </a:p>
        </p:txBody>
      </p:sp>
    </p:spTree>
    <p:extLst>
      <p:ext uri="{BB962C8B-B14F-4D97-AF65-F5344CB8AC3E}">
        <p14:creationId xmlns:p14="http://schemas.microsoft.com/office/powerpoint/2010/main" val="226282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71A489E-ADBB-9348-ABD9-ABDA5D885C53}"/>
              </a:ext>
            </a:extLst>
          </p:cNvPr>
          <p:cNvSpPr>
            <a:spLocks noGrp="1"/>
          </p:cNvSpPr>
          <p:nvPr>
            <p:ph type="title"/>
          </p:nvPr>
        </p:nvSpPr>
        <p:spPr/>
        <p:txBody>
          <a:bodyPr/>
          <a:lstStyle/>
          <a:p>
            <a:r>
              <a:rPr lang="it-IT" dirty="0"/>
              <a:t>Le differenze in sede di ripartizione dell’attivo</a:t>
            </a:r>
          </a:p>
        </p:txBody>
      </p:sp>
      <p:sp>
        <p:nvSpPr>
          <p:cNvPr id="3" name="Segnaposto contenuto 2">
            <a:extLst>
              <a:ext uri="{FF2B5EF4-FFF2-40B4-BE49-F238E27FC236}">
                <a16:creationId xmlns:a16="http://schemas.microsoft.com/office/drawing/2014/main" xmlns="" id="{E2F2FEDD-4837-EC4E-815D-C3B6A171F174}"/>
              </a:ext>
            </a:extLst>
          </p:cNvPr>
          <p:cNvSpPr>
            <a:spLocks noGrp="1"/>
          </p:cNvSpPr>
          <p:nvPr>
            <p:ph sz="half" idx="1"/>
          </p:nvPr>
        </p:nvSpPr>
        <p:spPr>
          <a:xfrm>
            <a:off x="431800" y="1418684"/>
            <a:ext cx="10464800" cy="4525963"/>
          </a:xfrm>
        </p:spPr>
        <p:txBody>
          <a:bodyPr>
            <a:normAutofit fontScale="77500" lnSpcReduction="20000"/>
          </a:bodyPr>
          <a:lstStyle/>
          <a:p>
            <a:pPr algn="just"/>
            <a:r>
              <a:rPr lang="it-IT" b="1" dirty="0"/>
              <a:t>Al pari dell’espropriazione forzata</a:t>
            </a:r>
            <a:r>
              <a:rPr lang="it-IT" dirty="0"/>
              <a:t>, la fase distributiva nel processo concorsuale si fonda sulla predisposizione di un piano di riparto nel quale trovano spazio i principi della par condicio </a:t>
            </a:r>
            <a:r>
              <a:rPr lang="it-IT" dirty="0" err="1"/>
              <a:t>creditorum</a:t>
            </a:r>
            <a:r>
              <a:rPr lang="it-IT" dirty="0"/>
              <a:t> e della preferenza delle ragioni di prelazione di cui siano titolari i creditori. </a:t>
            </a:r>
          </a:p>
          <a:p>
            <a:pPr algn="just"/>
            <a:r>
              <a:rPr lang="it-IT" b="1" dirty="0"/>
              <a:t>Sennonché</a:t>
            </a:r>
            <a:r>
              <a:rPr lang="it-IT" dirty="0"/>
              <a:t>, nel fallimento l’accertamento compiuto nella fase antecedente alla distribuzione agevola lo svolgimento di una </a:t>
            </a:r>
            <a:r>
              <a:rPr lang="it-IT" b="1" dirty="0"/>
              <a:t>pluralità di riparti escludendo tendenzialmente il sorgere di contestazioni</a:t>
            </a:r>
            <a:r>
              <a:rPr lang="it-IT" dirty="0"/>
              <a:t> che potrebbero comportare una sospensione della distribuzione; ciò in quanto al riparto possono partecipare solamente i creditori che risultano ammessi allo stato passivo dichiarato esecutivo con decreto del giudice delegato. </a:t>
            </a:r>
          </a:p>
          <a:p>
            <a:pPr algn="just"/>
            <a:r>
              <a:rPr lang="it-IT" dirty="0"/>
              <a:t>il diritto di partecipare alla distribuzione dell’attivo, la misura dello stesso e le ragioni di prelazione, stante l’efficacia preclusiva del decreto di esecutorietà dello stato passivo, </a:t>
            </a:r>
            <a:r>
              <a:rPr lang="it-IT" b="1" dirty="0"/>
              <a:t>non</a:t>
            </a:r>
            <a:r>
              <a:rPr lang="it-IT" dirty="0"/>
              <a:t> possono essere rimesse in discussione nella fase distributiva (unico strumento le impugnazioni dello stato passivo).  </a:t>
            </a:r>
          </a:p>
          <a:p>
            <a:pPr algn="just"/>
            <a:r>
              <a:rPr lang="it-IT" dirty="0"/>
              <a:t>Uniche contestazioni in sede di riparto </a:t>
            </a:r>
            <a:r>
              <a:rPr lang="it-IT" dirty="0">
                <a:sym typeface="Wingdings" pitchFamily="2" charset="2"/>
              </a:rPr>
              <a:t> </a:t>
            </a:r>
            <a:r>
              <a:rPr lang="it-IT" b="1" dirty="0"/>
              <a:t>collocazione dei crediti, formazione della massa attiva e quelle riguardanti l’ammontare</a:t>
            </a:r>
            <a:r>
              <a:rPr lang="it-IT" dirty="0"/>
              <a:t> della somma da distribuire al netto degli accantonamenti. </a:t>
            </a:r>
          </a:p>
          <a:p>
            <a:pPr algn="just"/>
            <a:r>
              <a:rPr lang="it-IT" dirty="0"/>
              <a:t>Ciò spiega anche perché competente alla predisposizione del piano di riparto sia il curatore fallimentare e perché il </a:t>
            </a:r>
            <a:r>
              <a:rPr lang="it-IT" dirty="0" err="1"/>
              <a:t>g.d</a:t>
            </a:r>
            <a:r>
              <a:rPr lang="it-IT" dirty="0"/>
              <a:t>. abbia un ruolo residuale di omologazione dello stesso.</a:t>
            </a:r>
          </a:p>
          <a:p>
            <a:endParaRPr lang="it-IT" dirty="0"/>
          </a:p>
          <a:p>
            <a:endParaRPr lang="it-IT" dirty="0"/>
          </a:p>
        </p:txBody>
      </p:sp>
    </p:spTree>
    <p:extLst>
      <p:ext uri="{BB962C8B-B14F-4D97-AF65-F5344CB8AC3E}">
        <p14:creationId xmlns:p14="http://schemas.microsoft.com/office/powerpoint/2010/main" val="3329398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FFD0AA1-4D0F-934E-83CB-769A0FB9E5D1}"/>
              </a:ext>
            </a:extLst>
          </p:cNvPr>
          <p:cNvSpPr>
            <a:spLocks noGrp="1"/>
          </p:cNvSpPr>
          <p:nvPr>
            <p:ph type="title"/>
          </p:nvPr>
        </p:nvSpPr>
        <p:spPr/>
        <p:txBody>
          <a:bodyPr/>
          <a:lstStyle/>
          <a:p>
            <a:r>
              <a:rPr lang="it-IT" dirty="0"/>
              <a:t>Segue. La stabilità del riparto dell’attivo fallimentare</a:t>
            </a:r>
          </a:p>
        </p:txBody>
      </p:sp>
      <p:sp>
        <p:nvSpPr>
          <p:cNvPr id="3" name="Segnaposto contenuto 2">
            <a:extLst>
              <a:ext uri="{FF2B5EF4-FFF2-40B4-BE49-F238E27FC236}">
                <a16:creationId xmlns:a16="http://schemas.microsoft.com/office/drawing/2014/main" xmlns="" id="{436F8921-2EE4-914E-A258-A2336D448D61}"/>
              </a:ext>
            </a:extLst>
          </p:cNvPr>
          <p:cNvSpPr>
            <a:spLocks noGrp="1"/>
          </p:cNvSpPr>
          <p:nvPr>
            <p:ph sz="half" idx="1"/>
          </p:nvPr>
        </p:nvSpPr>
        <p:spPr/>
        <p:txBody>
          <a:bodyPr>
            <a:normAutofit fontScale="92500" lnSpcReduction="20000"/>
          </a:bodyPr>
          <a:lstStyle/>
          <a:p>
            <a:pPr algn="just"/>
            <a:r>
              <a:rPr lang="it-IT" dirty="0"/>
              <a:t>Il progetto di riparto, in quanto atto del curatore, </a:t>
            </a:r>
            <a:r>
              <a:rPr lang="it-IT" dirty="0">
                <a:sym typeface="Wingdings" pitchFamily="2" charset="2"/>
              </a:rPr>
              <a:t> 36  26  111 </a:t>
            </a:r>
            <a:r>
              <a:rPr lang="it-IT" dirty="0" err="1">
                <a:sym typeface="Wingdings" pitchFamily="2" charset="2"/>
              </a:rPr>
              <a:t>Cost</a:t>
            </a:r>
            <a:r>
              <a:rPr lang="it-IT" dirty="0">
                <a:sym typeface="Wingdings" pitchFamily="2" charset="2"/>
              </a:rPr>
              <a:t>  irretrattabilità</a:t>
            </a:r>
            <a:r>
              <a:rPr lang="it-IT" dirty="0"/>
              <a:t>. </a:t>
            </a:r>
          </a:p>
          <a:p>
            <a:pPr algn="just"/>
            <a:r>
              <a:rPr lang="it-IT" dirty="0"/>
              <a:t>Il decreto che dichiara esecutivo il piano di riparto se non reclamato a norma dell’art. 36 produce in virtù dell’art. 114 </a:t>
            </a:r>
            <a:r>
              <a:rPr lang="it-IT" dirty="0" err="1"/>
              <a:t>l.f.</a:t>
            </a:r>
            <a:r>
              <a:rPr lang="it-IT" dirty="0"/>
              <a:t> la irretrattabilità dell’attribuzione patrimoniale ai creditori precludendo così, una volta chiuso il fallimento, al debitore di agire in ripetizione.  </a:t>
            </a:r>
          </a:p>
          <a:p>
            <a:pPr algn="just"/>
            <a:r>
              <a:rPr lang="it-IT" dirty="0"/>
              <a:t>Art. 114 </a:t>
            </a:r>
            <a:r>
              <a:rPr lang="it-IT" dirty="0" err="1"/>
              <a:t>l.f.</a:t>
            </a:r>
            <a:r>
              <a:rPr lang="it-IT" dirty="0"/>
              <a:t> in contrasto con l’art. 96, </a:t>
            </a:r>
            <a:r>
              <a:rPr lang="it-IT" dirty="0" err="1"/>
              <a:t>u.c.</a:t>
            </a:r>
            <a:r>
              <a:rPr lang="it-IT" dirty="0"/>
              <a:t> MA, si giustifica per la particolarità della procedura concorsuale in cui si attua tutela piena del fallito: </a:t>
            </a:r>
            <a:r>
              <a:rPr lang="it-IT" b="1" dirty="0"/>
              <a:t>il curatore acquista la capacità processuale relativamente ai rapporti patrimoniali dell'insolvente </a:t>
            </a:r>
            <a:r>
              <a:rPr lang="it-IT" dirty="0"/>
              <a:t>dei quali questi perde la disponibilità, per attuare </a:t>
            </a:r>
            <a:r>
              <a:rPr lang="it-IT" b="1" dirty="0"/>
              <a:t>l'interesse</a:t>
            </a:r>
            <a:r>
              <a:rPr lang="it-IT" dirty="0"/>
              <a:t> </a:t>
            </a:r>
            <a:r>
              <a:rPr lang="it-IT" b="1" dirty="0"/>
              <a:t>pubblico</a:t>
            </a:r>
            <a:r>
              <a:rPr lang="it-IT" dirty="0"/>
              <a:t> di legalità a che lo stato passivo riproduca i crediti che effettivamente hanno diritto a partecipare al concorso. </a:t>
            </a:r>
          </a:p>
          <a:p>
            <a:pPr algn="just"/>
            <a:r>
              <a:rPr lang="it-IT" dirty="0"/>
              <a:t>Questa minorata difesa dell'insolvente è tipica di ogni sistema che, privando un soggetto della disponibilità dei propri beni, demanda ad un altro la legittimazione processuale a tutela non solo di chi subisce la privazione, ma anche di interessi collettivi, come in una procedura concorsuale, che assorbono la tutela degli interessi individuali del debitore, anche se in concreto può crearsi un contrasto.</a:t>
            </a:r>
          </a:p>
          <a:p>
            <a:endParaRPr lang="it-IT" dirty="0"/>
          </a:p>
        </p:txBody>
      </p:sp>
    </p:spTree>
    <p:extLst>
      <p:ext uri="{BB962C8B-B14F-4D97-AF65-F5344CB8AC3E}">
        <p14:creationId xmlns:p14="http://schemas.microsoft.com/office/powerpoint/2010/main" val="3825123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37C1BD-32FA-3B47-971C-75B2F15C9B60}"/>
              </a:ext>
            </a:extLst>
          </p:cNvPr>
          <p:cNvSpPr>
            <a:spLocks noGrp="1"/>
          </p:cNvSpPr>
          <p:nvPr>
            <p:ph type="title"/>
          </p:nvPr>
        </p:nvSpPr>
        <p:spPr/>
        <p:txBody>
          <a:bodyPr/>
          <a:lstStyle/>
          <a:p>
            <a:r>
              <a:rPr lang="it-IT" dirty="0"/>
              <a:t>Conferma anche alla luce della riforma </a:t>
            </a:r>
            <a:r>
              <a:rPr lang="it-IT" dirty="0" err="1"/>
              <a:t>Cartabia</a:t>
            </a:r>
            <a:r>
              <a:rPr lang="it-IT" dirty="0"/>
              <a:t> </a:t>
            </a:r>
          </a:p>
        </p:txBody>
      </p:sp>
      <p:sp>
        <p:nvSpPr>
          <p:cNvPr id="3" name="Segnaposto contenuto 2">
            <a:extLst>
              <a:ext uri="{FF2B5EF4-FFF2-40B4-BE49-F238E27FC236}">
                <a16:creationId xmlns:a16="http://schemas.microsoft.com/office/drawing/2014/main" xmlns="" id="{AAD2B6A1-3552-3643-AF71-4199477D461B}"/>
              </a:ext>
            </a:extLst>
          </p:cNvPr>
          <p:cNvSpPr>
            <a:spLocks noGrp="1"/>
          </p:cNvSpPr>
          <p:nvPr>
            <p:ph sz="half" idx="1"/>
          </p:nvPr>
        </p:nvSpPr>
        <p:spPr/>
        <p:txBody>
          <a:bodyPr/>
          <a:lstStyle/>
          <a:p>
            <a:pPr algn="just"/>
            <a:r>
              <a:rPr lang="it-IT" dirty="0"/>
              <a:t>Art. 12, </a:t>
            </a:r>
            <a:r>
              <a:rPr lang="it-IT" dirty="0" err="1"/>
              <a:t>lett</a:t>
            </a:r>
            <a:r>
              <a:rPr lang="it-IT" dirty="0"/>
              <a:t>. m): prevedere che il professionista delegato procede alla predisposizione del progetto di distribuzione del ricavato in base alle preventive istruzioni del giudice dell’esecuzione …; nell’ipotesi prevista dall’articolo 597 del codice di procedura civile o qualora non siano avanzate contestazioni al progetto, prevedere che il professionista delegato lo dichiara esecutivo e provvede entro sette giorni al pagamento delle singole quote agli aventi diritto secondo le istruzioni del giudice dell’esecuzione; </a:t>
            </a:r>
            <a:r>
              <a:rPr lang="it-IT" b="1" dirty="0"/>
              <a:t>prevedere che in caso di contestazioni il professionista rimette le parti innanzi al giudice dell’esecuzione.</a:t>
            </a:r>
            <a:endParaRPr lang="it-IT" dirty="0"/>
          </a:p>
        </p:txBody>
      </p:sp>
    </p:spTree>
    <p:extLst>
      <p:ext uri="{BB962C8B-B14F-4D97-AF65-F5344CB8AC3E}">
        <p14:creationId xmlns:p14="http://schemas.microsoft.com/office/powerpoint/2010/main" val="1487491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F8D915E-525B-1441-9FB7-E0CEF7DC5CCD}"/>
              </a:ext>
            </a:extLst>
          </p:cNvPr>
          <p:cNvSpPr>
            <a:spLocks noGrp="1"/>
          </p:cNvSpPr>
          <p:nvPr>
            <p:ph type="title"/>
          </p:nvPr>
        </p:nvSpPr>
        <p:spPr>
          <a:xfrm>
            <a:off x="431799" y="103690"/>
            <a:ext cx="10094951" cy="757130"/>
          </a:xfrm>
        </p:spPr>
        <p:txBody>
          <a:bodyPr/>
          <a:lstStyle/>
          <a:p>
            <a:r>
              <a:rPr lang="it-IT" dirty="0"/>
              <a:t>I rapporti tra controversie distributive e la verifica dei crediti a seguito di intervento non titolato</a:t>
            </a:r>
          </a:p>
        </p:txBody>
      </p:sp>
      <p:sp>
        <p:nvSpPr>
          <p:cNvPr id="3" name="Segnaposto contenuto 2">
            <a:extLst>
              <a:ext uri="{FF2B5EF4-FFF2-40B4-BE49-F238E27FC236}">
                <a16:creationId xmlns:a16="http://schemas.microsoft.com/office/drawing/2014/main" xmlns="" id="{DDAB049D-26AC-7B47-A088-CA23A1FBAF1D}"/>
              </a:ext>
            </a:extLst>
          </p:cNvPr>
          <p:cNvSpPr>
            <a:spLocks noGrp="1"/>
          </p:cNvSpPr>
          <p:nvPr>
            <p:ph sz="half" idx="1"/>
          </p:nvPr>
        </p:nvSpPr>
        <p:spPr/>
        <p:txBody>
          <a:bodyPr>
            <a:normAutofit lnSpcReduction="10000"/>
          </a:bodyPr>
          <a:lstStyle/>
          <a:p>
            <a:pPr algn="just"/>
            <a:r>
              <a:rPr lang="it-IT" dirty="0"/>
              <a:t>Coordinamento tra l’art. 499 e l’art. 512</a:t>
            </a:r>
          </a:p>
          <a:p>
            <a:pPr algn="just"/>
            <a:r>
              <a:rPr lang="it-IT" dirty="0"/>
              <a:t>ultimo comma dell’art. 499 </a:t>
            </a:r>
            <a:r>
              <a:rPr lang="it-IT" dirty="0" err="1"/>
              <a:t>c.p.c.</a:t>
            </a:r>
            <a:r>
              <a:rPr lang="it-IT" dirty="0"/>
              <a:t>, </a:t>
            </a:r>
            <a:r>
              <a:rPr lang="it-IT" dirty="0">
                <a:sym typeface="Wingdings" pitchFamily="2" charset="2"/>
              </a:rPr>
              <a:t></a:t>
            </a:r>
            <a:r>
              <a:rPr lang="it-IT" dirty="0"/>
              <a:t> "il riconoscimento rileva comunque ai soli effetti dell'esecuzione" </a:t>
            </a:r>
            <a:r>
              <a:rPr lang="it-IT" dirty="0">
                <a:sym typeface="Wingdings" pitchFamily="2" charset="2"/>
              </a:rPr>
              <a:t> </a:t>
            </a:r>
            <a:r>
              <a:rPr lang="it-IT" dirty="0"/>
              <a:t>al "riconoscimento» va negata qualsiasi efficacia esterna.</a:t>
            </a:r>
          </a:p>
          <a:p>
            <a:pPr algn="just"/>
            <a:r>
              <a:rPr lang="it-IT" dirty="0"/>
              <a:t>Tale conclusione pare essere avvalorata anche dalla circostanza che, nel caso di disconoscimento, spetta come è noto l’onere per l creditori sine </a:t>
            </a:r>
            <a:r>
              <a:rPr lang="it-IT" dirty="0" err="1"/>
              <a:t>titulo</a:t>
            </a:r>
            <a:r>
              <a:rPr lang="it-IT" dirty="0"/>
              <a:t> di avviare, entro 30 giorni dall'udienza, "l'azione necessaria affinché essi possano munirsi del titolo esecutivo " al fine di poter usufruire dell' "accantonamento " triennale di cui al successivo art. 510, 2 ° co., </a:t>
            </a:r>
            <a:r>
              <a:rPr lang="it-IT" dirty="0" err="1"/>
              <a:t>c.p.c.</a:t>
            </a:r>
            <a:endParaRPr lang="it-IT" dirty="0"/>
          </a:p>
          <a:p>
            <a:pPr algn="just"/>
            <a:r>
              <a:rPr lang="it-IT" dirty="0"/>
              <a:t>L’alternativa riconoscimento – disconoscimento/istanza per l’accantonamento allora va interpretata nel senso che il </a:t>
            </a:r>
            <a:r>
              <a:rPr lang="it-IT" b="1" dirty="0"/>
              <a:t>riconoscimento</a:t>
            </a:r>
            <a:r>
              <a:rPr lang="it-IT" dirty="0"/>
              <a:t> = </a:t>
            </a:r>
            <a:r>
              <a:rPr lang="it-IT" b="1" dirty="0"/>
              <a:t>esonero dell'interveniente dall'onere di premunirsi del titolo esecutivo</a:t>
            </a:r>
            <a:r>
              <a:rPr lang="it-IT" dirty="0"/>
              <a:t> per poter partecipare alla distribuzione del ricavato» (</a:t>
            </a:r>
            <a:r>
              <a:rPr lang="it-IT" dirty="0" err="1"/>
              <a:t>Carratta</a:t>
            </a:r>
            <a:r>
              <a:rPr lang="it-IT" dirty="0"/>
              <a:t>).</a:t>
            </a:r>
          </a:p>
        </p:txBody>
      </p:sp>
    </p:spTree>
    <p:extLst>
      <p:ext uri="{BB962C8B-B14F-4D97-AF65-F5344CB8AC3E}">
        <p14:creationId xmlns:p14="http://schemas.microsoft.com/office/powerpoint/2010/main" val="377566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4AC8E46-85F0-2647-B7D3-37825F25A86E}"/>
              </a:ext>
            </a:extLst>
          </p:cNvPr>
          <p:cNvSpPr>
            <a:spLocks noGrp="1"/>
          </p:cNvSpPr>
          <p:nvPr>
            <p:ph type="title"/>
          </p:nvPr>
        </p:nvSpPr>
        <p:spPr>
          <a:xfrm>
            <a:off x="431800" y="165253"/>
            <a:ext cx="8832552" cy="837282"/>
          </a:xfrm>
        </p:spPr>
        <p:txBody>
          <a:bodyPr/>
          <a:lstStyle/>
          <a:p>
            <a:r>
              <a:rPr lang="it-IT" dirty="0"/>
              <a:t>La stabilità dei risultati della distribuzione delle somme ricavate. La giurisprudenza</a:t>
            </a:r>
          </a:p>
        </p:txBody>
      </p:sp>
      <p:sp>
        <p:nvSpPr>
          <p:cNvPr id="3" name="Segnaposto contenuto 2">
            <a:extLst>
              <a:ext uri="{FF2B5EF4-FFF2-40B4-BE49-F238E27FC236}">
                <a16:creationId xmlns:a16="http://schemas.microsoft.com/office/drawing/2014/main" xmlns="" id="{EE89F659-9036-3E45-B5C1-600C653B3696}"/>
              </a:ext>
            </a:extLst>
          </p:cNvPr>
          <p:cNvSpPr>
            <a:spLocks noGrp="1"/>
          </p:cNvSpPr>
          <p:nvPr>
            <p:ph sz="half" idx="1"/>
          </p:nvPr>
        </p:nvSpPr>
        <p:spPr/>
        <p:txBody>
          <a:bodyPr>
            <a:normAutofit/>
          </a:bodyPr>
          <a:lstStyle/>
          <a:p>
            <a:pPr algn="just"/>
            <a:r>
              <a:rPr lang="it-IT" sz="2000" dirty="0">
                <a:sym typeface="Wingdings" pitchFamily="2" charset="2"/>
              </a:rPr>
              <a:t>«Il provvedimento che chiude il procedimento esecutivo, pur </a:t>
            </a:r>
            <a:r>
              <a:rPr lang="it-IT" sz="2000" b="1" dirty="0">
                <a:sym typeface="Wingdings" pitchFamily="2" charset="2"/>
              </a:rPr>
              <a:t>non avendo</a:t>
            </a:r>
            <a:r>
              <a:rPr lang="it-IT" sz="2000" dirty="0">
                <a:sym typeface="Wingdings" pitchFamily="2" charset="2"/>
              </a:rPr>
              <a:t>, per la mancanza di contenuto decisorio, </a:t>
            </a:r>
            <a:r>
              <a:rPr lang="it-IT" sz="2000" b="1" dirty="0">
                <a:sym typeface="Wingdings" pitchFamily="2" charset="2"/>
              </a:rPr>
              <a:t>efficacia di giudicato</a:t>
            </a:r>
            <a:r>
              <a:rPr lang="it-IT" sz="2000" dirty="0">
                <a:sym typeface="Wingdings" pitchFamily="2" charset="2"/>
              </a:rPr>
              <a:t>, è, </a:t>
            </a:r>
            <a:r>
              <a:rPr lang="it-IT" sz="2000" b="1" dirty="0">
                <a:sym typeface="Wingdings" pitchFamily="2" charset="2"/>
              </a:rPr>
              <a:t>tuttavia</a:t>
            </a:r>
            <a:r>
              <a:rPr lang="it-IT" sz="2000" dirty="0">
                <a:sym typeface="Wingdings" pitchFamily="2" charset="2"/>
              </a:rPr>
              <a:t>, caratterizzato da una </a:t>
            </a:r>
            <a:r>
              <a:rPr lang="it-IT" sz="2000" b="1" dirty="0">
                <a:sym typeface="Wingdings" pitchFamily="2" charset="2"/>
              </a:rPr>
              <a:t>definitività</a:t>
            </a:r>
            <a:r>
              <a:rPr lang="it-IT" sz="2000" dirty="0">
                <a:sym typeface="Wingdings" pitchFamily="2" charset="2"/>
              </a:rPr>
              <a:t> insita nella chiusura di un procedimento esplicato col rispetto delle forme atte a salvaguardare gli interessi delle parti ed incompatibile con qualsiasi sua revocabilità, </a:t>
            </a:r>
            <a:r>
              <a:rPr lang="it-IT" sz="2000" b="1" dirty="0">
                <a:sym typeface="Wingdings" pitchFamily="2" charset="2"/>
              </a:rPr>
              <a:t>in presenza di un sistema di garanzie di legalità </a:t>
            </a:r>
            <a:r>
              <a:rPr lang="it-IT" sz="2000" dirty="0">
                <a:sym typeface="Wingdings" pitchFamily="2" charset="2"/>
              </a:rPr>
              <a:t>per la soluzione di eventuali contrasti, all'interno del processo esecutivo. Ne consegue che il soggetto espropriato </a:t>
            </a:r>
            <a:r>
              <a:rPr lang="it-IT" sz="2000" b="1" dirty="0">
                <a:sym typeface="Wingdings" pitchFamily="2" charset="2"/>
              </a:rPr>
              <a:t>non può esperire</a:t>
            </a:r>
            <a:r>
              <a:rPr lang="it-IT" sz="2000" dirty="0">
                <a:sym typeface="Wingdings" pitchFamily="2" charset="2"/>
              </a:rPr>
              <a:t>, </a:t>
            </a:r>
            <a:r>
              <a:rPr lang="it-IT" sz="2000" b="1" dirty="0">
                <a:sym typeface="Wingdings" pitchFamily="2" charset="2"/>
              </a:rPr>
              <a:t>dopo</a:t>
            </a:r>
            <a:r>
              <a:rPr lang="it-IT" sz="2000" dirty="0">
                <a:sym typeface="Wingdings" pitchFamily="2" charset="2"/>
              </a:rPr>
              <a:t> la chiusura del procedimento di esecuzione forzata, </a:t>
            </a:r>
            <a:r>
              <a:rPr lang="it-IT" sz="2000" b="1" dirty="0">
                <a:sym typeface="Wingdings" pitchFamily="2" charset="2"/>
              </a:rPr>
              <a:t>l'azione di ripetizione di indebito </a:t>
            </a:r>
            <a:r>
              <a:rPr lang="it-IT" sz="2000" dirty="0">
                <a:sym typeface="Wingdings" pitchFamily="2" charset="2"/>
              </a:rPr>
              <a:t>contro il creditore procedente (o intervenuto) per ottenere la restituzione di quanto costui abbia riscosso, sul presupposto dell'illegittimità per motivi sostanziali dell'esecuzione forzata» </a:t>
            </a:r>
            <a:r>
              <a:rPr lang="it-IT" sz="2000" dirty="0" err="1"/>
              <a:t>Cass</a:t>
            </a:r>
            <a:r>
              <a:rPr lang="it-IT" sz="2000" dirty="0"/>
              <a:t>. 24-10-2018, n. 26927, REF, 2019, 64 ss.; in termini </a:t>
            </a:r>
            <a:r>
              <a:rPr lang="it-IT" sz="2000" dirty="0" err="1"/>
              <a:t>Cass</a:t>
            </a:r>
            <a:r>
              <a:rPr lang="it-IT" sz="2000" dirty="0"/>
              <a:t>. 13-2-2019, n. 4263; </a:t>
            </a:r>
            <a:r>
              <a:rPr lang="it-IT" sz="2000" dirty="0" err="1"/>
              <a:t>Cass</a:t>
            </a:r>
            <a:r>
              <a:rPr lang="it-IT" sz="2000" dirty="0"/>
              <a:t>. 25-10-2018, n. 24571, CG, 2019, 253 ss. …. </a:t>
            </a:r>
            <a:r>
              <a:rPr lang="it-IT" sz="2000" dirty="0" err="1"/>
              <a:t>Cass</a:t>
            </a:r>
            <a:r>
              <a:rPr lang="it-IT" sz="2000" dirty="0"/>
              <a:t>. 8-5-2003, n. 7036, REF, 2004, 258 (contra </a:t>
            </a:r>
            <a:r>
              <a:rPr lang="it-IT" sz="2000" dirty="0" err="1"/>
              <a:t>Cass</a:t>
            </a:r>
            <a:r>
              <a:rPr lang="it-IT" sz="2000" dirty="0"/>
              <a:t>. 25-01-1991, n. 760, FI, 1992, I, 1884).</a:t>
            </a:r>
          </a:p>
        </p:txBody>
      </p:sp>
    </p:spTree>
    <p:extLst>
      <p:ext uri="{BB962C8B-B14F-4D97-AF65-F5344CB8AC3E}">
        <p14:creationId xmlns:p14="http://schemas.microsoft.com/office/powerpoint/2010/main" val="192849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2FED9AE-1BB1-2C45-A9B4-EDD77DD95479}"/>
              </a:ext>
            </a:extLst>
          </p:cNvPr>
          <p:cNvSpPr>
            <a:spLocks noGrp="1"/>
          </p:cNvSpPr>
          <p:nvPr>
            <p:ph type="title"/>
          </p:nvPr>
        </p:nvSpPr>
        <p:spPr/>
        <p:txBody>
          <a:bodyPr/>
          <a:lstStyle/>
          <a:p>
            <a:r>
              <a:rPr lang="it-IT" dirty="0"/>
              <a:t>Conseguenze</a:t>
            </a:r>
          </a:p>
        </p:txBody>
      </p:sp>
      <p:sp>
        <p:nvSpPr>
          <p:cNvPr id="3" name="Segnaposto contenuto 2">
            <a:extLst>
              <a:ext uri="{FF2B5EF4-FFF2-40B4-BE49-F238E27FC236}">
                <a16:creationId xmlns:a16="http://schemas.microsoft.com/office/drawing/2014/main" xmlns="" id="{5EB5FF78-62F0-F742-B061-557BBF3B57FE}"/>
              </a:ext>
            </a:extLst>
          </p:cNvPr>
          <p:cNvSpPr>
            <a:spLocks noGrp="1"/>
          </p:cNvSpPr>
          <p:nvPr>
            <p:ph sz="half" idx="1"/>
          </p:nvPr>
        </p:nvSpPr>
        <p:spPr/>
        <p:txBody>
          <a:bodyPr>
            <a:normAutofit fontScale="92500"/>
          </a:bodyPr>
          <a:lstStyle/>
          <a:p>
            <a:pPr algn="just"/>
            <a:r>
              <a:rPr lang="it-IT" dirty="0"/>
              <a:t>Se riconoscimento = mero esonero dall’obbligo di procurarsi il </a:t>
            </a:r>
            <a:r>
              <a:rPr lang="it-IT" dirty="0" err="1"/>
              <a:t>t.e</a:t>
            </a:r>
            <a:r>
              <a:rPr lang="it-IT" dirty="0"/>
              <a:t>. con effetti </a:t>
            </a:r>
            <a:r>
              <a:rPr lang="it-IT" dirty="0" err="1"/>
              <a:t>endoprocedimentali</a:t>
            </a:r>
            <a:r>
              <a:rPr lang="it-IT" dirty="0"/>
              <a:t> e </a:t>
            </a:r>
          </a:p>
          <a:p>
            <a:pPr algn="just"/>
            <a:r>
              <a:rPr lang="it-IT" dirty="0"/>
              <a:t>Se la modifica dell’art. 512 ha lasciato invariato l’oggetto delle controversie distributive, allora </a:t>
            </a:r>
          </a:p>
          <a:p>
            <a:pPr algn="just"/>
            <a:r>
              <a:rPr lang="it-IT" dirty="0">
                <a:sym typeface="Wingdings" pitchFamily="2" charset="2"/>
              </a:rPr>
              <a:t></a:t>
            </a:r>
            <a:r>
              <a:rPr lang="it-IT" dirty="0"/>
              <a:t> il riconoscimento, in quanto funzionale soltanto alla partecipazione al concorso, non impedisce affatto che, in sede di distribuzione, lo stesso esecutato o qualsiasi creditore possa far sorgere la controversia distributiva.  </a:t>
            </a:r>
          </a:p>
          <a:p>
            <a:pPr algn="just"/>
            <a:r>
              <a:rPr lang="it-IT" b="1" dirty="0"/>
              <a:t>In caso di disconoscimento e successiva azione per ottenere il </a:t>
            </a:r>
            <a:r>
              <a:rPr lang="it-IT" b="1" dirty="0" err="1"/>
              <a:t>t.e</a:t>
            </a:r>
            <a:r>
              <a:rPr lang="it-IT" b="1" dirty="0"/>
              <a:t>. </a:t>
            </a:r>
            <a:r>
              <a:rPr lang="it-IT" dirty="0">
                <a:sym typeface="Wingdings" pitchFamily="2" charset="2"/>
              </a:rPr>
              <a:t> eventualità di </a:t>
            </a:r>
            <a:r>
              <a:rPr lang="it-IT" b="1" dirty="0">
                <a:sym typeface="Wingdings" pitchFamily="2" charset="2"/>
              </a:rPr>
              <a:t>coordinamento</a:t>
            </a:r>
            <a:r>
              <a:rPr lang="it-IT" dirty="0">
                <a:sym typeface="Wingdings" pitchFamily="2" charset="2"/>
              </a:rPr>
              <a:t> tra il giudizio di cognizione per il </a:t>
            </a:r>
            <a:r>
              <a:rPr lang="it-IT" dirty="0" err="1">
                <a:sym typeface="Wingdings" pitchFamily="2" charset="2"/>
              </a:rPr>
              <a:t>t.e</a:t>
            </a:r>
            <a:r>
              <a:rPr lang="it-IT" dirty="0">
                <a:sym typeface="Wingdings" pitchFamily="2" charset="2"/>
              </a:rPr>
              <a:t>. l’eventuale controversia sorta in sede di distribuzione, in quanto «se la controversia dovesse interessare (sia pure per profili diversi) il medesimo credito oggetto del giudizio pendente, essa dovrebbe, in sede di opposizione, confluire nel giudizio già pendente, altrimenti esponendosi all'eccezione di litispendenza» (</a:t>
            </a:r>
            <a:r>
              <a:rPr lang="it-IT" dirty="0" err="1">
                <a:sym typeface="Wingdings" pitchFamily="2" charset="2"/>
              </a:rPr>
              <a:t>Carratta</a:t>
            </a:r>
            <a:r>
              <a:rPr lang="it-IT" dirty="0">
                <a:sym typeface="Wingdings" pitchFamily="2" charset="2"/>
              </a:rPr>
              <a:t>).</a:t>
            </a:r>
            <a:endParaRPr lang="it-IT" dirty="0"/>
          </a:p>
        </p:txBody>
      </p:sp>
    </p:spTree>
    <p:extLst>
      <p:ext uri="{BB962C8B-B14F-4D97-AF65-F5344CB8AC3E}">
        <p14:creationId xmlns:p14="http://schemas.microsoft.com/office/powerpoint/2010/main" val="2531923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D6B4376-A63B-8142-AC18-C6E8EC377C26}"/>
              </a:ext>
            </a:extLst>
          </p:cNvPr>
          <p:cNvSpPr>
            <a:spLocks noGrp="1"/>
          </p:cNvSpPr>
          <p:nvPr>
            <p:ph type="title"/>
          </p:nvPr>
        </p:nvSpPr>
        <p:spPr>
          <a:xfrm>
            <a:off x="431800" y="41181"/>
            <a:ext cx="8832552" cy="757130"/>
          </a:xfrm>
        </p:spPr>
        <p:txBody>
          <a:bodyPr/>
          <a:lstStyle/>
          <a:p>
            <a:r>
              <a:rPr lang="it-IT" dirty="0"/>
              <a:t>Rapporti tra le controversie distributive e le contestazioni in sede di conversione del pignoramento</a:t>
            </a:r>
          </a:p>
        </p:txBody>
      </p:sp>
      <p:sp>
        <p:nvSpPr>
          <p:cNvPr id="3" name="Segnaposto contenuto 2">
            <a:extLst>
              <a:ext uri="{FF2B5EF4-FFF2-40B4-BE49-F238E27FC236}">
                <a16:creationId xmlns:a16="http://schemas.microsoft.com/office/drawing/2014/main" xmlns="" id="{801E4518-6362-E14B-B8DA-704DADB634F4}"/>
              </a:ext>
            </a:extLst>
          </p:cNvPr>
          <p:cNvSpPr>
            <a:spLocks noGrp="1"/>
          </p:cNvSpPr>
          <p:nvPr>
            <p:ph sz="half" idx="1"/>
          </p:nvPr>
        </p:nvSpPr>
        <p:spPr/>
        <p:txBody>
          <a:bodyPr/>
          <a:lstStyle/>
          <a:p>
            <a:pPr algn="just"/>
            <a:r>
              <a:rPr lang="it-IT" dirty="0"/>
              <a:t>Punti fermi:</a:t>
            </a:r>
          </a:p>
          <a:p>
            <a:pPr algn="just"/>
            <a:r>
              <a:rPr lang="it-IT" dirty="0"/>
              <a:t>A)- la conversione ex art. 495 </a:t>
            </a:r>
            <a:r>
              <a:rPr lang="it-IT" dirty="0" err="1"/>
              <a:t>c.p.c.</a:t>
            </a:r>
            <a:r>
              <a:rPr lang="it-IT" dirty="0"/>
              <a:t> </a:t>
            </a:r>
            <a:r>
              <a:rPr lang="it-IT" b="1" dirty="0"/>
              <a:t>non ha carattere </a:t>
            </a:r>
            <a:r>
              <a:rPr lang="it-IT" b="1" dirty="0" err="1"/>
              <a:t>solutorio</a:t>
            </a:r>
            <a:r>
              <a:rPr lang="it-IT" dirty="0"/>
              <a:t>, in quanto il debitore non vuole pagare, ma </a:t>
            </a:r>
            <a:r>
              <a:rPr lang="it-IT" b="1" dirty="0"/>
              <a:t>solo sostituire </a:t>
            </a:r>
            <a:r>
              <a:rPr lang="it-IT" dirty="0"/>
              <a:t>l’oggetto del pignoramento con una somma di denaro </a:t>
            </a:r>
          </a:p>
          <a:p>
            <a:pPr algn="just"/>
            <a:r>
              <a:rPr lang="it-IT" dirty="0"/>
              <a:t>B)- </a:t>
            </a:r>
            <a:r>
              <a:rPr lang="it-IT" b="1" dirty="0"/>
              <a:t>liberazione del bene dal vincolo del pignoramento si ha soltanto a seguito del versamento integrale </a:t>
            </a:r>
            <a:r>
              <a:rPr lang="it-IT" dirty="0"/>
              <a:t>della somma stabilita nell’ordinanza di conversione. </a:t>
            </a:r>
          </a:p>
        </p:txBody>
      </p:sp>
    </p:spTree>
    <p:extLst>
      <p:ext uri="{BB962C8B-B14F-4D97-AF65-F5344CB8AC3E}">
        <p14:creationId xmlns:p14="http://schemas.microsoft.com/office/powerpoint/2010/main" val="212099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16D4514-D3E1-8648-9E4F-B14DC9DCBDA6}"/>
              </a:ext>
            </a:extLst>
          </p:cNvPr>
          <p:cNvSpPr>
            <a:spLocks noGrp="1"/>
          </p:cNvSpPr>
          <p:nvPr>
            <p:ph type="title"/>
          </p:nvPr>
        </p:nvSpPr>
        <p:spPr>
          <a:xfrm>
            <a:off x="535258" y="211872"/>
            <a:ext cx="8729093" cy="635379"/>
          </a:xfrm>
        </p:spPr>
        <p:txBody>
          <a:bodyPr/>
          <a:lstStyle/>
          <a:p>
            <a:r>
              <a:rPr lang="it-IT" dirty="0"/>
              <a:t>La possibilità o meno di escludere la distribuzione all’esito della conversione</a:t>
            </a:r>
          </a:p>
        </p:txBody>
      </p:sp>
      <p:sp>
        <p:nvSpPr>
          <p:cNvPr id="3" name="Segnaposto contenuto 2">
            <a:extLst>
              <a:ext uri="{FF2B5EF4-FFF2-40B4-BE49-F238E27FC236}">
                <a16:creationId xmlns:a16="http://schemas.microsoft.com/office/drawing/2014/main" xmlns="" id="{96AFE6E0-8ECB-C741-9F92-1BCE13FC0FFE}"/>
              </a:ext>
            </a:extLst>
          </p:cNvPr>
          <p:cNvSpPr>
            <a:spLocks noGrp="1"/>
          </p:cNvSpPr>
          <p:nvPr>
            <p:ph sz="half" idx="1"/>
          </p:nvPr>
        </p:nvSpPr>
        <p:spPr/>
        <p:txBody>
          <a:bodyPr>
            <a:normAutofit fontScale="70000" lnSpcReduction="20000"/>
          </a:bodyPr>
          <a:lstStyle/>
          <a:p>
            <a:pPr algn="just"/>
            <a:r>
              <a:rPr lang="it-IT" dirty="0"/>
              <a:t>Dottrina tradizionale </a:t>
            </a:r>
            <a:r>
              <a:rPr lang="it-IT" dirty="0">
                <a:sym typeface="Wingdings" pitchFamily="2" charset="2"/>
              </a:rPr>
              <a:t> la fase distributiva è </a:t>
            </a:r>
            <a:r>
              <a:rPr lang="it-IT" b="1" dirty="0">
                <a:sym typeface="Wingdings" pitchFamily="2" charset="2"/>
              </a:rPr>
              <a:t>necessaria</a:t>
            </a:r>
            <a:r>
              <a:rPr lang="it-IT" dirty="0">
                <a:sym typeface="Wingdings" pitchFamily="2" charset="2"/>
              </a:rPr>
              <a:t> </a:t>
            </a:r>
          </a:p>
          <a:p>
            <a:pPr algn="just"/>
            <a:r>
              <a:rPr lang="it-IT" dirty="0"/>
              <a:t>Capponi </a:t>
            </a:r>
            <a:r>
              <a:rPr lang="it-IT" dirty="0">
                <a:sym typeface="Wingdings" pitchFamily="2" charset="2"/>
              </a:rPr>
              <a:t> </a:t>
            </a:r>
            <a:r>
              <a:rPr lang="it-IT" dirty="0"/>
              <a:t>poiché la conversione mira a realizzare la sostituzione dei beni pignorati con il denaro in virtù del versamento di una somma idonea a coprire tutte le pretese creditorie deve escludersi la possibilità di procedere alla distribuzione.</a:t>
            </a:r>
          </a:p>
          <a:p>
            <a:pPr algn="just"/>
            <a:r>
              <a:rPr lang="it-IT" dirty="0"/>
              <a:t>Ciò è senz’altro vero nell’ipotesi normale ed auspicabile in cui la conversione tenga conto di tutti i crediti fatti valere nel processo esecutivo.</a:t>
            </a:r>
          </a:p>
          <a:p>
            <a:pPr algn="just"/>
            <a:r>
              <a:rPr lang="it-IT" dirty="0"/>
              <a:t>Potrebbero però successivamente all’ordinanza intervenire altri creditori </a:t>
            </a:r>
            <a:r>
              <a:rPr lang="it-IT" dirty="0">
                <a:sym typeface="Wingdings" pitchFamily="2" charset="2"/>
              </a:rPr>
              <a:t> in tal caso ripartizione p</a:t>
            </a:r>
            <a:r>
              <a:rPr lang="it-IT" dirty="0"/>
              <a:t>roporzionale ex art. 510.  </a:t>
            </a:r>
          </a:p>
          <a:p>
            <a:pPr algn="just"/>
            <a:r>
              <a:rPr lang="it-IT" dirty="0"/>
              <a:t>CONSEGUENZA </a:t>
            </a:r>
            <a:r>
              <a:rPr lang="it-IT" dirty="0">
                <a:sym typeface="Wingdings" pitchFamily="2" charset="2"/>
              </a:rPr>
              <a:t> </a:t>
            </a:r>
            <a:r>
              <a:rPr lang="it-IT" b="1" dirty="0"/>
              <a:t>fase distributiva non è necessaria </a:t>
            </a:r>
            <a:r>
              <a:rPr lang="it-IT" dirty="0"/>
              <a:t>ove: 1)- si sia in presenza di un unico creditore procedente, per cui la distribuzione avrà luogo con l’attuazione dell’ordinanza del giudice; 2)- il quantum fissato dal giudice sia in grado di soddisfare i crediti degli eventuali creditori intervenuti. </a:t>
            </a:r>
          </a:p>
          <a:p>
            <a:pPr algn="just"/>
            <a:r>
              <a:rPr lang="it-IT" dirty="0"/>
              <a:t>Piano di riparto </a:t>
            </a:r>
            <a:r>
              <a:rPr lang="it-IT" b="1" dirty="0"/>
              <a:t>necessario</a:t>
            </a:r>
            <a:r>
              <a:rPr lang="it-IT" dirty="0"/>
              <a:t>:  1)- qualora, </a:t>
            </a:r>
            <a:r>
              <a:rPr lang="it-IT" b="1" dirty="0"/>
              <a:t>successivamente</a:t>
            </a:r>
            <a:r>
              <a:rPr lang="it-IT" dirty="0"/>
              <a:t> all’adozione dell’ordinanza di </a:t>
            </a:r>
            <a:r>
              <a:rPr lang="it-IT" b="1" dirty="0"/>
              <a:t>conversione</a:t>
            </a:r>
            <a:r>
              <a:rPr lang="it-IT" dirty="0"/>
              <a:t>, intervengano altri creditori, chirografari o muniti di cause legittime di prelazione; 2)- quando, per fatti sopravvenuti all’adozione dell’ordinanza di conversione, si verifichi l’ipotesi di un sopravanzo nell’attivo, come accade in caso di rinuncia agli atti esecutivi ad opera di uno dei creditori o di vittorioso esperimento da parte del debitore dell’opposizione all’esecuzione avverso uno dei creditori intervenuti muniti di titolo. In tale ultima ipotesi, le somme residuate dovranno essere distribuite tra gli eventuali creditori intervenuti successivamente rispetto al subprocedimento di conversione (e pertanto non contemplati nell’ordinanza di cui all’art. 495) ovvero, in caso di loro assenza, saranno restituite al debitore.</a:t>
            </a:r>
          </a:p>
          <a:p>
            <a:pPr algn="just"/>
            <a:endParaRPr lang="it-IT" dirty="0"/>
          </a:p>
          <a:p>
            <a:pPr marL="0" indent="0">
              <a:buNone/>
            </a:pPr>
            <a:endParaRPr lang="it-IT" dirty="0"/>
          </a:p>
        </p:txBody>
      </p:sp>
    </p:spTree>
    <p:extLst>
      <p:ext uri="{BB962C8B-B14F-4D97-AF65-F5344CB8AC3E}">
        <p14:creationId xmlns:p14="http://schemas.microsoft.com/office/powerpoint/2010/main" val="1624465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97E2AF-CDA9-E54E-B047-4739DA45D001}"/>
              </a:ext>
            </a:extLst>
          </p:cNvPr>
          <p:cNvSpPr>
            <a:spLocks noGrp="1"/>
          </p:cNvSpPr>
          <p:nvPr>
            <p:ph type="title"/>
          </p:nvPr>
        </p:nvSpPr>
        <p:spPr>
          <a:xfrm>
            <a:off x="431800" y="41181"/>
            <a:ext cx="8832552" cy="757130"/>
          </a:xfrm>
        </p:spPr>
        <p:txBody>
          <a:bodyPr/>
          <a:lstStyle/>
          <a:p>
            <a:r>
              <a:rPr lang="it-IT" dirty="0"/>
              <a:t>Poteri del </a:t>
            </a:r>
            <a:r>
              <a:rPr lang="it-IT" dirty="0" err="1"/>
              <a:t>g.e</a:t>
            </a:r>
            <a:r>
              <a:rPr lang="it-IT" dirty="0"/>
              <a:t>. in sede di conversione e controversie distributive. La tesi tradizionale</a:t>
            </a:r>
          </a:p>
        </p:txBody>
      </p:sp>
      <p:sp>
        <p:nvSpPr>
          <p:cNvPr id="3" name="Segnaposto contenuto 2">
            <a:extLst>
              <a:ext uri="{FF2B5EF4-FFF2-40B4-BE49-F238E27FC236}">
                <a16:creationId xmlns:a16="http://schemas.microsoft.com/office/drawing/2014/main" xmlns="" id="{895788C0-CED2-7D45-ACF6-30273A7CA654}"/>
              </a:ext>
            </a:extLst>
          </p:cNvPr>
          <p:cNvSpPr>
            <a:spLocks noGrp="1"/>
          </p:cNvSpPr>
          <p:nvPr>
            <p:ph sz="half" idx="1"/>
          </p:nvPr>
        </p:nvSpPr>
        <p:spPr/>
        <p:txBody>
          <a:bodyPr>
            <a:normAutofit fontScale="85000" lnSpcReduction="10000"/>
          </a:bodyPr>
          <a:lstStyle/>
          <a:p>
            <a:pPr algn="just"/>
            <a:r>
              <a:rPr lang="it-IT" dirty="0"/>
              <a:t>Montesano – </a:t>
            </a:r>
            <a:r>
              <a:rPr lang="it-IT" dirty="0" err="1"/>
              <a:t>Garbagnati</a:t>
            </a:r>
            <a:r>
              <a:rPr lang="it-IT" dirty="0"/>
              <a:t> </a:t>
            </a:r>
            <a:r>
              <a:rPr lang="it-IT" dirty="0">
                <a:sym typeface="Wingdings" pitchFamily="2" charset="2"/>
              </a:rPr>
              <a:t> </a:t>
            </a:r>
            <a:r>
              <a:rPr lang="it-IT" dirty="0"/>
              <a:t>la conversione </a:t>
            </a:r>
            <a:r>
              <a:rPr lang="it-IT" b="1" dirty="0"/>
              <a:t>non</a:t>
            </a:r>
            <a:r>
              <a:rPr lang="it-IT" dirty="0"/>
              <a:t> ha alcuna funzione di </a:t>
            </a:r>
            <a:r>
              <a:rPr lang="it-IT" b="1" dirty="0"/>
              <a:t>accertamento</a:t>
            </a:r>
            <a:r>
              <a:rPr lang="it-IT" dirty="0"/>
              <a:t> cognitivo del credito, ma ha solo l'effetto di modificare l'oggetto del pignoramento; </a:t>
            </a:r>
            <a:r>
              <a:rPr lang="it-IT" dirty="0" err="1"/>
              <a:t>cons</a:t>
            </a:r>
            <a:r>
              <a:rPr lang="it-IT" dirty="0"/>
              <a:t>. </a:t>
            </a:r>
            <a:r>
              <a:rPr lang="it-IT" dirty="0">
                <a:sym typeface="Wingdings" pitchFamily="2" charset="2"/>
              </a:rPr>
              <a:t> possibilità nella </a:t>
            </a:r>
            <a:r>
              <a:rPr lang="it-IT" dirty="0"/>
              <a:t>fase di distribuzione delle controversie ex art. 512 </a:t>
            </a:r>
            <a:r>
              <a:rPr lang="it-IT" dirty="0" err="1"/>
              <a:t>c.p.c.</a:t>
            </a:r>
            <a:r>
              <a:rPr lang="it-IT" dirty="0"/>
              <a:t> </a:t>
            </a:r>
          </a:p>
          <a:p>
            <a:pPr algn="just"/>
            <a:r>
              <a:rPr lang="it-IT" dirty="0" err="1"/>
              <a:t>Cass</a:t>
            </a:r>
            <a:r>
              <a:rPr lang="it-IT" dirty="0"/>
              <a:t>. 10-01-1964, n. 65 </a:t>
            </a:r>
            <a:r>
              <a:rPr lang="it-IT" dirty="0">
                <a:sym typeface="Wingdings" pitchFamily="2" charset="2"/>
              </a:rPr>
              <a:t> </a:t>
            </a:r>
            <a:r>
              <a:rPr lang="it-IT" dirty="0"/>
              <a:t>è inammissibile un'anticipazione delle contestazioni ex art. 512: il </a:t>
            </a:r>
            <a:r>
              <a:rPr lang="it-IT" dirty="0" err="1"/>
              <a:t>g.e</a:t>
            </a:r>
            <a:r>
              <a:rPr lang="it-IT" dirty="0"/>
              <a:t>. è legittimato al </a:t>
            </a:r>
            <a:r>
              <a:rPr lang="it-IT" b="1" dirty="0"/>
              <a:t>solo controllo dell'esatto conteggio </a:t>
            </a:r>
            <a:r>
              <a:rPr lang="it-IT" dirty="0"/>
              <a:t>dei crediti, come affermati negli atti di precetto e in quelli di intervento ovvero nei documenti allegati, e della ricorrenza, per i crediti non assistiti da titolo esecutivo, dei requisiti di ammissibilità dell'intervento.</a:t>
            </a:r>
          </a:p>
          <a:p>
            <a:pPr algn="just"/>
            <a:r>
              <a:rPr lang="it-IT" dirty="0"/>
              <a:t>Eventuali contestazioni in ordine all’esistenza del credito </a:t>
            </a:r>
            <a:r>
              <a:rPr lang="it-IT" dirty="0">
                <a:sym typeface="Wingdings" pitchFamily="2" charset="2"/>
              </a:rPr>
              <a:t> ex art. </a:t>
            </a:r>
            <a:r>
              <a:rPr lang="it-IT" b="1" dirty="0">
                <a:sym typeface="Wingdings" pitchFamily="2" charset="2"/>
              </a:rPr>
              <a:t>615</a:t>
            </a:r>
            <a:r>
              <a:rPr lang="it-IT" dirty="0">
                <a:sym typeface="Wingdings" pitchFamily="2" charset="2"/>
              </a:rPr>
              <a:t> o, </a:t>
            </a:r>
            <a:r>
              <a:rPr lang="it-IT" dirty="0"/>
              <a:t>in sede </a:t>
            </a:r>
            <a:r>
              <a:rPr lang="it-IT" b="1" dirty="0"/>
              <a:t>distributiva</a:t>
            </a:r>
            <a:r>
              <a:rPr lang="it-IT" dirty="0"/>
              <a:t>, ai termini dell'art. 512. </a:t>
            </a:r>
          </a:p>
          <a:p>
            <a:pPr algn="just"/>
            <a:r>
              <a:rPr lang="it-IT" dirty="0"/>
              <a:t>L’ordinanza di conversione è impugnabile ex art. </a:t>
            </a:r>
            <a:r>
              <a:rPr lang="it-IT" b="1" dirty="0"/>
              <a:t>617</a:t>
            </a:r>
            <a:r>
              <a:rPr lang="it-IT" dirty="0"/>
              <a:t> non per l'accertamento dell'importo dei crediti contestati, bensì </a:t>
            </a:r>
            <a:r>
              <a:rPr lang="it-IT" b="1" dirty="0"/>
              <a:t>solo per la verifica </a:t>
            </a:r>
            <a:r>
              <a:rPr lang="it-IT" dirty="0"/>
              <a:t>che la determinazione della somma in concreto effettuata dal </a:t>
            </a:r>
            <a:r>
              <a:rPr lang="it-IT" dirty="0" err="1"/>
              <a:t>g.e</a:t>
            </a:r>
            <a:r>
              <a:rPr lang="it-IT" dirty="0"/>
              <a:t>. sia conforme ai criteri desumibili dall'art. 495.</a:t>
            </a:r>
          </a:p>
          <a:p>
            <a:pPr algn="just"/>
            <a:r>
              <a:rPr lang="it-IT" dirty="0"/>
              <a:t>Dunque: 1)- la mancata contestazione da parte del debitore non precludeva l'opposizione distributiva e 2)-l'ordinanza che decideva l'eventuale contestazione sorta in fase di conversione non produceva alcun giudicato sul credito.</a:t>
            </a:r>
          </a:p>
          <a:p>
            <a:endParaRPr lang="it-IT" dirty="0"/>
          </a:p>
          <a:p>
            <a:endParaRPr lang="it-IT" dirty="0"/>
          </a:p>
        </p:txBody>
      </p:sp>
    </p:spTree>
    <p:extLst>
      <p:ext uri="{BB962C8B-B14F-4D97-AF65-F5344CB8AC3E}">
        <p14:creationId xmlns:p14="http://schemas.microsoft.com/office/powerpoint/2010/main" val="455527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BFBF77-CFFB-9343-B12B-8D143A20324C}"/>
              </a:ext>
            </a:extLst>
          </p:cNvPr>
          <p:cNvSpPr>
            <a:spLocks noGrp="1"/>
          </p:cNvSpPr>
          <p:nvPr>
            <p:ph type="title"/>
          </p:nvPr>
        </p:nvSpPr>
        <p:spPr/>
        <p:txBody>
          <a:bodyPr/>
          <a:lstStyle/>
          <a:p>
            <a:r>
              <a:rPr lang="it-IT" dirty="0"/>
              <a:t>La posizione della giurisprudenza dopo le riforme del 2005</a:t>
            </a:r>
          </a:p>
        </p:txBody>
      </p:sp>
      <p:sp>
        <p:nvSpPr>
          <p:cNvPr id="3" name="Segnaposto contenuto 2">
            <a:extLst>
              <a:ext uri="{FF2B5EF4-FFF2-40B4-BE49-F238E27FC236}">
                <a16:creationId xmlns:a16="http://schemas.microsoft.com/office/drawing/2014/main" xmlns="" id="{4207DCD5-A4DB-1E4A-8B51-D3C73A26D494}"/>
              </a:ext>
            </a:extLst>
          </p:cNvPr>
          <p:cNvSpPr>
            <a:spLocks noGrp="1"/>
          </p:cNvSpPr>
          <p:nvPr>
            <p:ph sz="half" idx="1"/>
          </p:nvPr>
        </p:nvSpPr>
        <p:spPr/>
        <p:txBody>
          <a:bodyPr>
            <a:normAutofit fontScale="92500" lnSpcReduction="20000"/>
          </a:bodyPr>
          <a:lstStyle/>
          <a:p>
            <a:pPr algn="just"/>
            <a:r>
              <a:rPr lang="it-IT" dirty="0" err="1"/>
              <a:t>Cass</a:t>
            </a:r>
            <a:r>
              <a:rPr lang="it-IT" dirty="0"/>
              <a:t>. 28-09-2009, n. 20733 </a:t>
            </a:r>
            <a:r>
              <a:rPr lang="it-IT" dirty="0">
                <a:sym typeface="Wingdings" pitchFamily="2" charset="2"/>
              </a:rPr>
              <a:t> </a:t>
            </a:r>
            <a:r>
              <a:rPr lang="it-IT" dirty="0"/>
              <a:t>l’opposizione agli atti esecutivi esperibile contro l'ordinanza di conversione è finalizzata non solo a far valere contestazioni relative all'inosservanza formale dei criteri di determinazione stabiliti da tale norma e delle regole procedimentali da essa espresse, </a:t>
            </a:r>
            <a:r>
              <a:rPr lang="it-IT" b="1" dirty="0"/>
              <a:t>ma anche contestazioni in ordine all'ammontare del credito</a:t>
            </a:r>
            <a:r>
              <a:rPr lang="it-IT" dirty="0"/>
              <a:t> del creditore procedente, nonché all'ammontare e all’esistenza dei crediti di quelli intervenuti. </a:t>
            </a:r>
          </a:p>
          <a:p>
            <a:pPr algn="just"/>
            <a:r>
              <a:rPr lang="it-IT" dirty="0"/>
              <a:t>Secondo questo indirizzo, «l'accertamento che così si sollecita riguardo all'ammontare o alla stessa esistenza parziale o totale di un credito è […] richiesto soltanto </a:t>
            </a:r>
            <a:r>
              <a:rPr lang="it-IT" b="1" dirty="0"/>
              <a:t>in funzione dell'ottenimento del bene della vita costituto dall'annullamento o dalla modificazione dell'ordinanza determinativa della somma di conversione</a:t>
            </a:r>
            <a:r>
              <a:rPr lang="it-IT" dirty="0"/>
              <a:t>, in funzione del doversi provvedere sull'esecuzione a seguito dell'istanza di conversione, ed il giudicato che ne scaturirà avrà ad oggetto esclusivamente questo bene».</a:t>
            </a:r>
          </a:p>
          <a:p>
            <a:pPr algn="just"/>
            <a:r>
              <a:rPr lang="it-IT" dirty="0"/>
              <a:t>Pertanto, a seguito dell’opposizione ex 617 il </a:t>
            </a:r>
            <a:r>
              <a:rPr lang="it-IT" dirty="0" err="1"/>
              <a:t>g.e</a:t>
            </a:r>
            <a:r>
              <a:rPr lang="it-IT" dirty="0"/>
              <a:t>. decide se considerare o meno il credito, </a:t>
            </a:r>
            <a:r>
              <a:rPr lang="it-IT" b="1" dirty="0"/>
              <a:t>fermo restando che tale accertamento è da ritenersi irrilevante al di fuori del processo</a:t>
            </a:r>
            <a:r>
              <a:rPr lang="it-IT" dirty="0"/>
              <a:t> esecutivo.</a:t>
            </a:r>
          </a:p>
          <a:p>
            <a:pPr algn="just"/>
            <a:endParaRPr lang="it-IT" dirty="0"/>
          </a:p>
          <a:p>
            <a:endParaRPr lang="it-IT" dirty="0"/>
          </a:p>
        </p:txBody>
      </p:sp>
    </p:spTree>
    <p:extLst>
      <p:ext uri="{BB962C8B-B14F-4D97-AF65-F5344CB8AC3E}">
        <p14:creationId xmlns:p14="http://schemas.microsoft.com/office/powerpoint/2010/main" val="3778112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7585848-834F-A74C-9B33-A793B1794F95}"/>
              </a:ext>
            </a:extLst>
          </p:cNvPr>
          <p:cNvSpPr>
            <a:spLocks noGrp="1"/>
          </p:cNvSpPr>
          <p:nvPr>
            <p:ph type="title"/>
          </p:nvPr>
        </p:nvSpPr>
        <p:spPr/>
        <p:txBody>
          <a:bodyPr/>
          <a:lstStyle/>
          <a:p>
            <a:r>
              <a:rPr lang="it-IT" dirty="0"/>
              <a:t>Conseguenze</a:t>
            </a:r>
          </a:p>
        </p:txBody>
      </p:sp>
      <p:sp>
        <p:nvSpPr>
          <p:cNvPr id="3" name="Segnaposto contenuto 2">
            <a:extLst>
              <a:ext uri="{FF2B5EF4-FFF2-40B4-BE49-F238E27FC236}">
                <a16:creationId xmlns:a16="http://schemas.microsoft.com/office/drawing/2014/main" xmlns="" id="{4827FE39-A017-174D-A262-4A9B55D3891C}"/>
              </a:ext>
            </a:extLst>
          </p:cNvPr>
          <p:cNvSpPr>
            <a:spLocks noGrp="1"/>
          </p:cNvSpPr>
          <p:nvPr>
            <p:ph sz="half" idx="1"/>
          </p:nvPr>
        </p:nvSpPr>
        <p:spPr/>
        <p:txBody>
          <a:bodyPr>
            <a:normAutofit fontScale="92500" lnSpcReduction="10000"/>
          </a:bodyPr>
          <a:lstStyle/>
          <a:p>
            <a:pPr algn="just"/>
            <a:r>
              <a:rPr lang="it-IT" dirty="0"/>
              <a:t>La possibilità di esperire l’opposizione agli atti preclude la possibilità di proporre contestazione in sede distribuzione: ogni possibile contestazione va proposta all'udienza di audizione dei creditori che poi sarà risolta con ordinanza di conversione impugnabile ex art. 617. </a:t>
            </a:r>
          </a:p>
          <a:p>
            <a:pPr algn="just"/>
            <a:r>
              <a:rPr lang="it-IT" dirty="0"/>
              <a:t>Il </a:t>
            </a:r>
            <a:r>
              <a:rPr lang="it-IT" dirty="0" err="1"/>
              <a:t>g.e</a:t>
            </a:r>
            <a:r>
              <a:rPr lang="it-IT" dirty="0"/>
              <a:t>., laddove disponga la </a:t>
            </a:r>
            <a:r>
              <a:rPr lang="it-IT" b="1" dirty="0"/>
              <a:t>conversione </a:t>
            </a:r>
            <a:r>
              <a:rPr lang="it-IT" dirty="0"/>
              <a:t>del pignoramento </a:t>
            </a:r>
            <a:r>
              <a:rPr lang="it-IT" b="1" u="sng" dirty="0"/>
              <a:t>prima</a:t>
            </a:r>
            <a:r>
              <a:rPr lang="it-IT" b="1" dirty="0"/>
              <a:t> dell’instaurazione del subprocedimento di verifica,</a:t>
            </a:r>
            <a:r>
              <a:rPr lang="it-IT" dirty="0"/>
              <a:t> eserciterà «poteri cognitivi non dissimili da quelli spendibili in fase di distribuzione» (Capponi).</a:t>
            </a:r>
          </a:p>
          <a:p>
            <a:pPr algn="just"/>
            <a:r>
              <a:rPr lang="it-IT" dirty="0"/>
              <a:t>Qualora </a:t>
            </a:r>
            <a:r>
              <a:rPr lang="it-IT" b="1" dirty="0"/>
              <a:t>invece l'istanza di conversione </a:t>
            </a:r>
            <a:r>
              <a:rPr lang="it-IT" b="1" u="sng" dirty="0"/>
              <a:t>segua</a:t>
            </a:r>
            <a:r>
              <a:rPr lang="it-IT" b="1" dirty="0"/>
              <a:t> il procedimento di verifica</a:t>
            </a:r>
            <a:r>
              <a:rPr lang="it-IT" dirty="0"/>
              <a:t>, i risultati di quest’ultimo vincoleranno le deliberazioni del giudice dell’esecuzione anche ai fini della conversione. </a:t>
            </a:r>
          </a:p>
          <a:p>
            <a:pPr algn="just" fontAlgn="base"/>
            <a:r>
              <a:rPr lang="it-IT" dirty="0"/>
              <a:t>Il </a:t>
            </a:r>
            <a:r>
              <a:rPr lang="it-IT" b="1" dirty="0"/>
              <a:t>617 concorre con il 615 </a:t>
            </a:r>
            <a:r>
              <a:rPr lang="it-IT" dirty="0"/>
              <a:t>nel senso che con l’opposizione agli atti è possibile ottenere – tramite un accertamento soltanto mediato sul credito – l’eliminazione del provvedimento impugnato, con effetti limitati all'esecuzione in corso, mentre con l’opposizione all’esecuzione è possibile ottenere una decisione diretta sul credito nei confronti del creditore procedente e di quelli titolati. </a:t>
            </a:r>
          </a:p>
          <a:p>
            <a:endParaRPr lang="it-IT" dirty="0"/>
          </a:p>
        </p:txBody>
      </p:sp>
    </p:spTree>
    <p:extLst>
      <p:ext uri="{BB962C8B-B14F-4D97-AF65-F5344CB8AC3E}">
        <p14:creationId xmlns:p14="http://schemas.microsoft.com/office/powerpoint/2010/main" val="3852056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FD1CC2B-5BB8-8145-A002-0A9334013AE0}"/>
              </a:ext>
            </a:extLst>
          </p:cNvPr>
          <p:cNvSpPr>
            <a:spLocks noGrp="1"/>
          </p:cNvSpPr>
          <p:nvPr>
            <p:ph type="title"/>
          </p:nvPr>
        </p:nvSpPr>
        <p:spPr/>
        <p:txBody>
          <a:bodyPr/>
          <a:lstStyle/>
          <a:p>
            <a:r>
              <a:rPr lang="it-IT" dirty="0"/>
              <a:t>Osservazioni critiche </a:t>
            </a:r>
          </a:p>
        </p:txBody>
      </p:sp>
      <p:sp>
        <p:nvSpPr>
          <p:cNvPr id="3" name="Segnaposto contenuto 2">
            <a:extLst>
              <a:ext uri="{FF2B5EF4-FFF2-40B4-BE49-F238E27FC236}">
                <a16:creationId xmlns:a16="http://schemas.microsoft.com/office/drawing/2014/main" xmlns="" id="{217976A4-7260-C843-BC90-5FBAB03259C2}"/>
              </a:ext>
            </a:extLst>
          </p:cNvPr>
          <p:cNvSpPr>
            <a:spLocks noGrp="1"/>
          </p:cNvSpPr>
          <p:nvPr>
            <p:ph sz="half" idx="1"/>
          </p:nvPr>
        </p:nvSpPr>
        <p:spPr/>
        <p:txBody>
          <a:bodyPr>
            <a:normAutofit fontScale="92500" lnSpcReduction="10000"/>
          </a:bodyPr>
          <a:lstStyle/>
          <a:p>
            <a:pPr algn="just"/>
            <a:r>
              <a:rPr lang="it-IT" dirty="0"/>
              <a:t>MA la conversione del pignoramento non ha natura </a:t>
            </a:r>
            <a:r>
              <a:rPr lang="it-IT" dirty="0" err="1"/>
              <a:t>solutoria</a:t>
            </a:r>
            <a:r>
              <a:rPr lang="it-IT" dirty="0"/>
              <a:t>, ma è volta solo a </a:t>
            </a:r>
            <a:r>
              <a:rPr lang="it-IT" b="1" dirty="0"/>
              <a:t>sostituire</a:t>
            </a:r>
            <a:r>
              <a:rPr lang="it-IT" dirty="0"/>
              <a:t> il bene pignorato con una somma di denaro.</a:t>
            </a:r>
          </a:p>
          <a:p>
            <a:pPr algn="just"/>
            <a:r>
              <a:rPr lang="it-IT" dirty="0"/>
              <a:t>È vero che il legislatore ha attributo al </a:t>
            </a:r>
            <a:r>
              <a:rPr lang="it-IT" dirty="0" err="1"/>
              <a:t>g.e</a:t>
            </a:r>
            <a:r>
              <a:rPr lang="it-IT" dirty="0"/>
              <a:t>. </a:t>
            </a:r>
            <a:r>
              <a:rPr lang="it-IT" b="1" dirty="0"/>
              <a:t>poteri cognitivi</a:t>
            </a:r>
            <a:r>
              <a:rPr lang="it-IT" dirty="0"/>
              <a:t>, MA non in via generalizzata e </a:t>
            </a:r>
            <a:r>
              <a:rPr lang="it-IT" b="1" dirty="0"/>
              <a:t>solo in alcuni casi </a:t>
            </a:r>
            <a:r>
              <a:rPr lang="it-IT" dirty="0"/>
              <a:t>(es. artt. 512 e 549 </a:t>
            </a:r>
            <a:r>
              <a:rPr lang="it-IT" dirty="0" err="1"/>
              <a:t>c.p.c.</a:t>
            </a:r>
            <a:r>
              <a:rPr lang="it-IT" dirty="0"/>
              <a:t>). </a:t>
            </a:r>
          </a:p>
          <a:p>
            <a:pPr algn="just"/>
            <a:r>
              <a:rPr lang="it-IT" dirty="0"/>
              <a:t>Questa considerazione più la precedente = il </a:t>
            </a:r>
            <a:r>
              <a:rPr lang="it-IT" dirty="0" err="1"/>
              <a:t>g.e</a:t>
            </a:r>
            <a:r>
              <a:rPr lang="it-IT" dirty="0"/>
              <a:t>. nell’udienza 495 non esercita poteri cognitivi. </a:t>
            </a:r>
          </a:p>
          <a:p>
            <a:pPr algn="just"/>
            <a:r>
              <a:rPr lang="it-IT" b="1" dirty="0"/>
              <a:t>Conferma nel primo comma dell’art. 569</a:t>
            </a:r>
            <a:r>
              <a:rPr lang="it-IT" dirty="0"/>
              <a:t> </a:t>
            </a:r>
            <a:r>
              <a:rPr lang="it-IT" dirty="0">
                <a:sym typeface="Wingdings" pitchFamily="2" charset="2"/>
              </a:rPr>
              <a:t> </a:t>
            </a:r>
            <a:r>
              <a:rPr lang="it-IT" dirty="0"/>
              <a:t> nel caso in cui i creditori non abbiano precisato il credito, la pretesa da essi vantata ai soli fini della conversione sarà determinata secondo quanto da loro indicato nel precetto o nell’atto di intervento. Pertanto, il </a:t>
            </a:r>
            <a:r>
              <a:rPr lang="it-IT" dirty="0" err="1"/>
              <a:t>g.e</a:t>
            </a:r>
            <a:r>
              <a:rPr lang="it-IT" dirty="0"/>
              <a:t>. non potrà conteggiare accessori e spese in misura superiore a quelli stabiliti dall’articolo 569, 1° comma novellato, anche se egli conserva il potere di determinare l’esatto ammontare della somma, eventualmente procedendo alla sua riduzione, all’esito dei controlli da esso compiuti.</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763805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043BED5-C96E-6247-B117-36B900791018}"/>
              </a:ext>
            </a:extLst>
          </p:cNvPr>
          <p:cNvSpPr>
            <a:spLocks noGrp="1"/>
          </p:cNvSpPr>
          <p:nvPr>
            <p:ph type="title"/>
          </p:nvPr>
        </p:nvSpPr>
        <p:spPr/>
        <p:txBody>
          <a:bodyPr/>
          <a:lstStyle/>
          <a:p>
            <a:r>
              <a:rPr lang="it-IT" dirty="0"/>
              <a:t>Conseguenze</a:t>
            </a:r>
          </a:p>
        </p:txBody>
      </p:sp>
      <p:sp>
        <p:nvSpPr>
          <p:cNvPr id="3" name="Segnaposto contenuto 2">
            <a:extLst>
              <a:ext uri="{FF2B5EF4-FFF2-40B4-BE49-F238E27FC236}">
                <a16:creationId xmlns:a16="http://schemas.microsoft.com/office/drawing/2014/main" xmlns="" id="{42AA0818-0C99-4049-9C8E-2F672E2AA8FE}"/>
              </a:ext>
            </a:extLst>
          </p:cNvPr>
          <p:cNvSpPr>
            <a:spLocks noGrp="1"/>
          </p:cNvSpPr>
          <p:nvPr>
            <p:ph sz="half" idx="1"/>
          </p:nvPr>
        </p:nvSpPr>
        <p:spPr/>
        <p:txBody>
          <a:bodyPr>
            <a:normAutofit fontScale="92500" lnSpcReduction="10000"/>
          </a:bodyPr>
          <a:lstStyle/>
          <a:p>
            <a:pPr algn="just"/>
            <a:r>
              <a:rPr lang="it-IT" dirty="0"/>
              <a:t>Se il 617 non permette di introdurre anticipatamente la controversia sul contenuto delle pretese sostanziali delle parti di cui all’art. 512, deve allora </a:t>
            </a:r>
            <a:r>
              <a:rPr lang="it-IT" b="1" dirty="0"/>
              <a:t>ribadirsi la persistenza delle controversie distributive. </a:t>
            </a:r>
          </a:p>
          <a:p>
            <a:pPr algn="just"/>
            <a:r>
              <a:rPr lang="it-IT" dirty="0"/>
              <a:t>A tali conclusioni deve vieppiù giungersi quando si consideri che l’oggetto e la funzione della controversia distributiva non sono mutati.</a:t>
            </a:r>
          </a:p>
          <a:p>
            <a:pPr algn="just"/>
            <a:r>
              <a:rPr lang="it-IT" b="1" dirty="0"/>
              <a:t>In conclusione</a:t>
            </a:r>
            <a:r>
              <a:rPr lang="it-IT" dirty="0"/>
              <a:t>: il </a:t>
            </a:r>
            <a:r>
              <a:rPr lang="it-IT" dirty="0" err="1"/>
              <a:t>g.e</a:t>
            </a:r>
            <a:r>
              <a:rPr lang="it-IT" dirty="0"/>
              <a:t>. deve tener conto di tutti gli interventi, titolati e non. </a:t>
            </a:r>
          </a:p>
          <a:p>
            <a:pPr algn="just"/>
            <a:r>
              <a:rPr lang="it-IT" dirty="0"/>
              <a:t>Pertanto, dopo aver calcolato l’importo dovuto al creditore intervenuto ai fini della conversione, il </a:t>
            </a:r>
            <a:r>
              <a:rPr lang="it-IT" dirty="0" err="1"/>
              <a:t>g.e</a:t>
            </a:r>
            <a:r>
              <a:rPr lang="it-IT" dirty="0"/>
              <a:t>. procederà </a:t>
            </a:r>
            <a:r>
              <a:rPr lang="it-IT" b="1" dirty="0"/>
              <a:t>anche</a:t>
            </a:r>
            <a:r>
              <a:rPr lang="it-IT" dirty="0"/>
              <a:t> ai sensi dell’articolo 499, 6° comma </a:t>
            </a:r>
            <a:r>
              <a:rPr lang="it-IT" dirty="0" err="1"/>
              <a:t>c.p.c.</a:t>
            </a:r>
            <a:r>
              <a:rPr lang="it-IT" dirty="0"/>
              <a:t>, se l’udienza di verifica del credito è successiva alla conversione. </a:t>
            </a:r>
          </a:p>
          <a:p>
            <a:pPr algn="just"/>
            <a:r>
              <a:rPr lang="it-IT" dirty="0"/>
              <a:t>Se interviene un creditore sfornito di titolo il cui credito è stato calcolato ai fini della conversione del pignoramento, il debitore potrebbe disconoscerlo nell’udienza di verifica </a:t>
            </a:r>
            <a:r>
              <a:rPr lang="it-IT" dirty="0">
                <a:sym typeface="Wingdings" pitchFamily="2" charset="2"/>
              </a:rPr>
              <a:t> </a:t>
            </a:r>
            <a:r>
              <a:rPr lang="it-IT" u="sng" dirty="0"/>
              <a:t>se il creditore senza titolo non riesce ad ottenere il titolo esecutivo residuerà una somma che potrà essere distribuita ai creditori nel frattempo intervenuti o restituita al debitore esecutato</a:t>
            </a:r>
            <a:r>
              <a:rPr lang="it-IT" dirty="0"/>
              <a:t>.</a:t>
            </a:r>
          </a:p>
          <a:p>
            <a:pPr algn="just"/>
            <a:endParaRPr lang="it-IT" dirty="0"/>
          </a:p>
          <a:p>
            <a:pPr algn="just"/>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797907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81795B9-6C7A-6540-874E-CDFC216E05D6}"/>
              </a:ext>
            </a:extLst>
          </p:cNvPr>
          <p:cNvSpPr>
            <a:spLocks noGrp="1"/>
          </p:cNvSpPr>
          <p:nvPr>
            <p:ph type="title"/>
          </p:nvPr>
        </p:nvSpPr>
        <p:spPr>
          <a:xfrm>
            <a:off x="431800" y="41181"/>
            <a:ext cx="8832552" cy="757130"/>
          </a:xfrm>
        </p:spPr>
        <p:txBody>
          <a:bodyPr/>
          <a:lstStyle/>
          <a:p>
            <a:r>
              <a:rPr lang="it-IT" dirty="0"/>
              <a:t>I rapporti tra controversie distributive e opposizione all’esecuzione. La situazione ante 2016</a:t>
            </a:r>
          </a:p>
        </p:txBody>
      </p:sp>
      <p:sp>
        <p:nvSpPr>
          <p:cNvPr id="3" name="Segnaposto contenuto 2">
            <a:extLst>
              <a:ext uri="{FF2B5EF4-FFF2-40B4-BE49-F238E27FC236}">
                <a16:creationId xmlns:a16="http://schemas.microsoft.com/office/drawing/2014/main" xmlns="" id="{F56925D1-AE96-C447-9E43-42022EB2E597}"/>
              </a:ext>
            </a:extLst>
          </p:cNvPr>
          <p:cNvSpPr>
            <a:spLocks noGrp="1"/>
          </p:cNvSpPr>
          <p:nvPr>
            <p:ph sz="half" idx="1"/>
          </p:nvPr>
        </p:nvSpPr>
        <p:spPr/>
        <p:txBody>
          <a:bodyPr>
            <a:normAutofit fontScale="92500" lnSpcReduction="10000"/>
          </a:bodyPr>
          <a:lstStyle/>
          <a:p>
            <a:endParaRPr lang="it-IT" dirty="0"/>
          </a:p>
          <a:p>
            <a:pPr algn="just"/>
            <a:r>
              <a:rPr lang="it-IT" dirty="0" err="1"/>
              <a:t>Cass</a:t>
            </a:r>
            <a:r>
              <a:rPr lang="it-IT" dirty="0"/>
              <a:t>., 23 aprile 2001, n. 5961; </a:t>
            </a:r>
            <a:r>
              <a:rPr lang="it-IT" dirty="0" err="1"/>
              <a:t>Cass</a:t>
            </a:r>
            <a:r>
              <a:rPr lang="it-IT" dirty="0"/>
              <a:t>. 9 aprile 2015, n. 7108 </a:t>
            </a:r>
            <a:r>
              <a:rPr lang="it-IT" dirty="0">
                <a:sym typeface="Wingdings" pitchFamily="2" charset="2"/>
              </a:rPr>
              <a:t> la differenza tra i due rimedi sta nel </a:t>
            </a:r>
            <a:r>
              <a:rPr lang="it-IT" b="1" dirty="0">
                <a:sym typeface="Wingdings" pitchFamily="2" charset="2"/>
              </a:rPr>
              <a:t>differente oggetto</a:t>
            </a:r>
            <a:r>
              <a:rPr lang="it-IT" dirty="0">
                <a:sym typeface="Wingdings" pitchFamily="2" charset="2"/>
              </a:rPr>
              <a:t> delle due impugnazioni, posto che le opposizioni distributive sono dirette ad accertare il diritto di partecipare alla distribuzione del ricavato, mentre l'opposizione ex art. 615 cod. </a:t>
            </a:r>
            <a:r>
              <a:rPr lang="it-IT" dirty="0" err="1">
                <a:sym typeface="Wingdings" pitchFamily="2" charset="2"/>
              </a:rPr>
              <a:t>proc</a:t>
            </a:r>
            <a:r>
              <a:rPr lang="it-IT" dirty="0">
                <a:sym typeface="Wingdings" pitchFamily="2" charset="2"/>
              </a:rPr>
              <a:t>. civ. ha ad oggetto il diritto di procedere</a:t>
            </a:r>
            <a:r>
              <a:rPr lang="it-IT" i="1" dirty="0">
                <a:sym typeface="Wingdings" pitchFamily="2" charset="2"/>
              </a:rPr>
              <a:t> in </a:t>
            </a:r>
            <a:r>
              <a:rPr lang="it-IT" i="1" dirty="0" err="1">
                <a:sym typeface="Wingdings" pitchFamily="2" charset="2"/>
              </a:rPr>
              <a:t>executivis</a:t>
            </a:r>
            <a:r>
              <a:rPr lang="it-IT" dirty="0">
                <a:sym typeface="Wingdings" pitchFamily="2" charset="2"/>
              </a:rPr>
              <a:t> e mira a travolgere l'intero processo.</a:t>
            </a:r>
          </a:p>
          <a:p>
            <a:pPr algn="just"/>
            <a:r>
              <a:rPr lang="it-IT" dirty="0">
                <a:sym typeface="Wingdings" pitchFamily="2" charset="2"/>
              </a:rPr>
              <a:t>Pertanto, </a:t>
            </a:r>
            <a:r>
              <a:rPr lang="it-IT" b="1" dirty="0"/>
              <a:t>quando perciò la procedura esecutiva sia validamente approdata alla fase della distribuzione </a:t>
            </a:r>
            <a:r>
              <a:rPr lang="it-IT" dirty="0"/>
              <a:t>e non sussista più questione </a:t>
            </a:r>
            <a:r>
              <a:rPr lang="it-IT" i="1" dirty="0" err="1"/>
              <a:t>sull'an</a:t>
            </a:r>
            <a:r>
              <a:rPr lang="it-IT" i="1" dirty="0"/>
              <a:t> </a:t>
            </a:r>
            <a:r>
              <a:rPr lang="it-IT" i="1" dirty="0" err="1"/>
              <a:t>exequandum</a:t>
            </a:r>
            <a:r>
              <a:rPr lang="it-IT" dirty="0"/>
              <a:t>, ogni controversia che in detta fase insorga tra creditori concorrenti o tra creditore e debitore o terzo assoggettato all'espropriazione circa la sussistenza o l'ammontare di uno o più crediti o circa la sussistenza di diritti di prelazione, al fine di regolarne il concorso ed allo scopo eventuale del debitore di ottenere il residuo della somma ricavata, costituisce una controversia prevista dall'articolo 512 </a:t>
            </a:r>
            <a:r>
              <a:rPr lang="it-IT" dirty="0" err="1"/>
              <a:t>c.p.c.</a:t>
            </a:r>
            <a:r>
              <a:rPr lang="it-IT" dirty="0"/>
              <a:t>".</a:t>
            </a:r>
          </a:p>
          <a:p>
            <a:endParaRPr lang="it-IT" dirty="0"/>
          </a:p>
          <a:p>
            <a:endParaRPr lang="it-IT" dirty="0"/>
          </a:p>
        </p:txBody>
      </p:sp>
    </p:spTree>
    <p:extLst>
      <p:ext uri="{BB962C8B-B14F-4D97-AF65-F5344CB8AC3E}">
        <p14:creationId xmlns:p14="http://schemas.microsoft.com/office/powerpoint/2010/main" val="4019645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3CF7775-1160-5841-95D8-CBAED2F56752}"/>
              </a:ext>
            </a:extLst>
          </p:cNvPr>
          <p:cNvSpPr>
            <a:spLocks noGrp="1"/>
          </p:cNvSpPr>
          <p:nvPr>
            <p:ph type="title"/>
          </p:nvPr>
        </p:nvSpPr>
        <p:spPr/>
        <p:txBody>
          <a:bodyPr/>
          <a:lstStyle/>
          <a:p>
            <a:r>
              <a:rPr lang="it-IT" dirty="0"/>
              <a:t>Rilievi critici </a:t>
            </a:r>
          </a:p>
        </p:txBody>
      </p:sp>
      <p:sp>
        <p:nvSpPr>
          <p:cNvPr id="3" name="Segnaposto contenuto 2">
            <a:extLst>
              <a:ext uri="{FF2B5EF4-FFF2-40B4-BE49-F238E27FC236}">
                <a16:creationId xmlns:a16="http://schemas.microsoft.com/office/drawing/2014/main" xmlns="" id="{4D62EC5C-3245-254F-9DDB-E99FBFE9D5D1}"/>
              </a:ext>
            </a:extLst>
          </p:cNvPr>
          <p:cNvSpPr>
            <a:spLocks noGrp="1"/>
          </p:cNvSpPr>
          <p:nvPr>
            <p:ph sz="half" idx="1"/>
          </p:nvPr>
        </p:nvSpPr>
        <p:spPr/>
        <p:txBody>
          <a:bodyPr>
            <a:normAutofit fontScale="92500" lnSpcReduction="20000"/>
          </a:bodyPr>
          <a:lstStyle/>
          <a:p>
            <a:pPr algn="just"/>
            <a:r>
              <a:rPr lang="it-IT" dirty="0"/>
              <a:t>MA… Se 512 ha ad oggetto il «diritto al concorso» e viene definita con provvedimento avente efficacia </a:t>
            </a:r>
            <a:r>
              <a:rPr lang="it-IT" dirty="0" err="1"/>
              <a:t>endoprocedimentale</a:t>
            </a:r>
            <a:r>
              <a:rPr lang="it-IT" dirty="0"/>
              <a:t> e </a:t>
            </a:r>
          </a:p>
          <a:p>
            <a:pPr algn="just"/>
            <a:r>
              <a:rPr lang="it-IT" dirty="0"/>
              <a:t>Il 615 ha efficacia </a:t>
            </a:r>
            <a:r>
              <a:rPr lang="it-IT" dirty="0" err="1"/>
              <a:t>extraprocedimentale</a:t>
            </a:r>
            <a:r>
              <a:rPr lang="it-IT" dirty="0"/>
              <a:t>, allora il soggetto che subisce l'esecuzione dovrebbe essere legittimato a contestare la sussistenza e l'ammontare dei crediti </a:t>
            </a:r>
            <a:r>
              <a:rPr lang="it-IT" b="1" dirty="0"/>
              <a:t>anche</a:t>
            </a:r>
            <a:r>
              <a:rPr lang="it-IT" dirty="0"/>
              <a:t> in fase distributiva.</a:t>
            </a:r>
          </a:p>
          <a:p>
            <a:pPr algn="just"/>
            <a:r>
              <a:rPr lang="it-IT" dirty="0"/>
              <a:t>Così </a:t>
            </a:r>
            <a:r>
              <a:rPr lang="it-IT" b="1" dirty="0"/>
              <a:t>in </a:t>
            </a:r>
            <a:r>
              <a:rPr lang="it-IT" b="1" dirty="0" err="1"/>
              <a:t>obiter</a:t>
            </a:r>
            <a:r>
              <a:rPr lang="it-IT" dirty="0"/>
              <a:t> </a:t>
            </a:r>
            <a:r>
              <a:rPr lang="it-IT" dirty="0" err="1"/>
              <a:t>Cass</a:t>
            </a:r>
            <a:r>
              <a:rPr lang="it-IT" dirty="0"/>
              <a:t>. 15-09-2020, n.19122 tutte le impugnazioni vanno fatte ai sensi del 512 (</a:t>
            </a:r>
            <a:r>
              <a:rPr lang="it-IT" dirty="0">
                <a:sym typeface="Wingdings" pitchFamily="2" charset="2"/>
              </a:rPr>
              <a:t> </a:t>
            </a:r>
            <a:r>
              <a:rPr lang="it-IT" dirty="0"/>
              <a:t> 617), </a:t>
            </a:r>
            <a:r>
              <a:rPr lang="it-IT" b="1" dirty="0"/>
              <a:t>ma</a:t>
            </a:r>
            <a:r>
              <a:rPr lang="it-IT" dirty="0"/>
              <a:t>… «caso diverso è se a muovere contestazioni circa il diritto di uno o più dei creditori a partecipare alla distribuzione del ricavato dell'esecuzione forzata </a:t>
            </a:r>
            <a:r>
              <a:rPr lang="it-IT" b="1" dirty="0"/>
              <a:t>fosse, invece, il debitore esecutato</a:t>
            </a:r>
            <a:r>
              <a:rPr lang="it-IT" dirty="0"/>
              <a:t>. Difatti, una tale contestazione integra gli estremi dell'opposizione all'esecuzione e deve essere quindi introdotta ai sensi dell'art. 615 </a:t>
            </a:r>
            <a:r>
              <a:rPr lang="it-IT" dirty="0" err="1"/>
              <a:t>c.p.c.</a:t>
            </a:r>
            <a:r>
              <a:rPr lang="it-IT" dirty="0"/>
              <a:t>, comma 2, e trattata con il relativo rito».</a:t>
            </a:r>
          </a:p>
          <a:p>
            <a:pPr algn="just"/>
            <a:r>
              <a:rPr lang="it-IT" dirty="0"/>
              <a:t>È dunque evidente che la soluzione di tale complessa questione dipende da numerose variabili tra cui: la vigenza, nella distribuzione, dell'azione esecutiva retta dal titolo esecutivo sulla cui base è stata avviata l'esecuzione, nonché la latitudine oggettiva dell’opposizione all’esecuzione.</a:t>
            </a:r>
          </a:p>
        </p:txBody>
      </p:sp>
    </p:spTree>
    <p:extLst>
      <p:ext uri="{BB962C8B-B14F-4D97-AF65-F5344CB8AC3E}">
        <p14:creationId xmlns:p14="http://schemas.microsoft.com/office/powerpoint/2010/main" val="25027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60ABE15-6595-7F4E-80A3-3372284796EE}"/>
              </a:ext>
            </a:extLst>
          </p:cNvPr>
          <p:cNvSpPr>
            <a:spLocks noGrp="1"/>
          </p:cNvSpPr>
          <p:nvPr>
            <p:ph type="title"/>
          </p:nvPr>
        </p:nvSpPr>
        <p:spPr>
          <a:xfrm>
            <a:off x="431800" y="286438"/>
            <a:ext cx="8832552" cy="396607"/>
          </a:xfrm>
        </p:spPr>
        <p:txBody>
          <a:bodyPr/>
          <a:lstStyle/>
          <a:p>
            <a:r>
              <a:rPr lang="it-IT" dirty="0" err="1"/>
              <a:t>Cass</a:t>
            </a:r>
            <a:r>
              <a:rPr lang="it-IT" dirty="0"/>
              <a:t>. 8-06-2021, n. 15963</a:t>
            </a:r>
          </a:p>
        </p:txBody>
      </p:sp>
      <p:sp>
        <p:nvSpPr>
          <p:cNvPr id="3" name="Segnaposto contenuto 2">
            <a:extLst>
              <a:ext uri="{FF2B5EF4-FFF2-40B4-BE49-F238E27FC236}">
                <a16:creationId xmlns:a16="http://schemas.microsoft.com/office/drawing/2014/main" xmlns="" id="{4BB9B188-EA0F-A84E-8420-2AF971B6B185}"/>
              </a:ext>
            </a:extLst>
          </p:cNvPr>
          <p:cNvSpPr>
            <a:spLocks noGrp="1"/>
          </p:cNvSpPr>
          <p:nvPr>
            <p:ph sz="half" idx="1"/>
          </p:nvPr>
        </p:nvSpPr>
        <p:spPr/>
        <p:txBody>
          <a:bodyPr>
            <a:normAutofit fontScale="85000" lnSpcReduction="10000"/>
          </a:bodyPr>
          <a:lstStyle/>
          <a:p>
            <a:pPr algn="just"/>
            <a:r>
              <a:rPr lang="it-IT" dirty="0"/>
              <a:t>Il pagamento spontaneo - eseguito in ottemperanza all'intimazione contenuta nel precetto o allo scopo di evitare l'espropriazione, o anche </a:t>
            </a:r>
            <a:r>
              <a:rPr lang="it-IT" b="1" dirty="0"/>
              <a:t>dopo il pignoramento, ma prima della definizione del processo esecutivo con la distribuzione del ricavato </a:t>
            </a:r>
            <a:r>
              <a:rPr lang="it-IT" dirty="0"/>
              <a:t>dalla vendita dei beni - non osta all'esperimento, da parte del debitore, dell'azione di ripetizione di indebito contro il creditore, in quanto la preclusione all'azione ex art. 2033 c.c. deriva soltanto dalla chiusura della procedura con l'approvazione del progetto di distribuzione. Difatti, </a:t>
            </a:r>
            <a:r>
              <a:rPr lang="it-IT" b="1" dirty="0"/>
              <a:t>la preclusione derivante </a:t>
            </a:r>
            <a:r>
              <a:rPr lang="it-IT" dirty="0"/>
              <a:t>dalla definizione del processo di esecuzione forzata</a:t>
            </a:r>
            <a:r>
              <a:rPr lang="it-IT" b="1" dirty="0"/>
              <a:t> ha natura strettamente processuale</a:t>
            </a:r>
            <a:r>
              <a:rPr lang="it-IT" dirty="0"/>
              <a:t>, non sostanziale e, quindi, non solo presuppone necessariamente l'esistenza di un processo ma anche che tale processo sia regolarmente giunto alla sua regolare definizione, abbia cioè conseguito il suo esito ordinario e che il provvedimento giurisdizionale che esprime tale esito non sia più modificabile sulla base dei rimedi </a:t>
            </a:r>
            <a:r>
              <a:rPr lang="it-IT" dirty="0" err="1"/>
              <a:t>endoprocessuali</a:t>
            </a:r>
            <a:r>
              <a:rPr lang="it-IT" dirty="0"/>
              <a:t> esperibili dalle parti.</a:t>
            </a:r>
          </a:p>
          <a:p>
            <a:pPr algn="just"/>
            <a:r>
              <a:rPr lang="it-IT" dirty="0"/>
              <a:t>Inoltre, non può attribuirsi alcun rilievo preclusivo, con riguardo all'azione di ripetizione di indebito, </a:t>
            </a:r>
            <a:r>
              <a:rPr lang="it-IT" b="1" dirty="0"/>
              <a:t>alla possibilità per l'intimato di proporre l'opposizione all'esecuzione di cui all'art. 615 </a:t>
            </a:r>
            <a:r>
              <a:rPr lang="it-IT" b="1" dirty="0" err="1"/>
              <a:t>c.p.c</a:t>
            </a:r>
            <a:r>
              <a:rPr lang="it-IT" dirty="0" err="1"/>
              <a:t>.</a:t>
            </a:r>
            <a:r>
              <a:rPr lang="it-IT" dirty="0"/>
              <a:t> (</a:t>
            </a:r>
            <a:r>
              <a:rPr lang="it-IT" i="1" dirty="0" err="1"/>
              <a:t>rectius</a:t>
            </a:r>
            <a:r>
              <a:rPr lang="it-IT" i="1" dirty="0"/>
              <a:t> a precetto ex art. 615, 1°</a:t>
            </a:r>
            <a:r>
              <a:rPr lang="it-IT" dirty="0"/>
              <a:t>), esattamente come non ha valore preclusivo, in generale, la possibilità di proporre una azione di accertamento negativo delle eventuali pretese manifestate dal creditore in via stragiudiziale. </a:t>
            </a:r>
          </a:p>
          <a:p>
            <a:endParaRPr lang="it-IT" dirty="0"/>
          </a:p>
        </p:txBody>
      </p:sp>
    </p:spTree>
    <p:extLst>
      <p:ext uri="{BB962C8B-B14F-4D97-AF65-F5344CB8AC3E}">
        <p14:creationId xmlns:p14="http://schemas.microsoft.com/office/powerpoint/2010/main" val="16640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EA472C2-3EA9-7147-86AA-263A7DEF5D0B}"/>
              </a:ext>
            </a:extLst>
          </p:cNvPr>
          <p:cNvSpPr>
            <a:spLocks noGrp="1"/>
          </p:cNvSpPr>
          <p:nvPr>
            <p:ph type="title"/>
          </p:nvPr>
        </p:nvSpPr>
        <p:spPr>
          <a:xfrm>
            <a:off x="431800" y="263136"/>
            <a:ext cx="8832552" cy="424732"/>
          </a:xfrm>
        </p:spPr>
        <p:txBody>
          <a:bodyPr/>
          <a:lstStyle/>
          <a:p>
            <a:r>
              <a:rPr lang="it-IT" dirty="0"/>
              <a:t>Possibile soluzione</a:t>
            </a:r>
          </a:p>
        </p:txBody>
      </p:sp>
      <p:sp>
        <p:nvSpPr>
          <p:cNvPr id="3" name="Segnaposto contenuto 2">
            <a:extLst>
              <a:ext uri="{FF2B5EF4-FFF2-40B4-BE49-F238E27FC236}">
                <a16:creationId xmlns:a16="http://schemas.microsoft.com/office/drawing/2014/main" xmlns="" id="{C3E91797-78A3-4A40-A0A5-A484CECD8C61}"/>
              </a:ext>
            </a:extLst>
          </p:cNvPr>
          <p:cNvSpPr>
            <a:spLocks noGrp="1"/>
          </p:cNvSpPr>
          <p:nvPr>
            <p:ph sz="half" idx="1"/>
          </p:nvPr>
        </p:nvSpPr>
        <p:spPr/>
        <p:txBody>
          <a:bodyPr>
            <a:normAutofit fontScale="85000" lnSpcReduction="10000"/>
          </a:bodyPr>
          <a:lstStyle/>
          <a:p>
            <a:pPr algn="just"/>
            <a:r>
              <a:rPr lang="it-IT" dirty="0"/>
              <a:t>Non essendo questa la sede per affrontare l’annoso dibattito che da sempre si svolge su questi temi pare condivisibile l’opinione manifestata da autorevole dottrina (Capponi) secondo cui «</a:t>
            </a:r>
            <a:r>
              <a:rPr lang="it-IT" b="1" dirty="0"/>
              <a:t>la contestazione distributiva non potrà mai attingere effetti di totale caducazione dell'esecuzione compiuta</a:t>
            </a:r>
            <a:r>
              <a:rPr lang="it-IT" dirty="0"/>
              <a:t>, così come dei suoi singoli atti: in questa sede, si tratta soltanto di stabilire a chi deve essere consegnato il danaro ricavato dall'espropriazione, e se anche il debitore riuscisse a contestare vittoriosamente tutti i crediti in concorso, il risultato che potrà sperare di ottenere sarà quello della </a:t>
            </a:r>
            <a:r>
              <a:rPr lang="it-IT" b="1" dirty="0"/>
              <a:t>consegna</a:t>
            </a:r>
            <a:r>
              <a:rPr lang="it-IT" dirty="0"/>
              <a:t> dell'intero ricavato, </a:t>
            </a:r>
            <a:r>
              <a:rPr lang="it-IT" b="1" dirty="0"/>
              <a:t>non certo il travolgimento di tutti gli atti compiuti nella precedente fase</a:t>
            </a:r>
            <a:r>
              <a:rPr lang="it-IT" dirty="0"/>
              <a:t>, legittimi o meno che essi fossero in astratto» .</a:t>
            </a:r>
          </a:p>
          <a:p>
            <a:pPr algn="just"/>
            <a:r>
              <a:rPr lang="it-IT" dirty="0"/>
              <a:t>Tale osservazione rende giustizia alla scelta compiuta dal legislatore del 2016, che, seguendo il suggerimento a suo tempo fornito dalla Commissione </a:t>
            </a:r>
            <a:r>
              <a:rPr lang="it-IT" dirty="0" err="1"/>
              <a:t>Tarzia</a:t>
            </a:r>
            <a:r>
              <a:rPr lang="it-IT" dirty="0"/>
              <a:t>, ha fissato il termine ultimo per la proposizione dell’opposizione all’esecuzione ben prima dell’apertura della fase distributiva, così prevedendo che in sede di riparto tutte </a:t>
            </a:r>
            <a:r>
              <a:rPr lang="it-IT" b="1" dirty="0"/>
              <a:t>le possibili contestazioni al riparto vengano convogliate nell'opposizione distributiva</a:t>
            </a:r>
            <a:r>
              <a:rPr lang="it-IT" dirty="0"/>
              <a:t>, così relegando alla fase precedente la possibilità di sollevare contestazioni </a:t>
            </a:r>
            <a:r>
              <a:rPr lang="it-IT" dirty="0" err="1"/>
              <a:t>sull'</a:t>
            </a:r>
            <a:r>
              <a:rPr lang="it-IT" i="1" dirty="0" err="1"/>
              <a:t>an</a:t>
            </a:r>
            <a:r>
              <a:rPr lang="it-IT" dirty="0"/>
              <a:t> dell'esecuzione.</a:t>
            </a:r>
          </a:p>
          <a:p>
            <a:pPr algn="just"/>
            <a:r>
              <a:rPr lang="it-IT" dirty="0"/>
              <a:t>Dunque: 615 prima e 512 dopo l’apertura della fase distributiva.</a:t>
            </a:r>
          </a:p>
          <a:p>
            <a:pPr algn="just"/>
            <a:endParaRPr lang="it-IT" dirty="0"/>
          </a:p>
          <a:p>
            <a:pPr algn="just"/>
            <a:endParaRPr lang="it-IT" dirty="0"/>
          </a:p>
        </p:txBody>
      </p:sp>
    </p:spTree>
    <p:extLst>
      <p:ext uri="{BB962C8B-B14F-4D97-AF65-F5344CB8AC3E}">
        <p14:creationId xmlns:p14="http://schemas.microsoft.com/office/powerpoint/2010/main" val="3088451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1D14C84-5F06-384F-ACCB-CFDB81EDC57B}"/>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xmlns="" id="{E114BDE4-5F18-D541-BA7C-92708C670800}"/>
              </a:ext>
            </a:extLst>
          </p:cNvPr>
          <p:cNvSpPr>
            <a:spLocks noGrp="1"/>
          </p:cNvSpPr>
          <p:nvPr>
            <p:ph sz="half" idx="1"/>
          </p:nvPr>
        </p:nvSpPr>
        <p:spPr/>
        <p:txBody>
          <a:bodyPr>
            <a:normAutofit lnSpcReduction="10000"/>
          </a:bodyPr>
          <a:lstStyle/>
          <a:p>
            <a:pPr algn="just"/>
            <a:r>
              <a:rPr lang="it-IT" dirty="0"/>
              <a:t>Criticabile allora </a:t>
            </a:r>
            <a:r>
              <a:rPr lang="it-IT" dirty="0" err="1"/>
              <a:t>Cass</a:t>
            </a:r>
            <a:r>
              <a:rPr lang="it-IT" dirty="0"/>
              <a:t>. 15-09-2020, n.19122, secondo cui se a muovere contestazioni circa </a:t>
            </a:r>
            <a:r>
              <a:rPr lang="it-IT" b="1" dirty="0"/>
              <a:t>il diritto di uno o più dei creditori a partecipare alla distribuzione</a:t>
            </a:r>
            <a:r>
              <a:rPr lang="it-IT" dirty="0"/>
              <a:t> del ricavato dell'esecuzione forzata </a:t>
            </a:r>
            <a:r>
              <a:rPr lang="it-IT" b="1" dirty="0"/>
              <a:t>fosse il debitore </a:t>
            </a:r>
            <a:r>
              <a:rPr lang="it-IT" dirty="0"/>
              <a:t>esecutato, una tale contestazione integra gli estremi dell'opposizione all'esecuzione. </a:t>
            </a:r>
          </a:p>
          <a:p>
            <a:pPr algn="just"/>
            <a:r>
              <a:rPr lang="it-IT" dirty="0"/>
              <a:t>Questo perché:</a:t>
            </a:r>
          </a:p>
          <a:p>
            <a:pPr algn="just"/>
            <a:r>
              <a:rPr lang="it-IT" dirty="0"/>
              <a:t> 1. se per la giurisprudenza  la controversia distributiva avente ad oggetto il «diritto al concorso» e definita con provvedimento avente efficacia </a:t>
            </a:r>
            <a:r>
              <a:rPr lang="it-IT" dirty="0" err="1"/>
              <a:t>endoprocedimentale</a:t>
            </a:r>
            <a:r>
              <a:rPr lang="it-IT" dirty="0"/>
              <a:t>; e l'opposizione all'esecuzione ha efficacia </a:t>
            </a:r>
            <a:r>
              <a:rPr lang="it-IT" dirty="0" err="1"/>
              <a:t>extraprocedimentale</a:t>
            </a:r>
            <a:r>
              <a:rPr lang="it-IT" dirty="0"/>
              <a:t>, allora </a:t>
            </a:r>
            <a:r>
              <a:rPr lang="it-IT" dirty="0">
                <a:sym typeface="Wingdings" pitchFamily="2" charset="2"/>
              </a:rPr>
              <a:t> </a:t>
            </a:r>
            <a:r>
              <a:rPr lang="it-IT" dirty="0"/>
              <a:t>rimedio concorrente con quello previsto dall'art. 512 </a:t>
            </a:r>
            <a:r>
              <a:rPr lang="it-IT" dirty="0" err="1"/>
              <a:t>c.p.c.</a:t>
            </a:r>
            <a:r>
              <a:rPr lang="it-IT" dirty="0"/>
              <a:t> </a:t>
            </a:r>
          </a:p>
          <a:p>
            <a:pPr algn="just"/>
            <a:r>
              <a:rPr lang="it-IT" dirty="0"/>
              <a:t>2. soprattutto tale conclusione è oggi contraddetta dal dato testuale dell’art. 615, 2° </a:t>
            </a:r>
            <a:r>
              <a:rPr lang="it-IT" dirty="0" err="1"/>
              <a:t>c.p.c.</a:t>
            </a:r>
            <a:endParaRPr lang="it-IT" dirty="0"/>
          </a:p>
        </p:txBody>
      </p:sp>
    </p:spTree>
    <p:extLst>
      <p:ext uri="{BB962C8B-B14F-4D97-AF65-F5344CB8AC3E}">
        <p14:creationId xmlns:p14="http://schemas.microsoft.com/office/powerpoint/2010/main" val="2953544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909390-6437-8545-8AB0-4E3334EAEF8B}"/>
              </a:ext>
            </a:extLst>
          </p:cNvPr>
          <p:cNvSpPr>
            <a:spLocks noGrp="1"/>
          </p:cNvSpPr>
          <p:nvPr>
            <p:ph type="title"/>
          </p:nvPr>
        </p:nvSpPr>
        <p:spPr>
          <a:xfrm>
            <a:off x="431800" y="41181"/>
            <a:ext cx="8832552" cy="757130"/>
          </a:xfrm>
        </p:spPr>
        <p:txBody>
          <a:bodyPr/>
          <a:lstStyle/>
          <a:p>
            <a:r>
              <a:rPr lang="it-IT" dirty="0"/>
              <a:t>Caso di opposizione all’esecuzione proposta nel termine senza sospensione dell’esecuzione </a:t>
            </a:r>
          </a:p>
        </p:txBody>
      </p:sp>
      <p:sp>
        <p:nvSpPr>
          <p:cNvPr id="3" name="Segnaposto contenuto 2">
            <a:extLst>
              <a:ext uri="{FF2B5EF4-FFF2-40B4-BE49-F238E27FC236}">
                <a16:creationId xmlns:a16="http://schemas.microsoft.com/office/drawing/2014/main" xmlns="" id="{51BFEE32-1F66-DB4A-BD16-AB5E84A137C3}"/>
              </a:ext>
            </a:extLst>
          </p:cNvPr>
          <p:cNvSpPr>
            <a:spLocks noGrp="1"/>
          </p:cNvSpPr>
          <p:nvPr>
            <p:ph sz="half" idx="1"/>
          </p:nvPr>
        </p:nvSpPr>
        <p:spPr/>
        <p:txBody>
          <a:bodyPr>
            <a:normAutofit fontScale="92500" lnSpcReduction="20000"/>
          </a:bodyPr>
          <a:lstStyle/>
          <a:p>
            <a:pPr algn="just"/>
            <a:r>
              <a:rPr lang="it-IT" dirty="0"/>
              <a:t>Cosa accade in caso di </a:t>
            </a:r>
            <a:r>
              <a:rPr lang="it-IT" b="1" dirty="0"/>
              <a:t>accoglimento sopravvenuto </a:t>
            </a:r>
            <a:r>
              <a:rPr lang="it-IT" b="1"/>
              <a:t>dell’opposizione esecutiva </a:t>
            </a:r>
            <a:r>
              <a:rPr lang="it-IT" dirty="0"/>
              <a:t>(eventualmente anche in sede di impugnazione) dopo la fine dell’esecuzione? </a:t>
            </a:r>
          </a:p>
          <a:p>
            <a:pPr algn="just"/>
            <a:r>
              <a:rPr lang="it-IT" dirty="0"/>
              <a:t>Effetti </a:t>
            </a:r>
            <a:r>
              <a:rPr lang="it-IT" dirty="0" err="1"/>
              <a:t>caducatori</a:t>
            </a:r>
            <a:r>
              <a:rPr lang="it-IT" dirty="0"/>
              <a:t> retroattivi sulla chiusura dell’esecuzione </a:t>
            </a:r>
            <a:r>
              <a:rPr lang="it-IT" dirty="0">
                <a:sym typeface="Wingdings" pitchFamily="2" charset="2"/>
              </a:rPr>
              <a:t> perdita efficacia degli </a:t>
            </a:r>
            <a:r>
              <a:rPr lang="it-IT" dirty="0"/>
              <a:t>atti e i provvedimenti esecutivi già posti in essere.</a:t>
            </a:r>
          </a:p>
          <a:p>
            <a:pPr algn="just"/>
            <a:r>
              <a:rPr lang="it-IT" dirty="0"/>
              <a:t>Conseguenza </a:t>
            </a:r>
            <a:r>
              <a:rPr lang="it-IT" dirty="0">
                <a:sym typeface="Wingdings" pitchFamily="2" charset="2"/>
              </a:rPr>
              <a:t> nascita di </a:t>
            </a:r>
            <a:r>
              <a:rPr lang="it-IT" dirty="0"/>
              <a:t>obbligo restitutorio in capo al creditore in favore dell’opponente dichiarato vittorioso, in analogia con quanto avviene in caso di accoglimento dell’impugnazione, ai sensi degli artt. 336, i quali potranno essere azionati anche nell’ambito di un separato giudizio.</a:t>
            </a:r>
          </a:p>
          <a:p>
            <a:pPr algn="just"/>
            <a:r>
              <a:rPr lang="it-IT" dirty="0"/>
              <a:t>Così </a:t>
            </a:r>
            <a:r>
              <a:rPr lang="it-IT" dirty="0" err="1"/>
              <a:t>Trib</a:t>
            </a:r>
            <a:r>
              <a:rPr lang="it-IT" dirty="0"/>
              <a:t>. Matera, 30-3-2020, est. Marchese: Nel caso in cui l’accoglimento dell’opposizione all’esecuzione intervenga dopo la chiusura del processo esecutivo, il debitore può esperire l’azione di ripetizione dell’indebito al fine di ottenere la restituzione di quanto riscosso dal creditore.</a:t>
            </a:r>
          </a:p>
          <a:p>
            <a:pPr algn="just"/>
            <a:r>
              <a:rPr lang="it-IT" dirty="0"/>
              <a:t>Soluzione coerente con le premesse poste dal principio di stabilità dell’esecuzione forzata e che permette concreta attuazione del diritto ad una tutela giurisdizionale effettiva.</a:t>
            </a:r>
          </a:p>
        </p:txBody>
      </p:sp>
    </p:spTree>
    <p:extLst>
      <p:ext uri="{BB962C8B-B14F-4D97-AF65-F5344CB8AC3E}">
        <p14:creationId xmlns:p14="http://schemas.microsoft.com/office/powerpoint/2010/main" val="216884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6FC28EE-1038-0240-BDA6-3ED257952FCA}"/>
              </a:ext>
            </a:extLst>
          </p:cNvPr>
          <p:cNvSpPr>
            <a:spLocks noGrp="1"/>
          </p:cNvSpPr>
          <p:nvPr>
            <p:ph type="title"/>
          </p:nvPr>
        </p:nvSpPr>
        <p:spPr/>
        <p:txBody>
          <a:bodyPr/>
          <a:lstStyle/>
          <a:p>
            <a:r>
              <a:rPr lang="it-IT" dirty="0"/>
              <a:t>Conseguenze </a:t>
            </a:r>
          </a:p>
        </p:txBody>
      </p:sp>
      <p:sp>
        <p:nvSpPr>
          <p:cNvPr id="3" name="Segnaposto contenuto 2">
            <a:extLst>
              <a:ext uri="{FF2B5EF4-FFF2-40B4-BE49-F238E27FC236}">
                <a16:creationId xmlns:a16="http://schemas.microsoft.com/office/drawing/2014/main" xmlns="" id="{3DA1CED9-F303-244A-9C97-169A8FDCA537}"/>
              </a:ext>
            </a:extLst>
          </p:cNvPr>
          <p:cNvSpPr>
            <a:spLocks noGrp="1"/>
          </p:cNvSpPr>
          <p:nvPr>
            <p:ph sz="half" idx="1"/>
          </p:nvPr>
        </p:nvSpPr>
        <p:spPr/>
        <p:txBody>
          <a:bodyPr>
            <a:normAutofit fontScale="85000" lnSpcReduction="20000"/>
          </a:bodyPr>
          <a:lstStyle/>
          <a:p>
            <a:pPr algn="just"/>
            <a:r>
              <a:rPr lang="it-IT" dirty="0"/>
              <a:t>La ripartizione delle somme ricavate dall'espropriazione contestabile solo nell'ambito della procedura esecutiva nella quale ha avuto luogo il riparto. Laddove a ciò non provvedano le parti, la suddetta distribuzione diviene definitiva e non può essere ulteriormente contestata al di fuori del processo esecutivo </a:t>
            </a:r>
            <a:r>
              <a:rPr lang="it-IT" dirty="0">
                <a:sym typeface="Wingdings" pitchFamily="2" charset="2"/>
              </a:rPr>
              <a:t> </a:t>
            </a:r>
            <a:r>
              <a:rPr lang="it-IT" b="1" dirty="0">
                <a:sym typeface="Wingdings" pitchFamily="2" charset="2"/>
              </a:rPr>
              <a:t>stabilità dei risultati della distribuzione.</a:t>
            </a:r>
          </a:p>
          <a:p>
            <a:pPr algn="just"/>
            <a:r>
              <a:rPr lang="it-IT" b="1" dirty="0">
                <a:sym typeface="Wingdings" pitchFamily="2" charset="2"/>
              </a:rPr>
              <a:t>Conseguenze ulteriori:</a:t>
            </a:r>
          </a:p>
          <a:p>
            <a:pPr algn="just">
              <a:buFont typeface="Wingdings" pitchFamily="2" charset="2"/>
              <a:buChar char="ü"/>
            </a:pPr>
            <a:r>
              <a:rPr lang="it-IT" dirty="0"/>
              <a:t>il </a:t>
            </a:r>
            <a:r>
              <a:rPr lang="it-IT" b="1" dirty="0"/>
              <a:t>debitore</a:t>
            </a:r>
            <a:r>
              <a:rPr lang="it-IT" dirty="0"/>
              <a:t> non può esperire l’azione di ripetizione nei confronti del creditore che abbia eventualmente ricevuto somme non dovute all'esito dell'esecuzione forzata (C. 22-6-2020, n. 12127; </a:t>
            </a:r>
            <a:r>
              <a:rPr lang="it-IT" dirty="0" err="1"/>
              <a:t>Cass</a:t>
            </a:r>
            <a:r>
              <a:rPr lang="it-IT" dirty="0"/>
              <a:t>., 23-08-2018, n. 20994; </a:t>
            </a:r>
            <a:r>
              <a:rPr lang="it-IT" dirty="0" err="1"/>
              <a:t>Cass</a:t>
            </a:r>
            <a:r>
              <a:rPr lang="it-IT" dirty="0"/>
              <a:t>. 18-08-2011, n. 17371), </a:t>
            </a:r>
          </a:p>
          <a:p>
            <a:pPr algn="just">
              <a:buFont typeface="Wingdings" pitchFamily="2" charset="2"/>
              <a:buChar char="ü"/>
            </a:pPr>
            <a:r>
              <a:rPr lang="it-IT" dirty="0"/>
              <a:t>per coerenza sistematica, il </a:t>
            </a:r>
            <a:r>
              <a:rPr lang="it-IT" b="1" dirty="0"/>
              <a:t>creditore</a:t>
            </a:r>
            <a:r>
              <a:rPr lang="it-IT" dirty="0"/>
              <a:t> che non ha ricevuto in sede esecutiva integrale soddisfazione del proprio credito per una pretesa inesatta quantificazione di esso, non può chiedere al debitore la possibilità di richiedere la differenza in un successivo procedimento;</a:t>
            </a:r>
          </a:p>
          <a:p>
            <a:pPr algn="just">
              <a:buFont typeface="Wingdings" pitchFamily="2" charset="2"/>
              <a:buChar char="ü"/>
            </a:pPr>
            <a:r>
              <a:rPr lang="it-IT" b="1" dirty="0"/>
              <a:t>Non possono </a:t>
            </a:r>
            <a:r>
              <a:rPr lang="it-IT" dirty="0"/>
              <a:t>essere proposte </a:t>
            </a:r>
            <a:r>
              <a:rPr lang="it-IT" b="1" dirty="0"/>
              <a:t>successivamente azioni tra diversi creditori</a:t>
            </a:r>
            <a:r>
              <a:rPr lang="it-IT" dirty="0"/>
              <a:t> </a:t>
            </a:r>
            <a:r>
              <a:rPr lang="it-IT" b="1" dirty="0"/>
              <a:t>partecipanti</a:t>
            </a:r>
            <a:r>
              <a:rPr lang="it-IT" dirty="0"/>
              <a:t> al riparto volte ad ottenere una sostanziale modifica della distribuzione del ricavato dalla vendita ormai approvata ed eseguita, sotto qualunque profilo (e, pertanto, sia ai sensi dell'art. 2033 c.c. che ai sensi dell'art. 2041 c.c.).</a:t>
            </a:r>
          </a:p>
          <a:p>
            <a:pPr algn="just"/>
            <a:endParaRPr lang="it-IT" b="1" dirty="0">
              <a:sym typeface="Wingdings" pitchFamily="2" charset="2"/>
            </a:endParaRPr>
          </a:p>
          <a:p>
            <a:pPr algn="just"/>
            <a:endParaRPr lang="it-IT" dirty="0"/>
          </a:p>
        </p:txBody>
      </p:sp>
    </p:spTree>
    <p:extLst>
      <p:ext uri="{BB962C8B-B14F-4D97-AF65-F5344CB8AC3E}">
        <p14:creationId xmlns:p14="http://schemas.microsoft.com/office/powerpoint/2010/main" val="73799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097359B-592A-C048-9F4D-A7E3788CE721}"/>
              </a:ext>
            </a:extLst>
          </p:cNvPr>
          <p:cNvSpPr>
            <a:spLocks noGrp="1"/>
          </p:cNvSpPr>
          <p:nvPr>
            <p:ph type="title"/>
          </p:nvPr>
        </p:nvSpPr>
        <p:spPr/>
        <p:txBody>
          <a:bodyPr/>
          <a:lstStyle/>
          <a:p>
            <a:r>
              <a:rPr lang="it-IT" i="1" dirty="0" err="1"/>
              <a:t>Rationes</a:t>
            </a:r>
            <a:r>
              <a:rPr lang="it-IT" dirty="0"/>
              <a:t> della scelta </a:t>
            </a:r>
          </a:p>
        </p:txBody>
      </p:sp>
      <p:sp>
        <p:nvSpPr>
          <p:cNvPr id="3" name="Segnaposto contenuto 2">
            <a:extLst>
              <a:ext uri="{FF2B5EF4-FFF2-40B4-BE49-F238E27FC236}">
                <a16:creationId xmlns:a16="http://schemas.microsoft.com/office/drawing/2014/main" xmlns="" id="{87B13C5A-B13F-A542-A5A9-7648DB0A45A4}"/>
              </a:ext>
            </a:extLst>
          </p:cNvPr>
          <p:cNvSpPr>
            <a:spLocks noGrp="1"/>
          </p:cNvSpPr>
          <p:nvPr>
            <p:ph sz="half" idx="1"/>
          </p:nvPr>
        </p:nvSpPr>
        <p:spPr/>
        <p:txBody>
          <a:bodyPr>
            <a:normAutofit fontScale="92500"/>
          </a:bodyPr>
          <a:lstStyle/>
          <a:p>
            <a:pPr algn="just"/>
            <a:r>
              <a:rPr lang="it-IT" dirty="0"/>
              <a:t>Peculiare natura del processo di espropriazione forzata </a:t>
            </a:r>
            <a:r>
              <a:rPr lang="it-IT" dirty="0">
                <a:sym typeface="Wingdings" pitchFamily="2" charset="2"/>
              </a:rPr>
              <a:t> </a:t>
            </a:r>
            <a:r>
              <a:rPr lang="it-IT" dirty="0"/>
              <a:t>serie autonome di atti culminanti nell’emanazione di distinti provvedimenti successivi, dunque</a:t>
            </a:r>
          </a:p>
          <a:p>
            <a:pPr algn="just"/>
            <a:r>
              <a:rPr lang="it-IT" b="1" dirty="0"/>
              <a:t>pluralità di fasi e alla loro reciproca autonomia</a:t>
            </a:r>
            <a:r>
              <a:rPr lang="it-IT" dirty="0"/>
              <a:t>, cui fa da contraltare la definitività del provvedimento che conclude ciascuna di esse, una volta che abbia avuto esecuzione (art. 487, 1° co., </a:t>
            </a:r>
            <a:r>
              <a:rPr lang="it-IT" dirty="0" err="1"/>
              <a:t>c.p.c.</a:t>
            </a:r>
            <a:r>
              <a:rPr lang="it-IT" dirty="0"/>
              <a:t>) alla luce della </a:t>
            </a:r>
          </a:p>
          <a:p>
            <a:pPr algn="just"/>
            <a:r>
              <a:rPr lang="it-IT" dirty="0"/>
              <a:t>predisposizione da parte del legislatore  di </a:t>
            </a:r>
            <a:r>
              <a:rPr lang="it-IT" b="1" dirty="0"/>
              <a:t>strumenti di controllo </a:t>
            </a:r>
            <a:r>
              <a:rPr lang="it-IT" dirty="0"/>
              <a:t>e di rimedi volti a garantire il rispetto del principio del contraddittorio e del diritto di difesa, con la conseguenza che, </a:t>
            </a:r>
          </a:p>
          <a:p>
            <a:pPr algn="just"/>
            <a:r>
              <a:rPr lang="it-IT" b="1" dirty="0"/>
              <a:t>mancata la loro attivazione da parte dell’interessato</a:t>
            </a:r>
            <a:r>
              <a:rPr lang="it-IT" dirty="0"/>
              <a:t>, le parti del processo non possono più rimettere in discussione sia il risultato dell’azione esecutiva, sia pure l’assetto dei propri rapporti con il debitore relativamente al credito azionato. </a:t>
            </a:r>
          </a:p>
          <a:p>
            <a:pPr algn="just"/>
            <a:r>
              <a:rPr lang="it-IT" dirty="0"/>
              <a:t>Scopo: garantire la </a:t>
            </a:r>
            <a:r>
              <a:rPr lang="it-IT" b="1" dirty="0"/>
              <a:t>stabilità</a:t>
            </a:r>
            <a:r>
              <a:rPr lang="it-IT" dirty="0"/>
              <a:t> dei risultati della distribuzione.</a:t>
            </a:r>
          </a:p>
          <a:p>
            <a:endParaRPr lang="it-IT" dirty="0"/>
          </a:p>
          <a:p>
            <a:endParaRPr lang="it-IT" dirty="0"/>
          </a:p>
        </p:txBody>
      </p:sp>
    </p:spTree>
    <p:extLst>
      <p:ext uri="{BB962C8B-B14F-4D97-AF65-F5344CB8AC3E}">
        <p14:creationId xmlns:p14="http://schemas.microsoft.com/office/powerpoint/2010/main" val="244087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418C624-527F-2344-B0AD-BC8573E24469}"/>
              </a:ext>
            </a:extLst>
          </p:cNvPr>
          <p:cNvSpPr>
            <a:spLocks noGrp="1"/>
          </p:cNvSpPr>
          <p:nvPr>
            <p:ph type="title"/>
          </p:nvPr>
        </p:nvSpPr>
        <p:spPr/>
        <p:txBody>
          <a:bodyPr/>
          <a:lstStyle/>
          <a:p>
            <a:r>
              <a:rPr lang="it-IT" dirty="0"/>
              <a:t>Primi risultati</a:t>
            </a:r>
          </a:p>
        </p:txBody>
      </p:sp>
      <p:sp>
        <p:nvSpPr>
          <p:cNvPr id="3" name="Segnaposto contenuto 2">
            <a:extLst>
              <a:ext uri="{FF2B5EF4-FFF2-40B4-BE49-F238E27FC236}">
                <a16:creationId xmlns:a16="http://schemas.microsoft.com/office/drawing/2014/main" xmlns="" id="{D664FF39-C04A-D84A-95E7-723EC0F3803C}"/>
              </a:ext>
            </a:extLst>
          </p:cNvPr>
          <p:cNvSpPr>
            <a:spLocks noGrp="1"/>
          </p:cNvSpPr>
          <p:nvPr>
            <p:ph sz="half" idx="1"/>
          </p:nvPr>
        </p:nvSpPr>
        <p:spPr/>
        <p:txBody>
          <a:bodyPr>
            <a:normAutofit fontScale="92500"/>
          </a:bodyPr>
          <a:lstStyle/>
          <a:p>
            <a:pPr algn="just"/>
            <a:r>
              <a:rPr lang="it-IT" dirty="0"/>
              <a:t>Opportuno se non addirittura necessario che la distribuzione del ricavato debba essere stabile </a:t>
            </a:r>
            <a:r>
              <a:rPr lang="it-IT" dirty="0">
                <a:sym typeface="Wingdings" pitchFamily="2" charset="2"/>
              </a:rPr>
              <a:t> effettività della tutela esecutiva solo se si assicura l’intangibilità dei pagamenti effettuati in favore degli aventi diritto.</a:t>
            </a:r>
            <a:endParaRPr lang="it-IT" dirty="0"/>
          </a:p>
          <a:p>
            <a:pPr algn="just"/>
            <a:r>
              <a:rPr lang="it-IT" dirty="0"/>
              <a:t>Manca norma </a:t>
            </a:r>
            <a:r>
              <a:rPr lang="it-IT" i="1" dirty="0"/>
              <a:t>ad hoc </a:t>
            </a:r>
            <a:r>
              <a:rPr lang="it-IT" dirty="0"/>
              <a:t>simile all’art. 2929 c.c. </a:t>
            </a:r>
          </a:p>
          <a:p>
            <a:pPr algn="just"/>
            <a:r>
              <a:rPr lang="it-IT" dirty="0"/>
              <a:t>Sistema italiano </a:t>
            </a:r>
            <a:r>
              <a:rPr lang="it-IT" dirty="0">
                <a:sym typeface="Wingdings" pitchFamily="2" charset="2"/>
              </a:rPr>
              <a:t> </a:t>
            </a:r>
            <a:r>
              <a:rPr lang="it-IT" i="1" dirty="0">
                <a:sym typeface="Wingdings" pitchFamily="2" charset="2"/>
              </a:rPr>
              <a:t>par </a:t>
            </a:r>
            <a:r>
              <a:rPr lang="it-IT" i="1" dirty="0"/>
              <a:t>condicio </a:t>
            </a:r>
            <a:r>
              <a:rPr lang="it-IT" i="1" dirty="0" err="1"/>
              <a:t>creditorum</a:t>
            </a:r>
            <a:r>
              <a:rPr lang="it-IT" i="1" dirty="0"/>
              <a:t> </a:t>
            </a:r>
            <a:r>
              <a:rPr lang="it-IT" dirty="0">
                <a:sym typeface="Wingdings" pitchFamily="2" charset="2"/>
              </a:rPr>
              <a:t> </a:t>
            </a:r>
            <a:r>
              <a:rPr lang="it-IT" dirty="0"/>
              <a:t>sistema a porte aperte </a:t>
            </a:r>
            <a:r>
              <a:rPr lang="it-IT" dirty="0">
                <a:sym typeface="Wingdings" pitchFamily="2" charset="2"/>
              </a:rPr>
              <a:t> </a:t>
            </a:r>
            <a:r>
              <a:rPr lang="it-IT" dirty="0"/>
              <a:t>inevitabile, al fine di garantire la stabilità dei risultati della distribuzione, assicurare al debitore e ai creditori precedente di intervenuti il pieno esercizio del diritto di difesa e del contraddittorio. </a:t>
            </a:r>
          </a:p>
          <a:p>
            <a:pPr algn="just"/>
            <a:r>
              <a:rPr lang="it-IT" dirty="0"/>
              <a:t>Così nel </a:t>
            </a:r>
            <a:r>
              <a:rPr lang="it-IT" dirty="0" err="1"/>
              <a:t>c.p.c.</a:t>
            </a:r>
            <a:r>
              <a:rPr lang="it-IT" dirty="0"/>
              <a:t> 1865 </a:t>
            </a:r>
            <a:r>
              <a:rPr lang="it-IT" dirty="0">
                <a:sym typeface="Wingdings" pitchFamily="2" charset="2"/>
              </a:rPr>
              <a:t> </a:t>
            </a:r>
            <a:r>
              <a:rPr lang="it-IT" dirty="0" err="1"/>
              <a:t>esperibilità</a:t>
            </a:r>
            <a:r>
              <a:rPr lang="it-IT" dirty="0"/>
              <a:t> gran numero di opposizioni </a:t>
            </a:r>
            <a:r>
              <a:rPr lang="it-IT" dirty="0">
                <a:sym typeface="Wingdings" pitchFamily="2" charset="2"/>
              </a:rPr>
              <a:t> </a:t>
            </a:r>
            <a:r>
              <a:rPr lang="it-IT" dirty="0"/>
              <a:t>si arrivava alla distribuzione del ricavato con certezza assoluta circa la titolarità, l’esistenza e la quantificazione del credito azionato nonché sulla correttezza del riparto.  </a:t>
            </a:r>
          </a:p>
          <a:p>
            <a:pPr algn="just"/>
            <a:r>
              <a:rPr lang="it-IT" dirty="0"/>
              <a:t>Però la piena tutela delle parti all’interno del processo esecutivo scontava un notevole rallentamento del processo </a:t>
            </a:r>
            <a:r>
              <a:rPr lang="it-IT" dirty="0">
                <a:sym typeface="Wingdings" pitchFamily="2" charset="2"/>
              </a:rPr>
              <a:t> meccanismi </a:t>
            </a:r>
            <a:r>
              <a:rPr lang="it-IT" dirty="0"/>
              <a:t>articolati e barocchi. </a:t>
            </a:r>
          </a:p>
          <a:p>
            <a:endParaRPr lang="it-IT" dirty="0"/>
          </a:p>
        </p:txBody>
      </p:sp>
    </p:spTree>
    <p:extLst>
      <p:ext uri="{BB962C8B-B14F-4D97-AF65-F5344CB8AC3E}">
        <p14:creationId xmlns:p14="http://schemas.microsoft.com/office/powerpoint/2010/main" val="206758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EF1D4A-95AC-B04E-B9D2-D948161CE15A}"/>
              </a:ext>
            </a:extLst>
          </p:cNvPr>
          <p:cNvSpPr>
            <a:spLocks noGrp="1"/>
          </p:cNvSpPr>
          <p:nvPr>
            <p:ph type="title"/>
          </p:nvPr>
        </p:nvSpPr>
        <p:spPr/>
        <p:txBody>
          <a:bodyPr/>
          <a:lstStyle/>
          <a:p>
            <a:r>
              <a:rPr lang="it-IT" dirty="0"/>
              <a:t>L’assetto originario del </a:t>
            </a:r>
            <a:r>
              <a:rPr lang="it-IT" dirty="0" err="1"/>
              <a:t>c.p.c.</a:t>
            </a:r>
            <a:r>
              <a:rPr lang="it-IT" dirty="0"/>
              <a:t> del 1940 </a:t>
            </a:r>
          </a:p>
        </p:txBody>
      </p:sp>
      <p:sp>
        <p:nvSpPr>
          <p:cNvPr id="3" name="Segnaposto contenuto 2">
            <a:extLst>
              <a:ext uri="{FF2B5EF4-FFF2-40B4-BE49-F238E27FC236}">
                <a16:creationId xmlns:a16="http://schemas.microsoft.com/office/drawing/2014/main" xmlns="" id="{908C27F7-315B-DA4E-AC7E-38DDFDB4A2B9}"/>
              </a:ext>
            </a:extLst>
          </p:cNvPr>
          <p:cNvSpPr>
            <a:spLocks noGrp="1"/>
          </p:cNvSpPr>
          <p:nvPr>
            <p:ph sz="half" idx="1"/>
          </p:nvPr>
        </p:nvSpPr>
        <p:spPr/>
        <p:txBody>
          <a:bodyPr>
            <a:normAutofit lnSpcReduction="10000"/>
          </a:bodyPr>
          <a:lstStyle/>
          <a:p>
            <a:pPr algn="just"/>
            <a:r>
              <a:rPr lang="it-IT" dirty="0"/>
              <a:t>Scopo di liberare la fase finale dell’espropriazione forzata dalle «ingombranti sovrastrutture imitate dal procedimento contenzioso».</a:t>
            </a:r>
          </a:p>
          <a:p>
            <a:pPr algn="just"/>
            <a:r>
              <a:rPr lang="it-IT" dirty="0"/>
              <a:t>Espropriazione mobiliare </a:t>
            </a:r>
            <a:r>
              <a:rPr lang="it-IT" dirty="0">
                <a:sym typeface="Wingdings" pitchFamily="2" charset="2"/>
              </a:rPr>
              <a:t> simile al modello già del </a:t>
            </a:r>
            <a:r>
              <a:rPr lang="it-IT" dirty="0" err="1">
                <a:sym typeface="Wingdings" pitchFamily="2" charset="2"/>
              </a:rPr>
              <a:t>c.p.c.</a:t>
            </a:r>
            <a:r>
              <a:rPr lang="it-IT" dirty="0">
                <a:sym typeface="Wingdings" pitchFamily="2" charset="2"/>
              </a:rPr>
              <a:t> 1865</a:t>
            </a:r>
            <a:endParaRPr lang="it-IT" dirty="0"/>
          </a:p>
          <a:p>
            <a:pPr algn="just"/>
            <a:r>
              <a:rPr lang="it-IT" dirty="0"/>
              <a:t>Espropriazione immobiliare </a:t>
            </a:r>
            <a:r>
              <a:rPr lang="it-IT" dirty="0">
                <a:sym typeface="Wingdings" pitchFamily="2" charset="2"/>
              </a:rPr>
              <a:t> eventuali </a:t>
            </a:r>
            <a:r>
              <a:rPr lang="it-IT" dirty="0"/>
              <a:t>contestazioni e questioni che fossero in sorte in sede di approvazione del progetto dovevano e devono necessariamente trovare risoluzione tramite un apposito giudizio </a:t>
            </a:r>
            <a:r>
              <a:rPr lang="it-IT" dirty="0">
                <a:sym typeface="Wingdings" pitchFamily="2" charset="2"/>
              </a:rPr>
              <a:t> opposizioni distributive. </a:t>
            </a:r>
          </a:p>
          <a:p>
            <a:pPr algn="just"/>
            <a:r>
              <a:rPr lang="it-IT" dirty="0">
                <a:sym typeface="Wingdings" pitchFamily="2" charset="2"/>
              </a:rPr>
              <a:t>Giudizio a cognizione piena – art. 17  sentenza idonea a passare in giudicato, i.e. fare stato sul diritto dedotto in giudizio </a:t>
            </a:r>
          </a:p>
          <a:p>
            <a:pPr algn="just"/>
            <a:r>
              <a:rPr lang="it-IT" dirty="0">
                <a:sym typeface="Wingdings" pitchFamily="2" charset="2"/>
              </a:rPr>
              <a:t>MA: - forme complesse della cognizione; in più </a:t>
            </a:r>
          </a:p>
          <a:p>
            <a:pPr algn="just"/>
            <a:r>
              <a:rPr lang="it-IT" dirty="0">
                <a:sym typeface="Wingdings" pitchFamily="2" charset="2"/>
              </a:rPr>
              <a:t>        - Sospensione (necessaria) totale o parziale del riparto. </a:t>
            </a:r>
          </a:p>
          <a:p>
            <a:pPr algn="just"/>
            <a:r>
              <a:rPr lang="it-IT" b="1" dirty="0">
                <a:sym typeface="Wingdings" pitchFamily="2" charset="2"/>
              </a:rPr>
              <a:t> Rallentamento</a:t>
            </a:r>
            <a:r>
              <a:rPr lang="it-IT" dirty="0">
                <a:sym typeface="Wingdings" pitchFamily="2" charset="2"/>
              </a:rPr>
              <a:t>. </a:t>
            </a:r>
            <a:endParaRPr lang="it-IT" dirty="0"/>
          </a:p>
          <a:p>
            <a:endParaRPr lang="it-IT" dirty="0"/>
          </a:p>
          <a:p>
            <a:endParaRPr lang="it-IT" dirty="0"/>
          </a:p>
        </p:txBody>
      </p:sp>
    </p:spTree>
    <p:extLst>
      <p:ext uri="{BB962C8B-B14F-4D97-AF65-F5344CB8AC3E}">
        <p14:creationId xmlns:p14="http://schemas.microsoft.com/office/powerpoint/2010/main" val="891358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A1E597-653C-DB48-B54D-5F5F26CBFAD1}"/>
              </a:ext>
            </a:extLst>
          </p:cNvPr>
          <p:cNvSpPr>
            <a:spLocks noGrp="1"/>
          </p:cNvSpPr>
          <p:nvPr>
            <p:ph type="title"/>
          </p:nvPr>
        </p:nvSpPr>
        <p:spPr/>
        <p:txBody>
          <a:bodyPr/>
          <a:lstStyle/>
          <a:p>
            <a:r>
              <a:rPr lang="it-IT" dirty="0"/>
              <a:t>La novella del 2005 </a:t>
            </a:r>
          </a:p>
        </p:txBody>
      </p:sp>
      <p:sp>
        <p:nvSpPr>
          <p:cNvPr id="3" name="Segnaposto contenuto 2">
            <a:extLst>
              <a:ext uri="{FF2B5EF4-FFF2-40B4-BE49-F238E27FC236}">
                <a16:creationId xmlns:a16="http://schemas.microsoft.com/office/drawing/2014/main" xmlns="" id="{577E092E-224F-2941-86B8-474000EEC71F}"/>
              </a:ext>
            </a:extLst>
          </p:cNvPr>
          <p:cNvSpPr>
            <a:spLocks noGrp="1"/>
          </p:cNvSpPr>
          <p:nvPr>
            <p:ph sz="half" idx="1"/>
          </p:nvPr>
        </p:nvSpPr>
        <p:spPr/>
        <p:txBody>
          <a:bodyPr/>
          <a:lstStyle/>
          <a:p>
            <a:pPr algn="just"/>
            <a:r>
              <a:rPr lang="it-IT" dirty="0"/>
              <a:t>Novella dell’art. 512 </a:t>
            </a:r>
            <a:r>
              <a:rPr lang="it-IT" dirty="0">
                <a:sym typeface="Wingdings" pitchFamily="2" charset="2"/>
              </a:rPr>
              <a:t> controversie distributive: «il giudice dell'esecuzione, sentite le parti e compiuti i necessari accertamenti, provvede con ordinanza, impugnabile nelle forme e nei termini di cui all'articolo 617, secondo comma». </a:t>
            </a:r>
          </a:p>
          <a:p>
            <a:pPr algn="just"/>
            <a:r>
              <a:rPr lang="it-IT" b="1" dirty="0">
                <a:sym typeface="Wingdings" pitchFamily="2" charset="2"/>
              </a:rPr>
              <a:t>Qual è la qualità della cognizione </a:t>
            </a:r>
            <a:r>
              <a:rPr lang="it-IT" dirty="0">
                <a:sym typeface="Wingdings" pitchFamily="2" charset="2"/>
              </a:rPr>
              <a:t>svolta dal </a:t>
            </a:r>
            <a:r>
              <a:rPr lang="it-IT" dirty="0" err="1">
                <a:sym typeface="Wingdings" pitchFamily="2" charset="2"/>
              </a:rPr>
              <a:t>g.e</a:t>
            </a:r>
            <a:r>
              <a:rPr lang="it-IT" dirty="0">
                <a:sym typeface="Wingdings" pitchFamily="2" charset="2"/>
              </a:rPr>
              <a:t>.? </a:t>
            </a:r>
          </a:p>
          <a:p>
            <a:pPr algn="just"/>
            <a:r>
              <a:rPr lang="it-IT" b="1" dirty="0">
                <a:sym typeface="Wingdings" pitchFamily="2" charset="2"/>
              </a:rPr>
              <a:t>La qualità della cognizione </a:t>
            </a:r>
            <a:r>
              <a:rPr lang="it-IT" dirty="0">
                <a:sym typeface="Wingdings" pitchFamily="2" charset="2"/>
              </a:rPr>
              <a:t>è in grado di influire sui risultati della distribuzione? </a:t>
            </a:r>
          </a:p>
          <a:p>
            <a:pPr algn="just"/>
            <a:endParaRPr lang="it-IT" dirty="0">
              <a:sym typeface="Wingdings" pitchFamily="2" charset="2"/>
            </a:endParaRPr>
          </a:p>
          <a:p>
            <a:pPr algn="just"/>
            <a:endParaRPr lang="it-IT" dirty="0"/>
          </a:p>
        </p:txBody>
      </p:sp>
    </p:spTree>
    <p:extLst>
      <p:ext uri="{BB962C8B-B14F-4D97-AF65-F5344CB8AC3E}">
        <p14:creationId xmlns:p14="http://schemas.microsoft.com/office/powerpoint/2010/main" val="352821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6202D4A-08D4-6B46-B860-812EF55D4F1B}"/>
              </a:ext>
            </a:extLst>
          </p:cNvPr>
          <p:cNvSpPr>
            <a:spLocks noGrp="1"/>
          </p:cNvSpPr>
          <p:nvPr>
            <p:ph type="title"/>
          </p:nvPr>
        </p:nvSpPr>
        <p:spPr>
          <a:xfrm>
            <a:off x="431800" y="41181"/>
            <a:ext cx="8832552" cy="757130"/>
          </a:xfrm>
        </p:spPr>
        <p:txBody>
          <a:bodyPr/>
          <a:lstStyle/>
          <a:p>
            <a:r>
              <a:rPr lang="it-IT" dirty="0"/>
              <a:t>L’oggetto delle controversie distributive: la tesi del diritto al concorso</a:t>
            </a:r>
          </a:p>
        </p:txBody>
      </p:sp>
      <p:sp>
        <p:nvSpPr>
          <p:cNvPr id="3" name="Segnaposto contenuto 2">
            <a:extLst>
              <a:ext uri="{FF2B5EF4-FFF2-40B4-BE49-F238E27FC236}">
                <a16:creationId xmlns:a16="http://schemas.microsoft.com/office/drawing/2014/main" xmlns="" id="{317A68A5-4FF3-514C-870A-73419A867FB6}"/>
              </a:ext>
            </a:extLst>
          </p:cNvPr>
          <p:cNvSpPr>
            <a:spLocks noGrp="1"/>
          </p:cNvSpPr>
          <p:nvPr>
            <p:ph sz="half" idx="1"/>
          </p:nvPr>
        </p:nvSpPr>
        <p:spPr/>
        <p:txBody>
          <a:bodyPr>
            <a:normAutofit fontScale="92500" lnSpcReduction="20000"/>
          </a:bodyPr>
          <a:lstStyle/>
          <a:p>
            <a:pPr algn="just"/>
            <a:r>
              <a:rPr lang="it-IT" dirty="0"/>
              <a:t>Stando all’orientamento maggioritario, la riforma del 2005 all’art. 512 ha mutato la natura delle controversie distributive </a:t>
            </a:r>
            <a:r>
              <a:rPr lang="it-IT" dirty="0">
                <a:sym typeface="Wingdings" pitchFamily="2" charset="2"/>
              </a:rPr>
              <a:t> la definizione del giudizio con un’ordinanza, </a:t>
            </a:r>
            <a:r>
              <a:rPr lang="it-IT" dirty="0"/>
              <a:t>assimilabile ad un semplice atto esecutivo, dovrebbe indurre a ritenere che il provvedimento abbia ad oggetto il </a:t>
            </a:r>
            <a:r>
              <a:rPr lang="it-IT" b="1" dirty="0"/>
              <a:t>solo diritto di partecipare alla distribuzione del ricavato</a:t>
            </a:r>
            <a:r>
              <a:rPr lang="it-IT" dirty="0"/>
              <a:t>. </a:t>
            </a:r>
          </a:p>
          <a:p>
            <a:pPr algn="just"/>
            <a:r>
              <a:rPr lang="it-IT" b="1" dirty="0"/>
              <a:t>Conferma</a:t>
            </a:r>
            <a:r>
              <a:rPr lang="it-IT" dirty="0"/>
              <a:t> nella sua impugnabilità per vizi di forma, secondo quanto previsto dall'art. 617 e nel ruolo del </a:t>
            </a:r>
            <a:r>
              <a:rPr lang="it-IT" dirty="0" err="1"/>
              <a:t>g.e</a:t>
            </a:r>
            <a:r>
              <a:rPr lang="it-IT" dirty="0"/>
              <a:t>. (che non accerta diritti sostanziali)</a:t>
            </a:r>
          </a:p>
          <a:p>
            <a:pPr algn="just"/>
            <a:r>
              <a:rPr lang="it-IT" dirty="0"/>
              <a:t>Nonostante l'art. 512 </a:t>
            </a:r>
            <a:r>
              <a:rPr lang="it-IT" dirty="0" err="1"/>
              <a:t>c.p.c.</a:t>
            </a:r>
            <a:r>
              <a:rPr lang="it-IT" dirty="0"/>
              <a:t> continui a parlare della «sussistenza o l'ammontare di uno o più crediti» ovvero della «sussistenza di diritti di prelazione», l'oggetto dell'opposizione distributiva </a:t>
            </a:r>
            <a:r>
              <a:rPr lang="it-IT" dirty="0">
                <a:sym typeface="Wingdings" pitchFamily="2" charset="2"/>
              </a:rPr>
              <a:t> </a:t>
            </a:r>
            <a:r>
              <a:rPr lang="it-IT" dirty="0"/>
              <a:t>diritto al concorso, a contenuto esclusivamente processuale - svincolata da quell'accertamento nel merito che si è sempre ritenuto proprio e tipico di simili controversie.</a:t>
            </a:r>
          </a:p>
          <a:p>
            <a:pPr algn="just"/>
            <a:r>
              <a:rPr lang="it-IT" dirty="0" err="1"/>
              <a:t>Cass</a:t>
            </a:r>
            <a:r>
              <a:rPr lang="it-IT" dirty="0"/>
              <a:t>., 9 aprile 2015, n. 7107 </a:t>
            </a:r>
            <a:r>
              <a:rPr lang="it-IT" dirty="0">
                <a:sym typeface="Wingdings" pitchFamily="2" charset="2"/>
              </a:rPr>
              <a:t></a:t>
            </a:r>
            <a:r>
              <a:rPr lang="it-IT" dirty="0"/>
              <a:t> l'oggetto della controversia ha ad oggetto il mero diritto alla collocazione e alla partecipazione alla distribuzione, mentre l'accertamento del diritto di credito o della causa di prelazione costituisce una questione solo pregiudiziale, conosciuta </a:t>
            </a:r>
            <a:r>
              <a:rPr lang="it-IT" i="1" dirty="0" err="1"/>
              <a:t>incidenter</a:t>
            </a:r>
            <a:r>
              <a:rPr lang="it-IT" i="1" dirty="0"/>
              <a:t> tantum </a:t>
            </a:r>
            <a:r>
              <a:rPr lang="it-IT" dirty="0"/>
              <a:t>proprio allo scopo di accertare il diritto alla partecipazione alla distribuzione. </a:t>
            </a:r>
          </a:p>
          <a:p>
            <a:pPr algn="just"/>
            <a:endParaRPr lang="it-IT" dirty="0"/>
          </a:p>
          <a:p>
            <a:endParaRPr lang="it-IT" dirty="0"/>
          </a:p>
        </p:txBody>
      </p:sp>
    </p:spTree>
    <p:extLst>
      <p:ext uri="{BB962C8B-B14F-4D97-AF65-F5344CB8AC3E}">
        <p14:creationId xmlns:p14="http://schemas.microsoft.com/office/powerpoint/2010/main" val="25402256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5178</Words>
  <Application>Microsoft Office PowerPoint</Application>
  <PresentationFormat>Widescreen</PresentationFormat>
  <Paragraphs>163</Paragraphs>
  <Slides>32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32</vt:i4>
      </vt:variant>
    </vt:vector>
  </HeadingPairs>
  <TitlesOfParts>
    <vt:vector size="37" baseType="lpstr">
      <vt:lpstr>Arial</vt:lpstr>
      <vt:lpstr>Calibri</vt:lpstr>
      <vt:lpstr>Calibri Light</vt:lpstr>
      <vt:lpstr>Wingdings</vt:lpstr>
      <vt:lpstr>Tema di Office</vt:lpstr>
      <vt:lpstr> Le contestazioni in sede distributiva e la stabilità del ricavato</vt:lpstr>
      <vt:lpstr>La stabilità dei risultati della distribuzione delle somme ricavate. La giurisprudenza</vt:lpstr>
      <vt:lpstr>Cass. 8-06-2021, n. 15963</vt:lpstr>
      <vt:lpstr>Conseguenze </vt:lpstr>
      <vt:lpstr>Rationes della scelta </vt:lpstr>
      <vt:lpstr>Primi risultati</vt:lpstr>
      <vt:lpstr>L’assetto originario del c.p.c. del 1940 </vt:lpstr>
      <vt:lpstr>La novella del 2005 </vt:lpstr>
      <vt:lpstr>L’oggetto delle controversie distributive: la tesi del diritto al concorso</vt:lpstr>
      <vt:lpstr>Dubbio</vt:lpstr>
      <vt:lpstr>La tesi della perdurante cognizione dei diritti di credito vantati all’interno dell’esecuzione forzata </vt:lpstr>
      <vt:lpstr>Segue.</vt:lpstr>
      <vt:lpstr>Vantaggi della tesi tradizionale </vt:lpstr>
      <vt:lpstr>La verifica dei crediti e la ripartizione dell’attivo nel fallimento</vt:lpstr>
      <vt:lpstr>… e le differenze con l’esecuzione singolare </vt:lpstr>
      <vt:lpstr>Le differenze in sede di ripartizione dell’attivo</vt:lpstr>
      <vt:lpstr>Segue. La stabilità del riparto dell’attivo fallimentare</vt:lpstr>
      <vt:lpstr>Conferma anche alla luce della riforma Cartabia </vt:lpstr>
      <vt:lpstr>I rapporti tra controversie distributive e la verifica dei crediti a seguito di intervento non titolato</vt:lpstr>
      <vt:lpstr>Conseguenze</vt:lpstr>
      <vt:lpstr>Rapporti tra le controversie distributive e le contestazioni in sede di conversione del pignoramento</vt:lpstr>
      <vt:lpstr>La possibilità o meno di escludere la distribuzione all’esito della conversione</vt:lpstr>
      <vt:lpstr>Poteri del g.e. in sede di conversione e controversie distributive. La tesi tradizionale</vt:lpstr>
      <vt:lpstr>La posizione della giurisprudenza dopo le riforme del 2005</vt:lpstr>
      <vt:lpstr>Conseguenze</vt:lpstr>
      <vt:lpstr>Osservazioni critiche </vt:lpstr>
      <vt:lpstr>Conseguenze</vt:lpstr>
      <vt:lpstr>I rapporti tra controversie distributive e opposizione all’esecuzione. La situazione ante 2016</vt:lpstr>
      <vt:lpstr>Rilievi critici </vt:lpstr>
      <vt:lpstr>Possibile soluzione</vt:lpstr>
      <vt:lpstr>Segue.</vt:lpstr>
      <vt:lpstr>Caso di opposizione all’esecuzione proposta nel termine senza sospensione dell’esecuzione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contestazioni in sede distributiva e la stabilità del ricavato</dc:title>
  <dc:creator>Emmanuele Agostini</dc:creator>
  <cp:lastModifiedBy>Account Microsoft</cp:lastModifiedBy>
  <cp:revision>1</cp:revision>
  <dcterms:modified xsi:type="dcterms:W3CDTF">2021-10-22T19:10:11Z</dcterms:modified>
</cp:coreProperties>
</file>