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515" r:id="rId3"/>
    <p:sldId id="256" r:id="rId4"/>
    <p:sldId id="516" r:id="rId5"/>
    <p:sldId id="274" r:id="rId6"/>
    <p:sldId id="524" r:id="rId7"/>
    <p:sldId id="525" r:id="rId8"/>
    <p:sldId id="257" r:id="rId9"/>
    <p:sldId id="522" r:id="rId10"/>
    <p:sldId id="526" r:id="rId11"/>
    <p:sldId id="527" r:id="rId12"/>
    <p:sldId id="528" r:id="rId13"/>
    <p:sldId id="529" r:id="rId14"/>
    <p:sldId id="535" r:id="rId15"/>
    <p:sldId id="258" r:id="rId16"/>
    <p:sldId id="568" r:id="rId17"/>
    <p:sldId id="547" r:id="rId18"/>
    <p:sldId id="556"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snapToObjects="1">
      <p:cViewPr varScale="1">
        <p:scale>
          <a:sx n="122" d="100"/>
          <a:sy n="122" d="100"/>
        </p:scale>
        <p:origin x="744"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FC7BFC-6876-45D1-9D90-0C35F5201DFA}"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9764E9DD-FA75-4397-A079-C0C76C6D3DD1}">
      <dgm:prSet/>
      <dgm:spPr>
        <a:gradFill rotWithShape="0">
          <a:gsLst>
            <a:gs pos="0">
              <a:schemeClr val="accent2">
                <a:hueOff val="0"/>
                <a:satOff val="0"/>
                <a:lumOff val="0"/>
                <a:alphaOff val="0"/>
                <a:tint val="94000"/>
                <a:satMod val="100000"/>
                <a:lumMod val="108000"/>
              </a:schemeClr>
            </a:gs>
            <a:gs pos="75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dgm:spPr>
      <dgm:t>
        <a:bodyPr/>
        <a:lstStyle/>
        <a:p>
          <a:r>
            <a:rPr lang="it-IT" dirty="0"/>
            <a:t>Nominato il delegato, sono tenuti sotto controllo dal </a:t>
          </a:r>
          <a:r>
            <a:rPr lang="it-IT" dirty="0" err="1"/>
            <a:t>g.e</a:t>
          </a:r>
          <a:r>
            <a:rPr lang="it-IT" dirty="0"/>
            <a:t>. tutti i termini imposti allo stesso per il celere svolgimento delle operazioni di vendita, senza trascurare quelli impartiti ad altri </a:t>
          </a:r>
          <a:r>
            <a:rPr lang="it-IT" dirty="0" err="1"/>
            <a:t>ausiliaru</a:t>
          </a:r>
          <a:r>
            <a:rPr lang="it-IT" dirty="0"/>
            <a:t>. </a:t>
          </a:r>
          <a:endParaRPr lang="en-US" dirty="0"/>
        </a:p>
      </dgm:t>
    </dgm:pt>
    <dgm:pt modelId="{925C67F4-FC54-4811-9CF5-847D75D94A8E}" type="parTrans" cxnId="{FFDECE3E-3BA1-4901-887D-27CDCDAFCFD2}">
      <dgm:prSet/>
      <dgm:spPr/>
      <dgm:t>
        <a:bodyPr/>
        <a:lstStyle/>
        <a:p>
          <a:endParaRPr lang="en-US"/>
        </a:p>
      </dgm:t>
    </dgm:pt>
    <dgm:pt modelId="{D8BBE2EE-9501-46A4-B217-A1119C17BC7B}" type="sibTrans" cxnId="{FFDECE3E-3BA1-4901-887D-27CDCDAFCFD2}">
      <dgm:prSet/>
      <dgm:spPr/>
      <dgm:t>
        <a:bodyPr/>
        <a:lstStyle/>
        <a:p>
          <a:endParaRPr lang="en-US"/>
        </a:p>
      </dgm:t>
    </dgm:pt>
    <dgm:pt modelId="{A026ECF5-7B2C-47BF-A193-EB9E1F35F9F6}">
      <dgm:prSet custT="1"/>
      <dgm:spPr>
        <a:solidFill>
          <a:schemeClr val="accent5">
            <a:hueOff val="5129271"/>
            <a:satOff val="-1832"/>
            <a:lumOff val="2942"/>
          </a:schemeClr>
        </a:solidFill>
      </dgm:spPr>
      <dgm:t>
        <a:bodyPr/>
        <a:lstStyle/>
        <a:p>
          <a:pPr algn="just"/>
          <a:r>
            <a:rPr lang="it-IT" sz="2000" dirty="0"/>
            <a:t>Dalla iniziale emissione dell’avviso di vendita, alla </a:t>
          </a:r>
          <a:r>
            <a:rPr lang="it-IT" sz="2000" dirty="0" err="1"/>
            <a:t>rifissazione</a:t>
          </a:r>
          <a:r>
            <a:rPr lang="it-IT" sz="2000" dirty="0"/>
            <a:t> delle varie aste nel tempo assegnato ( senza soluzione di </a:t>
          </a:r>
          <a:r>
            <a:rPr lang="it-IT" sz="2000" dirty="0" err="1"/>
            <a:t>continuita</a:t>
          </a:r>
          <a:r>
            <a:rPr lang="it-IT" sz="2000" dirty="0"/>
            <a:t>̀ e nei termini stabiliti, così come ritenuto anche nella delibera del CSM del 2017 e dal nuovo 591 bis ), alla interazione con l’aggiudicatario per il pagamento del saldo prezzo, alla redazione della bozza del decreto di trasferimento, alle cancellazioni, alla predisposizione del progetto di riparto, </a:t>
          </a:r>
          <a:r>
            <a:rPr lang="it-IT" sz="2000" b="1" dirty="0"/>
            <a:t>la tempistica ed anche la sostanza di tutte queste </a:t>
          </a:r>
          <a:r>
            <a:rPr lang="it-IT" sz="2000" b="1" dirty="0" err="1"/>
            <a:t>attivita</a:t>
          </a:r>
          <a:r>
            <a:rPr lang="it-IT" sz="2000" b="1" dirty="0"/>
            <a:t>̀ debbono essere monitorate dal </a:t>
          </a:r>
          <a:r>
            <a:rPr lang="it-IT" sz="2000" b="1" dirty="0" err="1"/>
            <a:t>g.e</a:t>
          </a:r>
          <a:r>
            <a:rPr lang="it-IT" sz="2000" b="1" dirty="0"/>
            <a:t>. </a:t>
          </a:r>
          <a:endParaRPr lang="en-US" sz="2000" b="1" dirty="0"/>
        </a:p>
      </dgm:t>
    </dgm:pt>
    <dgm:pt modelId="{426C8DAB-7C5E-4637-8364-5599DA9875A8}" type="parTrans" cxnId="{64B8F54F-0209-4502-B434-C0919086C75E}">
      <dgm:prSet/>
      <dgm:spPr/>
      <dgm:t>
        <a:bodyPr/>
        <a:lstStyle/>
        <a:p>
          <a:endParaRPr lang="en-US"/>
        </a:p>
      </dgm:t>
    </dgm:pt>
    <dgm:pt modelId="{4DF9F731-4CC6-4A3C-AC05-9F4443695AE6}" type="sibTrans" cxnId="{64B8F54F-0209-4502-B434-C0919086C75E}">
      <dgm:prSet/>
      <dgm:spPr/>
      <dgm:t>
        <a:bodyPr/>
        <a:lstStyle/>
        <a:p>
          <a:endParaRPr lang="en-US"/>
        </a:p>
      </dgm:t>
    </dgm:pt>
    <dgm:pt modelId="{84C4A6DC-DF15-483A-B632-655DBCC38CFB}">
      <dgm:prSet/>
      <dgm:spPr>
        <a:solidFill>
          <a:schemeClr val="accent5">
            <a:hueOff val="5129271"/>
            <a:satOff val="-1832"/>
            <a:lumOff val="2942"/>
          </a:schemeClr>
        </a:solidFill>
      </dgm:spPr>
      <dgm:t>
        <a:bodyPr/>
        <a:lstStyle/>
        <a:p>
          <a:r>
            <a:rPr lang="it-IT" dirty="0"/>
            <a:t>Il </a:t>
          </a:r>
          <a:r>
            <a:rPr lang="it-IT" dirty="0" err="1"/>
            <a:t>g.e</a:t>
          </a:r>
          <a:r>
            <a:rPr lang="it-IT" dirty="0"/>
            <a:t>. può </a:t>
          </a:r>
          <a:r>
            <a:rPr lang="it-IT" dirty="0" err="1"/>
            <a:t>cmq</a:t>
          </a:r>
          <a:r>
            <a:rPr lang="it-IT" dirty="0"/>
            <a:t> riscontrare la sostanza della </a:t>
          </a:r>
          <a:r>
            <a:rPr lang="it-IT" dirty="0" err="1"/>
            <a:t>attivita</a:t>
          </a:r>
          <a:r>
            <a:rPr lang="it-IT" dirty="0"/>
            <a:t>̀ delegata con i rapporti riepilogativi (iniziale, semestrale e finale, introdotti dal decreto legge 3.5.2016 n. 59, </a:t>
          </a:r>
          <a:r>
            <a:rPr lang="it-IT" dirty="0" err="1"/>
            <a:t>conv</a:t>
          </a:r>
          <a:r>
            <a:rPr lang="it-IT" dirty="0"/>
            <a:t> in l. n. 119/2016 ) e le future tempestive relazioni sui vari esperimenti di vendita che si estenderanno di necessità alla redazione ed approvazione del progetto di distribuzione del ricavato, che </a:t>
          </a:r>
          <a:r>
            <a:rPr lang="it-IT" dirty="0" err="1"/>
            <a:t>gia</a:t>
          </a:r>
          <a:r>
            <a:rPr lang="it-IT" dirty="0"/>
            <a:t>̀ il CSM ed ora </a:t>
          </a:r>
          <a:r>
            <a:rPr lang="it-IT" dirty="0" err="1"/>
            <a:t>loschema</a:t>
          </a:r>
          <a:r>
            <a:rPr lang="it-IT" dirty="0"/>
            <a:t> del d.lgs. affidano al delegato). </a:t>
          </a:r>
          <a:endParaRPr lang="en-US" dirty="0"/>
        </a:p>
      </dgm:t>
    </dgm:pt>
    <dgm:pt modelId="{0EF2F61B-59DF-47E6-86D5-6D44DA91C4B3}" type="parTrans" cxnId="{AA561B60-8AD3-4E78-966F-9FF87DECCA58}">
      <dgm:prSet/>
      <dgm:spPr/>
      <dgm:t>
        <a:bodyPr/>
        <a:lstStyle/>
        <a:p>
          <a:endParaRPr lang="en-US"/>
        </a:p>
      </dgm:t>
    </dgm:pt>
    <dgm:pt modelId="{8AEE83A9-E511-4020-8A9D-9DBBDDEAD065}" type="sibTrans" cxnId="{AA561B60-8AD3-4E78-966F-9FF87DECCA58}">
      <dgm:prSet/>
      <dgm:spPr/>
      <dgm:t>
        <a:bodyPr/>
        <a:lstStyle/>
        <a:p>
          <a:endParaRPr lang="en-US"/>
        </a:p>
      </dgm:t>
    </dgm:pt>
    <dgm:pt modelId="{FAA3CE30-9EBE-324E-8C78-B73507595845}" type="pres">
      <dgm:prSet presAssocID="{CBFC7BFC-6876-45D1-9D90-0C35F5201DFA}" presName="linear" presStyleCnt="0">
        <dgm:presLayoutVars>
          <dgm:animLvl val="lvl"/>
          <dgm:resizeHandles val="exact"/>
        </dgm:presLayoutVars>
      </dgm:prSet>
      <dgm:spPr/>
    </dgm:pt>
    <dgm:pt modelId="{DB9C7121-2256-C146-9D6D-EB6207AE0CB7}" type="pres">
      <dgm:prSet presAssocID="{9764E9DD-FA75-4397-A079-C0C76C6D3DD1}" presName="parentText" presStyleLbl="node1" presStyleIdx="0" presStyleCnt="3" custScaleY="34894">
        <dgm:presLayoutVars>
          <dgm:chMax val="0"/>
          <dgm:bulletEnabled val="1"/>
        </dgm:presLayoutVars>
      </dgm:prSet>
      <dgm:spPr/>
    </dgm:pt>
    <dgm:pt modelId="{69D9DF04-98E3-794D-ACAE-1E3353E3095F}" type="pres">
      <dgm:prSet presAssocID="{D8BBE2EE-9501-46A4-B217-A1119C17BC7B}" presName="spacer" presStyleCnt="0"/>
      <dgm:spPr/>
    </dgm:pt>
    <dgm:pt modelId="{42F02DE1-6153-7042-9C65-025581DFAADD}" type="pres">
      <dgm:prSet presAssocID="{A026ECF5-7B2C-47BF-A193-EB9E1F35F9F6}" presName="parentText" presStyleLbl="node1" presStyleIdx="1" presStyleCnt="3">
        <dgm:presLayoutVars>
          <dgm:chMax val="0"/>
          <dgm:bulletEnabled val="1"/>
        </dgm:presLayoutVars>
      </dgm:prSet>
      <dgm:spPr/>
    </dgm:pt>
    <dgm:pt modelId="{5DC56385-E8BF-9448-ABA2-BC831A19D951}" type="pres">
      <dgm:prSet presAssocID="{4DF9F731-4CC6-4A3C-AC05-9F4443695AE6}" presName="spacer" presStyleCnt="0"/>
      <dgm:spPr/>
    </dgm:pt>
    <dgm:pt modelId="{77CF74DB-93EC-834D-BE6D-C60DE219666B}" type="pres">
      <dgm:prSet presAssocID="{84C4A6DC-DF15-483A-B632-655DBCC38CFB}" presName="parentText" presStyleLbl="node1" presStyleIdx="2" presStyleCnt="3" custScaleY="125975">
        <dgm:presLayoutVars>
          <dgm:chMax val="0"/>
          <dgm:bulletEnabled val="1"/>
        </dgm:presLayoutVars>
      </dgm:prSet>
      <dgm:spPr/>
    </dgm:pt>
  </dgm:ptLst>
  <dgm:cxnLst>
    <dgm:cxn modelId="{2A140300-D0B2-5A42-A82F-9E7ABD766DAE}" type="presOf" srcId="{A026ECF5-7B2C-47BF-A193-EB9E1F35F9F6}" destId="{42F02DE1-6153-7042-9C65-025581DFAADD}" srcOrd="0" destOrd="0" presId="urn:microsoft.com/office/officeart/2005/8/layout/vList2"/>
    <dgm:cxn modelId="{EC613C06-99F1-7445-AD9C-7D505EB0D156}" type="presOf" srcId="{84C4A6DC-DF15-483A-B632-655DBCC38CFB}" destId="{77CF74DB-93EC-834D-BE6D-C60DE219666B}" srcOrd="0" destOrd="0" presId="urn:microsoft.com/office/officeart/2005/8/layout/vList2"/>
    <dgm:cxn modelId="{FFDECE3E-3BA1-4901-887D-27CDCDAFCFD2}" srcId="{CBFC7BFC-6876-45D1-9D90-0C35F5201DFA}" destId="{9764E9DD-FA75-4397-A079-C0C76C6D3DD1}" srcOrd="0" destOrd="0" parTransId="{925C67F4-FC54-4811-9CF5-847D75D94A8E}" sibTransId="{D8BBE2EE-9501-46A4-B217-A1119C17BC7B}"/>
    <dgm:cxn modelId="{30CE3340-156B-5643-95A1-017B7D41728B}" type="presOf" srcId="{CBFC7BFC-6876-45D1-9D90-0C35F5201DFA}" destId="{FAA3CE30-9EBE-324E-8C78-B73507595845}" srcOrd="0" destOrd="0" presId="urn:microsoft.com/office/officeart/2005/8/layout/vList2"/>
    <dgm:cxn modelId="{64B8F54F-0209-4502-B434-C0919086C75E}" srcId="{CBFC7BFC-6876-45D1-9D90-0C35F5201DFA}" destId="{A026ECF5-7B2C-47BF-A193-EB9E1F35F9F6}" srcOrd="1" destOrd="0" parTransId="{426C8DAB-7C5E-4637-8364-5599DA9875A8}" sibTransId="{4DF9F731-4CC6-4A3C-AC05-9F4443695AE6}"/>
    <dgm:cxn modelId="{AA561B60-8AD3-4E78-966F-9FF87DECCA58}" srcId="{CBFC7BFC-6876-45D1-9D90-0C35F5201DFA}" destId="{84C4A6DC-DF15-483A-B632-655DBCC38CFB}" srcOrd="2" destOrd="0" parTransId="{0EF2F61B-59DF-47E6-86D5-6D44DA91C4B3}" sibTransId="{8AEE83A9-E511-4020-8A9D-9DBBDDEAD065}"/>
    <dgm:cxn modelId="{83A32599-D96E-9644-95E6-212F5A154515}" type="presOf" srcId="{9764E9DD-FA75-4397-A079-C0C76C6D3DD1}" destId="{DB9C7121-2256-C146-9D6D-EB6207AE0CB7}" srcOrd="0" destOrd="0" presId="urn:microsoft.com/office/officeart/2005/8/layout/vList2"/>
    <dgm:cxn modelId="{ADABB7D6-B3E4-2E46-8EE9-DFA36CB15BAC}" type="presParOf" srcId="{FAA3CE30-9EBE-324E-8C78-B73507595845}" destId="{DB9C7121-2256-C146-9D6D-EB6207AE0CB7}" srcOrd="0" destOrd="0" presId="urn:microsoft.com/office/officeart/2005/8/layout/vList2"/>
    <dgm:cxn modelId="{A6BCC3C0-BB90-6C42-98A5-3BCFB30EAE6B}" type="presParOf" srcId="{FAA3CE30-9EBE-324E-8C78-B73507595845}" destId="{69D9DF04-98E3-794D-ACAE-1E3353E3095F}" srcOrd="1" destOrd="0" presId="urn:microsoft.com/office/officeart/2005/8/layout/vList2"/>
    <dgm:cxn modelId="{AC58D2FB-3D74-1B4D-9505-5906AEB9ED17}" type="presParOf" srcId="{FAA3CE30-9EBE-324E-8C78-B73507595845}" destId="{42F02DE1-6153-7042-9C65-025581DFAADD}" srcOrd="2" destOrd="0" presId="urn:microsoft.com/office/officeart/2005/8/layout/vList2"/>
    <dgm:cxn modelId="{7ED5A6D7-F4CE-1541-9096-32AD97B87751}" type="presParOf" srcId="{FAA3CE30-9EBE-324E-8C78-B73507595845}" destId="{5DC56385-E8BF-9448-ABA2-BC831A19D951}" srcOrd="3" destOrd="0" presId="urn:microsoft.com/office/officeart/2005/8/layout/vList2"/>
    <dgm:cxn modelId="{9571A175-CF27-AB40-BB6C-6524464BE973}" type="presParOf" srcId="{FAA3CE30-9EBE-324E-8C78-B73507595845}" destId="{77CF74DB-93EC-834D-BE6D-C60DE219666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2E1004-DBE8-4700-9CCF-E0EF020B0E68}" type="doc">
      <dgm:prSet loTypeId="urn:microsoft.com/office/officeart/2008/layout/LinedList" loCatId="list" qsTypeId="urn:microsoft.com/office/officeart/2005/8/quickstyle/simple2" qsCatId="simple" csTypeId="urn:microsoft.com/office/officeart/2005/8/colors/accent0_3" csCatId="mainScheme"/>
      <dgm:spPr/>
      <dgm:t>
        <a:bodyPr/>
        <a:lstStyle/>
        <a:p>
          <a:endParaRPr lang="en-US"/>
        </a:p>
      </dgm:t>
    </dgm:pt>
    <dgm:pt modelId="{5A761CDF-9B2D-4996-ACEF-D0E76BDCB3E1}">
      <dgm:prSet custT="1"/>
      <dgm:spPr/>
      <dgm:t>
        <a:bodyPr/>
        <a:lstStyle/>
        <a:p>
          <a:r>
            <a:rPr lang="it-IT" sz="2000" dirty="0"/>
            <a:t>In attesa di un ripensamento della Corte sulla necessità di stabilizzare (</a:t>
          </a:r>
          <a:r>
            <a:rPr lang="it-IT" sz="2000" i="1" dirty="0" err="1"/>
            <a:t>rectius</a:t>
          </a:r>
          <a:r>
            <a:rPr lang="it-IT" sz="2000" dirty="0"/>
            <a:t>: sterilizzare) gli atti (e, dunque, l’aggiudicazione) compiuti dal professionista, particolare cautela deve adoperare il giudice prima della pronuncia del decreto di trasferimento.</a:t>
          </a:r>
          <a:endParaRPr lang="en-US" sz="2000" dirty="0"/>
        </a:p>
      </dgm:t>
    </dgm:pt>
    <dgm:pt modelId="{08DD686C-40BF-4338-B37D-760998C75278}" type="parTrans" cxnId="{4F3CE01C-875F-435D-8600-629C9DE8618F}">
      <dgm:prSet/>
      <dgm:spPr/>
      <dgm:t>
        <a:bodyPr/>
        <a:lstStyle/>
        <a:p>
          <a:endParaRPr lang="en-US"/>
        </a:p>
      </dgm:t>
    </dgm:pt>
    <dgm:pt modelId="{AC90C0BA-F83A-45BB-A3B5-93ECC12CDFEB}" type="sibTrans" cxnId="{4F3CE01C-875F-435D-8600-629C9DE8618F}">
      <dgm:prSet/>
      <dgm:spPr/>
      <dgm:t>
        <a:bodyPr/>
        <a:lstStyle/>
        <a:p>
          <a:endParaRPr lang="en-US"/>
        </a:p>
      </dgm:t>
    </dgm:pt>
    <dgm:pt modelId="{695440E4-818B-4150-8353-6E03D06D0329}">
      <dgm:prSet/>
      <dgm:spPr/>
      <dgm:t>
        <a:bodyPr/>
        <a:lstStyle/>
        <a:p>
          <a:r>
            <a:rPr lang="it-IT" dirty="0"/>
            <a:t>In particolare il giudice è chiamato a verificare </a:t>
          </a:r>
          <a:r>
            <a:rPr lang="it-IT" b="1" dirty="0"/>
            <a:t>non solo i presupposti di tale provvedimento (integrale versamento del prezzo e congruità dello stesso), ma anche la regolarità dell’aggiudicazione.</a:t>
          </a:r>
          <a:r>
            <a:rPr lang="it-IT" dirty="0"/>
            <a:t> </a:t>
          </a:r>
          <a:endParaRPr lang="en-US" dirty="0"/>
        </a:p>
      </dgm:t>
    </dgm:pt>
    <dgm:pt modelId="{4909405E-C159-4CC0-9177-A08CC6328977}" type="parTrans" cxnId="{E428A2BB-7686-4E45-AE0C-16DED8B07AA8}">
      <dgm:prSet/>
      <dgm:spPr/>
      <dgm:t>
        <a:bodyPr/>
        <a:lstStyle/>
        <a:p>
          <a:endParaRPr lang="en-US"/>
        </a:p>
      </dgm:t>
    </dgm:pt>
    <dgm:pt modelId="{05A23867-6993-4A3A-8D93-D94F9B3870F9}" type="sibTrans" cxnId="{E428A2BB-7686-4E45-AE0C-16DED8B07AA8}">
      <dgm:prSet/>
      <dgm:spPr/>
      <dgm:t>
        <a:bodyPr/>
        <a:lstStyle/>
        <a:p>
          <a:endParaRPr lang="en-US"/>
        </a:p>
      </dgm:t>
    </dgm:pt>
    <dgm:pt modelId="{19AF21A3-C2AA-419D-AAE7-7DBCABA44754}">
      <dgm:prSet/>
      <dgm:spPr/>
      <dgm:t>
        <a:bodyPr/>
        <a:lstStyle/>
        <a:p>
          <a:r>
            <a:rPr lang="it-IT" dirty="0"/>
            <a:t>Al contempo, un aiuto a favore della stabilità della vendita può essere fornito dalla </a:t>
          </a:r>
          <a:r>
            <a:rPr lang="it-IT" b="1" dirty="0"/>
            <a:t>comunicazione, ad opera del professionista, del decreto di trasferimento a tutte le parti,</a:t>
          </a:r>
          <a:r>
            <a:rPr lang="it-IT" dirty="0"/>
            <a:t> allo scopo di anticipare – ad un momento ben preciso – il decorso del termine per l’opposizione </a:t>
          </a:r>
          <a:r>
            <a:rPr lang="it-IT" i="1" dirty="0"/>
            <a:t>ex </a:t>
          </a:r>
          <a:r>
            <a:rPr lang="it-IT" dirty="0"/>
            <a:t>art. 617 </a:t>
          </a:r>
          <a:r>
            <a:rPr lang="it-IT" dirty="0" err="1"/>
            <a:t>c.p.c.</a:t>
          </a:r>
          <a:r>
            <a:rPr lang="it-IT" dirty="0"/>
            <a:t>, costringendo il debitore e/o gli offerenti ad una eventuale e celere reazione </a:t>
          </a:r>
          <a:endParaRPr lang="en-US" dirty="0"/>
        </a:p>
      </dgm:t>
    </dgm:pt>
    <dgm:pt modelId="{F9F04068-AB68-429A-B215-DD986BF41507}" type="parTrans" cxnId="{2BD91842-2D34-419A-9C74-4ED4DB670D06}">
      <dgm:prSet/>
      <dgm:spPr/>
      <dgm:t>
        <a:bodyPr/>
        <a:lstStyle/>
        <a:p>
          <a:endParaRPr lang="en-US"/>
        </a:p>
      </dgm:t>
    </dgm:pt>
    <dgm:pt modelId="{A961356D-3D20-448A-9CB3-8E04A7EFA16A}" type="sibTrans" cxnId="{2BD91842-2D34-419A-9C74-4ED4DB670D06}">
      <dgm:prSet/>
      <dgm:spPr/>
      <dgm:t>
        <a:bodyPr/>
        <a:lstStyle/>
        <a:p>
          <a:endParaRPr lang="en-US"/>
        </a:p>
      </dgm:t>
    </dgm:pt>
    <dgm:pt modelId="{99E578C2-C380-D547-9FF8-686F1E844563}" type="pres">
      <dgm:prSet presAssocID="{E52E1004-DBE8-4700-9CCF-E0EF020B0E68}" presName="vert0" presStyleCnt="0">
        <dgm:presLayoutVars>
          <dgm:dir/>
          <dgm:animOne val="branch"/>
          <dgm:animLvl val="lvl"/>
        </dgm:presLayoutVars>
      </dgm:prSet>
      <dgm:spPr/>
    </dgm:pt>
    <dgm:pt modelId="{7E2C4725-9F6D-0C45-ACCF-77693E620461}" type="pres">
      <dgm:prSet presAssocID="{5A761CDF-9B2D-4996-ACEF-D0E76BDCB3E1}" presName="thickLine" presStyleLbl="alignNode1" presStyleIdx="0" presStyleCnt="3"/>
      <dgm:spPr/>
    </dgm:pt>
    <dgm:pt modelId="{58D36221-3048-6E4B-A709-7C690B445837}" type="pres">
      <dgm:prSet presAssocID="{5A761CDF-9B2D-4996-ACEF-D0E76BDCB3E1}" presName="horz1" presStyleCnt="0"/>
      <dgm:spPr/>
    </dgm:pt>
    <dgm:pt modelId="{B3CB43EA-A2B2-1D44-BE34-22D3C26668C4}" type="pres">
      <dgm:prSet presAssocID="{5A761CDF-9B2D-4996-ACEF-D0E76BDCB3E1}" presName="tx1" presStyleLbl="revTx" presStyleIdx="0" presStyleCnt="3"/>
      <dgm:spPr/>
    </dgm:pt>
    <dgm:pt modelId="{80A9336F-E861-3147-8071-00A74B8092B3}" type="pres">
      <dgm:prSet presAssocID="{5A761CDF-9B2D-4996-ACEF-D0E76BDCB3E1}" presName="vert1" presStyleCnt="0"/>
      <dgm:spPr/>
    </dgm:pt>
    <dgm:pt modelId="{B93429B2-0675-6A48-8D20-988A1120B79A}" type="pres">
      <dgm:prSet presAssocID="{695440E4-818B-4150-8353-6E03D06D0329}" presName="thickLine" presStyleLbl="alignNode1" presStyleIdx="1" presStyleCnt="3"/>
      <dgm:spPr/>
    </dgm:pt>
    <dgm:pt modelId="{969708C7-44EE-894B-983B-D25B307D46AD}" type="pres">
      <dgm:prSet presAssocID="{695440E4-818B-4150-8353-6E03D06D0329}" presName="horz1" presStyleCnt="0"/>
      <dgm:spPr/>
    </dgm:pt>
    <dgm:pt modelId="{2DD415FA-6DE2-0A4B-9EE4-8EE279D0FF67}" type="pres">
      <dgm:prSet presAssocID="{695440E4-818B-4150-8353-6E03D06D0329}" presName="tx1" presStyleLbl="revTx" presStyleIdx="1" presStyleCnt="3"/>
      <dgm:spPr/>
    </dgm:pt>
    <dgm:pt modelId="{F6622E06-C9E8-CA4B-B18E-790C73FF6EA9}" type="pres">
      <dgm:prSet presAssocID="{695440E4-818B-4150-8353-6E03D06D0329}" presName="vert1" presStyleCnt="0"/>
      <dgm:spPr/>
    </dgm:pt>
    <dgm:pt modelId="{39F568DE-344F-C049-8050-C4D253A94BC3}" type="pres">
      <dgm:prSet presAssocID="{19AF21A3-C2AA-419D-AAE7-7DBCABA44754}" presName="thickLine" presStyleLbl="alignNode1" presStyleIdx="2" presStyleCnt="3"/>
      <dgm:spPr/>
    </dgm:pt>
    <dgm:pt modelId="{45BA080E-B71D-E442-AE2D-15F9D4166EFD}" type="pres">
      <dgm:prSet presAssocID="{19AF21A3-C2AA-419D-AAE7-7DBCABA44754}" presName="horz1" presStyleCnt="0"/>
      <dgm:spPr/>
    </dgm:pt>
    <dgm:pt modelId="{E59E792B-2702-774A-836E-EA4FD2D0D3D4}" type="pres">
      <dgm:prSet presAssocID="{19AF21A3-C2AA-419D-AAE7-7DBCABA44754}" presName="tx1" presStyleLbl="revTx" presStyleIdx="2" presStyleCnt="3"/>
      <dgm:spPr/>
    </dgm:pt>
    <dgm:pt modelId="{3A45A685-1BF7-E04B-8B4E-DB204C668D31}" type="pres">
      <dgm:prSet presAssocID="{19AF21A3-C2AA-419D-AAE7-7DBCABA44754}" presName="vert1" presStyleCnt="0"/>
      <dgm:spPr/>
    </dgm:pt>
  </dgm:ptLst>
  <dgm:cxnLst>
    <dgm:cxn modelId="{4F3CE01C-875F-435D-8600-629C9DE8618F}" srcId="{E52E1004-DBE8-4700-9CCF-E0EF020B0E68}" destId="{5A761CDF-9B2D-4996-ACEF-D0E76BDCB3E1}" srcOrd="0" destOrd="0" parTransId="{08DD686C-40BF-4338-B37D-760998C75278}" sibTransId="{AC90C0BA-F83A-45BB-A3B5-93ECC12CDFEB}"/>
    <dgm:cxn modelId="{2BD91842-2D34-419A-9C74-4ED4DB670D06}" srcId="{E52E1004-DBE8-4700-9CCF-E0EF020B0E68}" destId="{19AF21A3-C2AA-419D-AAE7-7DBCABA44754}" srcOrd="2" destOrd="0" parTransId="{F9F04068-AB68-429A-B215-DD986BF41507}" sibTransId="{A961356D-3D20-448A-9CB3-8E04A7EFA16A}"/>
    <dgm:cxn modelId="{76479462-0581-7B4F-8018-6BB324104409}" type="presOf" srcId="{19AF21A3-C2AA-419D-AAE7-7DBCABA44754}" destId="{E59E792B-2702-774A-836E-EA4FD2D0D3D4}" srcOrd="0" destOrd="0" presId="urn:microsoft.com/office/officeart/2008/layout/LinedList"/>
    <dgm:cxn modelId="{C55E9567-BC14-8747-B9C0-FE801C3D0EFE}" type="presOf" srcId="{695440E4-818B-4150-8353-6E03D06D0329}" destId="{2DD415FA-6DE2-0A4B-9EE4-8EE279D0FF67}" srcOrd="0" destOrd="0" presId="urn:microsoft.com/office/officeart/2008/layout/LinedList"/>
    <dgm:cxn modelId="{6BD0FD83-43B6-5341-8E01-E037D4764AC6}" type="presOf" srcId="{5A761CDF-9B2D-4996-ACEF-D0E76BDCB3E1}" destId="{B3CB43EA-A2B2-1D44-BE34-22D3C26668C4}" srcOrd="0" destOrd="0" presId="urn:microsoft.com/office/officeart/2008/layout/LinedList"/>
    <dgm:cxn modelId="{451CE1AF-E3A5-7D4B-81C5-D219B35CF262}" type="presOf" srcId="{E52E1004-DBE8-4700-9CCF-E0EF020B0E68}" destId="{99E578C2-C380-D547-9FF8-686F1E844563}" srcOrd="0" destOrd="0" presId="urn:microsoft.com/office/officeart/2008/layout/LinedList"/>
    <dgm:cxn modelId="{E428A2BB-7686-4E45-AE0C-16DED8B07AA8}" srcId="{E52E1004-DBE8-4700-9CCF-E0EF020B0E68}" destId="{695440E4-818B-4150-8353-6E03D06D0329}" srcOrd="1" destOrd="0" parTransId="{4909405E-C159-4CC0-9177-A08CC6328977}" sibTransId="{05A23867-6993-4A3A-8D93-D94F9B3870F9}"/>
    <dgm:cxn modelId="{0C106706-66FF-7548-AFBB-07DE711EB0C9}" type="presParOf" srcId="{99E578C2-C380-D547-9FF8-686F1E844563}" destId="{7E2C4725-9F6D-0C45-ACCF-77693E620461}" srcOrd="0" destOrd="0" presId="urn:microsoft.com/office/officeart/2008/layout/LinedList"/>
    <dgm:cxn modelId="{4F7D59D2-CEDC-E941-BF7F-AF7B0D6366EA}" type="presParOf" srcId="{99E578C2-C380-D547-9FF8-686F1E844563}" destId="{58D36221-3048-6E4B-A709-7C690B445837}" srcOrd="1" destOrd="0" presId="urn:microsoft.com/office/officeart/2008/layout/LinedList"/>
    <dgm:cxn modelId="{50B91C90-D9C4-6C48-A5F6-BDA7092F6930}" type="presParOf" srcId="{58D36221-3048-6E4B-A709-7C690B445837}" destId="{B3CB43EA-A2B2-1D44-BE34-22D3C26668C4}" srcOrd="0" destOrd="0" presId="urn:microsoft.com/office/officeart/2008/layout/LinedList"/>
    <dgm:cxn modelId="{334D6371-9A23-5E4C-BC97-19A33CD63734}" type="presParOf" srcId="{58D36221-3048-6E4B-A709-7C690B445837}" destId="{80A9336F-E861-3147-8071-00A74B8092B3}" srcOrd="1" destOrd="0" presId="urn:microsoft.com/office/officeart/2008/layout/LinedList"/>
    <dgm:cxn modelId="{A8F9E241-306E-BA41-957E-4C6B635F83E9}" type="presParOf" srcId="{99E578C2-C380-D547-9FF8-686F1E844563}" destId="{B93429B2-0675-6A48-8D20-988A1120B79A}" srcOrd="2" destOrd="0" presId="urn:microsoft.com/office/officeart/2008/layout/LinedList"/>
    <dgm:cxn modelId="{F469A47B-754C-A04F-9EC6-EB01A9FD1C8D}" type="presParOf" srcId="{99E578C2-C380-D547-9FF8-686F1E844563}" destId="{969708C7-44EE-894B-983B-D25B307D46AD}" srcOrd="3" destOrd="0" presId="urn:microsoft.com/office/officeart/2008/layout/LinedList"/>
    <dgm:cxn modelId="{A31554F1-D051-4C40-8639-D3F5BA8040F3}" type="presParOf" srcId="{969708C7-44EE-894B-983B-D25B307D46AD}" destId="{2DD415FA-6DE2-0A4B-9EE4-8EE279D0FF67}" srcOrd="0" destOrd="0" presId="urn:microsoft.com/office/officeart/2008/layout/LinedList"/>
    <dgm:cxn modelId="{DF32EDCD-6688-B44B-8C15-A99ED614200D}" type="presParOf" srcId="{969708C7-44EE-894B-983B-D25B307D46AD}" destId="{F6622E06-C9E8-CA4B-B18E-790C73FF6EA9}" srcOrd="1" destOrd="0" presId="urn:microsoft.com/office/officeart/2008/layout/LinedList"/>
    <dgm:cxn modelId="{E2F855F8-C4C7-A442-9CDF-C5A719E6206C}" type="presParOf" srcId="{99E578C2-C380-D547-9FF8-686F1E844563}" destId="{39F568DE-344F-C049-8050-C4D253A94BC3}" srcOrd="4" destOrd="0" presId="urn:microsoft.com/office/officeart/2008/layout/LinedList"/>
    <dgm:cxn modelId="{2537D44A-CB7E-FB4B-AAAF-0E27C224E420}" type="presParOf" srcId="{99E578C2-C380-D547-9FF8-686F1E844563}" destId="{45BA080E-B71D-E442-AE2D-15F9D4166EFD}" srcOrd="5" destOrd="0" presId="urn:microsoft.com/office/officeart/2008/layout/LinedList"/>
    <dgm:cxn modelId="{3DA69C00-90FE-3545-B6FE-211A6B70320E}" type="presParOf" srcId="{45BA080E-B71D-E442-AE2D-15F9D4166EFD}" destId="{E59E792B-2702-774A-836E-EA4FD2D0D3D4}" srcOrd="0" destOrd="0" presId="urn:microsoft.com/office/officeart/2008/layout/LinedList"/>
    <dgm:cxn modelId="{18728B12-D159-CA4C-824B-E552C2ED25DF}" type="presParOf" srcId="{45BA080E-B71D-E442-AE2D-15F9D4166EFD}" destId="{3A45A685-1BF7-E04B-8B4E-DB204C668D3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C7121-2256-C146-9D6D-EB6207AE0CB7}">
      <dsp:nvSpPr>
        <dsp:cNvPr id="0" name=""/>
        <dsp:cNvSpPr/>
      </dsp:nvSpPr>
      <dsp:spPr>
        <a:xfrm>
          <a:off x="0" y="139832"/>
          <a:ext cx="9490842" cy="827491"/>
        </a:xfrm>
        <a:prstGeom prst="roundRect">
          <a:avLst/>
        </a:prstGeom>
        <a:gradFill rotWithShape="0">
          <a:gsLst>
            <a:gs pos="0">
              <a:schemeClr val="accent2">
                <a:hueOff val="0"/>
                <a:satOff val="0"/>
                <a:lumOff val="0"/>
                <a:alphaOff val="0"/>
                <a:tint val="94000"/>
                <a:satMod val="100000"/>
                <a:lumMod val="108000"/>
              </a:schemeClr>
            </a:gs>
            <a:gs pos="75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dirty="0"/>
            <a:t>Nominato il delegato, sono tenuti sotto controllo dal </a:t>
          </a:r>
          <a:r>
            <a:rPr lang="it-IT" sz="1800" kern="1200" dirty="0" err="1"/>
            <a:t>g.e</a:t>
          </a:r>
          <a:r>
            <a:rPr lang="it-IT" sz="1800" kern="1200" dirty="0"/>
            <a:t>. tutti i termini imposti allo stesso per il celere svolgimento delle operazioni di vendita, senza trascurare quelli impartiti ad altri </a:t>
          </a:r>
          <a:r>
            <a:rPr lang="it-IT" sz="1800" kern="1200" dirty="0" err="1"/>
            <a:t>ausiliaru</a:t>
          </a:r>
          <a:r>
            <a:rPr lang="it-IT" sz="1800" kern="1200" dirty="0"/>
            <a:t>. </a:t>
          </a:r>
          <a:endParaRPr lang="en-US" sz="1800" kern="1200" dirty="0"/>
        </a:p>
      </dsp:txBody>
      <dsp:txXfrm>
        <a:off x="40395" y="180227"/>
        <a:ext cx="9410052" cy="746701"/>
      </dsp:txXfrm>
    </dsp:sp>
    <dsp:sp modelId="{42F02DE1-6153-7042-9C65-025581DFAADD}">
      <dsp:nvSpPr>
        <dsp:cNvPr id="0" name=""/>
        <dsp:cNvSpPr/>
      </dsp:nvSpPr>
      <dsp:spPr>
        <a:xfrm>
          <a:off x="0" y="1033564"/>
          <a:ext cx="9490842" cy="2371443"/>
        </a:xfrm>
        <a:prstGeom prst="roundRect">
          <a:avLst/>
        </a:prstGeom>
        <a:solidFill>
          <a:schemeClr val="accent5">
            <a:hueOff val="5129271"/>
            <a:satOff val="-1832"/>
            <a:lumOff val="2942"/>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it-IT" sz="2000" kern="1200" dirty="0"/>
            <a:t>Dalla iniziale emissione dell’avviso di vendita, alla </a:t>
          </a:r>
          <a:r>
            <a:rPr lang="it-IT" sz="2000" kern="1200" dirty="0" err="1"/>
            <a:t>rifissazione</a:t>
          </a:r>
          <a:r>
            <a:rPr lang="it-IT" sz="2000" kern="1200" dirty="0"/>
            <a:t> delle varie aste nel tempo assegnato ( senza soluzione di </a:t>
          </a:r>
          <a:r>
            <a:rPr lang="it-IT" sz="2000" kern="1200" dirty="0" err="1"/>
            <a:t>continuita</a:t>
          </a:r>
          <a:r>
            <a:rPr lang="it-IT" sz="2000" kern="1200" dirty="0"/>
            <a:t>̀ e nei termini stabiliti, così come ritenuto anche nella delibera del CSM del 2017 e dal nuovo 591 bis ), alla interazione con l’aggiudicatario per il pagamento del saldo prezzo, alla redazione della bozza del decreto di trasferimento, alle cancellazioni, alla predisposizione del progetto di riparto, </a:t>
          </a:r>
          <a:r>
            <a:rPr lang="it-IT" sz="2000" b="1" kern="1200" dirty="0"/>
            <a:t>la tempistica ed anche la sostanza di tutte queste </a:t>
          </a:r>
          <a:r>
            <a:rPr lang="it-IT" sz="2000" b="1" kern="1200" dirty="0" err="1"/>
            <a:t>attivita</a:t>
          </a:r>
          <a:r>
            <a:rPr lang="it-IT" sz="2000" b="1" kern="1200" dirty="0"/>
            <a:t>̀ debbono essere monitorate dal </a:t>
          </a:r>
          <a:r>
            <a:rPr lang="it-IT" sz="2000" b="1" kern="1200" dirty="0" err="1"/>
            <a:t>g.e</a:t>
          </a:r>
          <a:r>
            <a:rPr lang="it-IT" sz="2000" b="1" kern="1200" dirty="0"/>
            <a:t>. </a:t>
          </a:r>
          <a:endParaRPr lang="en-US" sz="2000" b="1" kern="1200" dirty="0"/>
        </a:p>
      </dsp:txBody>
      <dsp:txXfrm>
        <a:off x="115764" y="1149328"/>
        <a:ext cx="9259314" cy="2139915"/>
      </dsp:txXfrm>
    </dsp:sp>
    <dsp:sp modelId="{77CF74DB-93EC-834D-BE6D-C60DE219666B}">
      <dsp:nvSpPr>
        <dsp:cNvPr id="0" name=""/>
        <dsp:cNvSpPr/>
      </dsp:nvSpPr>
      <dsp:spPr>
        <a:xfrm>
          <a:off x="0" y="3471248"/>
          <a:ext cx="9490842" cy="2987426"/>
        </a:xfrm>
        <a:prstGeom prst="roundRect">
          <a:avLst/>
        </a:prstGeom>
        <a:solidFill>
          <a:schemeClr val="accent5">
            <a:hueOff val="5129271"/>
            <a:satOff val="-1832"/>
            <a:lumOff val="2942"/>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dirty="0"/>
            <a:t>Il </a:t>
          </a:r>
          <a:r>
            <a:rPr lang="it-IT" sz="1800" kern="1200" dirty="0" err="1"/>
            <a:t>g.e</a:t>
          </a:r>
          <a:r>
            <a:rPr lang="it-IT" sz="1800" kern="1200" dirty="0"/>
            <a:t>. può </a:t>
          </a:r>
          <a:r>
            <a:rPr lang="it-IT" sz="1800" kern="1200" dirty="0" err="1"/>
            <a:t>cmq</a:t>
          </a:r>
          <a:r>
            <a:rPr lang="it-IT" sz="1800" kern="1200" dirty="0"/>
            <a:t> riscontrare la sostanza della </a:t>
          </a:r>
          <a:r>
            <a:rPr lang="it-IT" sz="1800" kern="1200" dirty="0" err="1"/>
            <a:t>attivita</a:t>
          </a:r>
          <a:r>
            <a:rPr lang="it-IT" sz="1800" kern="1200" dirty="0"/>
            <a:t>̀ delegata con i rapporti riepilogativi (iniziale, semestrale e finale, introdotti dal decreto legge 3.5.2016 n. 59, </a:t>
          </a:r>
          <a:r>
            <a:rPr lang="it-IT" sz="1800" kern="1200" dirty="0" err="1"/>
            <a:t>conv</a:t>
          </a:r>
          <a:r>
            <a:rPr lang="it-IT" sz="1800" kern="1200" dirty="0"/>
            <a:t> in l. n. 119/2016 ) e le future tempestive relazioni sui vari esperimenti di vendita che si estenderanno di necessità alla redazione ed approvazione del progetto di distribuzione del ricavato, che </a:t>
          </a:r>
          <a:r>
            <a:rPr lang="it-IT" sz="1800" kern="1200" dirty="0" err="1"/>
            <a:t>gia</a:t>
          </a:r>
          <a:r>
            <a:rPr lang="it-IT" sz="1800" kern="1200" dirty="0"/>
            <a:t>̀ il CSM ed ora </a:t>
          </a:r>
          <a:r>
            <a:rPr lang="it-IT" sz="1800" kern="1200" dirty="0" err="1"/>
            <a:t>loschema</a:t>
          </a:r>
          <a:r>
            <a:rPr lang="it-IT" sz="1800" kern="1200" dirty="0"/>
            <a:t> del d.lgs. affidano al delegato). </a:t>
          </a:r>
          <a:endParaRPr lang="en-US" sz="1800" kern="1200" dirty="0"/>
        </a:p>
      </dsp:txBody>
      <dsp:txXfrm>
        <a:off x="145834" y="3617082"/>
        <a:ext cx="9199174" cy="2695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2C4725-9F6D-0C45-ACCF-77693E620461}">
      <dsp:nvSpPr>
        <dsp:cNvPr id="0" name=""/>
        <dsp:cNvSpPr/>
      </dsp:nvSpPr>
      <dsp:spPr>
        <a:xfrm>
          <a:off x="0" y="2727"/>
          <a:ext cx="675914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B3CB43EA-A2B2-1D44-BE34-22D3C26668C4}">
      <dsp:nvSpPr>
        <dsp:cNvPr id="0" name=""/>
        <dsp:cNvSpPr/>
      </dsp:nvSpPr>
      <dsp:spPr>
        <a:xfrm>
          <a:off x="0" y="2727"/>
          <a:ext cx="6759146" cy="1859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it-IT" sz="2000" kern="1200" dirty="0"/>
            <a:t>In attesa di un ripensamento della Corte sulla necessità di stabilizzare (</a:t>
          </a:r>
          <a:r>
            <a:rPr lang="it-IT" sz="2000" i="1" kern="1200" dirty="0" err="1"/>
            <a:t>rectius</a:t>
          </a:r>
          <a:r>
            <a:rPr lang="it-IT" sz="2000" kern="1200" dirty="0"/>
            <a:t>: sterilizzare) gli atti (e, dunque, l’aggiudicazione) compiuti dal professionista, particolare cautela deve adoperare il giudice prima della pronuncia del decreto di trasferimento.</a:t>
          </a:r>
          <a:endParaRPr lang="en-US" sz="2000" kern="1200" dirty="0"/>
        </a:p>
      </dsp:txBody>
      <dsp:txXfrm>
        <a:off x="0" y="2727"/>
        <a:ext cx="6759146" cy="1859933"/>
      </dsp:txXfrm>
    </dsp:sp>
    <dsp:sp modelId="{B93429B2-0675-6A48-8D20-988A1120B79A}">
      <dsp:nvSpPr>
        <dsp:cNvPr id="0" name=""/>
        <dsp:cNvSpPr/>
      </dsp:nvSpPr>
      <dsp:spPr>
        <a:xfrm>
          <a:off x="0" y="1862660"/>
          <a:ext cx="675914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DD415FA-6DE2-0A4B-9EE4-8EE279D0FF67}">
      <dsp:nvSpPr>
        <dsp:cNvPr id="0" name=""/>
        <dsp:cNvSpPr/>
      </dsp:nvSpPr>
      <dsp:spPr>
        <a:xfrm>
          <a:off x="0" y="1862660"/>
          <a:ext cx="6759146" cy="1859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it-IT" sz="1900" kern="1200" dirty="0"/>
            <a:t>In particolare il giudice è chiamato a verificare </a:t>
          </a:r>
          <a:r>
            <a:rPr lang="it-IT" sz="1900" b="1" kern="1200" dirty="0"/>
            <a:t>non solo i presupposti di tale provvedimento (integrale versamento del prezzo e congruità dello stesso), ma anche la regolarità dell’aggiudicazione.</a:t>
          </a:r>
          <a:r>
            <a:rPr lang="it-IT" sz="1900" kern="1200" dirty="0"/>
            <a:t> </a:t>
          </a:r>
          <a:endParaRPr lang="en-US" sz="1900" kern="1200" dirty="0"/>
        </a:p>
      </dsp:txBody>
      <dsp:txXfrm>
        <a:off x="0" y="1862660"/>
        <a:ext cx="6759146" cy="1859933"/>
      </dsp:txXfrm>
    </dsp:sp>
    <dsp:sp modelId="{39F568DE-344F-C049-8050-C4D253A94BC3}">
      <dsp:nvSpPr>
        <dsp:cNvPr id="0" name=""/>
        <dsp:cNvSpPr/>
      </dsp:nvSpPr>
      <dsp:spPr>
        <a:xfrm>
          <a:off x="0" y="3722593"/>
          <a:ext cx="675914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E59E792B-2702-774A-836E-EA4FD2D0D3D4}">
      <dsp:nvSpPr>
        <dsp:cNvPr id="0" name=""/>
        <dsp:cNvSpPr/>
      </dsp:nvSpPr>
      <dsp:spPr>
        <a:xfrm>
          <a:off x="0" y="3722593"/>
          <a:ext cx="6759146" cy="1859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it-IT" sz="1900" kern="1200" dirty="0"/>
            <a:t>Al contempo, un aiuto a favore della stabilità della vendita può essere fornito dalla </a:t>
          </a:r>
          <a:r>
            <a:rPr lang="it-IT" sz="1900" b="1" kern="1200" dirty="0"/>
            <a:t>comunicazione, ad opera del professionista, del decreto di trasferimento a tutte le parti,</a:t>
          </a:r>
          <a:r>
            <a:rPr lang="it-IT" sz="1900" kern="1200" dirty="0"/>
            <a:t> allo scopo di anticipare – ad un momento ben preciso – il decorso del termine per l’opposizione </a:t>
          </a:r>
          <a:r>
            <a:rPr lang="it-IT" sz="1900" i="1" kern="1200" dirty="0"/>
            <a:t>ex </a:t>
          </a:r>
          <a:r>
            <a:rPr lang="it-IT" sz="1900" kern="1200" dirty="0"/>
            <a:t>art. 617 </a:t>
          </a:r>
          <a:r>
            <a:rPr lang="it-IT" sz="1900" kern="1200" dirty="0" err="1"/>
            <a:t>c.p.c.</a:t>
          </a:r>
          <a:r>
            <a:rPr lang="it-IT" sz="1900" kern="1200" dirty="0"/>
            <a:t>, costringendo il debitore e/o gli offerenti ad una eventuale e celere reazione </a:t>
          </a:r>
          <a:endParaRPr lang="en-US" sz="1900" kern="1200" dirty="0"/>
        </a:p>
      </dsp:txBody>
      <dsp:txXfrm>
        <a:off x="0" y="3722593"/>
        <a:ext cx="6759146" cy="18599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593B8F-A328-ED4B-A5E0-EAA1D3C9CAF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9189023-4E16-2842-A90A-0273C89E31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BF0D84B-F821-7A4D-93B6-E54C513A0F74}"/>
              </a:ext>
            </a:extLst>
          </p:cNvPr>
          <p:cNvSpPr>
            <a:spLocks noGrp="1"/>
          </p:cNvSpPr>
          <p:nvPr>
            <p:ph type="dt" sz="half" idx="10"/>
          </p:nvPr>
        </p:nvSpPr>
        <p:spPr/>
        <p:txBody>
          <a:bodyPr/>
          <a:lstStyle/>
          <a:p>
            <a:fld id="{0BCA4D14-52A5-D147-A1EE-0DA0F1B4437F}" type="datetimeFigureOut">
              <a:rPr lang="it-IT" smtClean="0"/>
              <a:t>24/09/22</a:t>
            </a:fld>
            <a:endParaRPr lang="it-IT"/>
          </a:p>
        </p:txBody>
      </p:sp>
      <p:sp>
        <p:nvSpPr>
          <p:cNvPr id="5" name="Segnaposto piè di pagina 4">
            <a:extLst>
              <a:ext uri="{FF2B5EF4-FFF2-40B4-BE49-F238E27FC236}">
                <a16:creationId xmlns:a16="http://schemas.microsoft.com/office/drawing/2014/main" id="{FBCBD5B0-83E9-284B-A00A-784086FF0E4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8E60991-D05C-3446-BBF3-3BD7E04881C6}"/>
              </a:ext>
            </a:extLst>
          </p:cNvPr>
          <p:cNvSpPr>
            <a:spLocks noGrp="1"/>
          </p:cNvSpPr>
          <p:nvPr>
            <p:ph type="sldNum" sz="quarter" idx="12"/>
          </p:nvPr>
        </p:nvSpPr>
        <p:spPr/>
        <p:txBody>
          <a:bodyPr/>
          <a:lstStyle/>
          <a:p>
            <a:fld id="{86EC5873-0B63-8142-BA00-F10E08AF6F57}" type="slidenum">
              <a:rPr lang="it-IT" smtClean="0"/>
              <a:t>‹N›</a:t>
            </a:fld>
            <a:endParaRPr lang="it-IT"/>
          </a:p>
        </p:txBody>
      </p:sp>
    </p:spTree>
    <p:extLst>
      <p:ext uri="{BB962C8B-B14F-4D97-AF65-F5344CB8AC3E}">
        <p14:creationId xmlns:p14="http://schemas.microsoft.com/office/powerpoint/2010/main" val="1648219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3A1BD9-43C3-854D-BE9C-04EFAF19464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21BE7C5-A876-AD4F-8C39-BB53E3A7551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D3B2C4C-1F17-974E-8945-9F5D8345AEDA}"/>
              </a:ext>
            </a:extLst>
          </p:cNvPr>
          <p:cNvSpPr>
            <a:spLocks noGrp="1"/>
          </p:cNvSpPr>
          <p:nvPr>
            <p:ph type="dt" sz="half" idx="10"/>
          </p:nvPr>
        </p:nvSpPr>
        <p:spPr/>
        <p:txBody>
          <a:bodyPr/>
          <a:lstStyle/>
          <a:p>
            <a:fld id="{0BCA4D14-52A5-D147-A1EE-0DA0F1B4437F}" type="datetimeFigureOut">
              <a:rPr lang="it-IT" smtClean="0"/>
              <a:t>24/09/22</a:t>
            </a:fld>
            <a:endParaRPr lang="it-IT"/>
          </a:p>
        </p:txBody>
      </p:sp>
      <p:sp>
        <p:nvSpPr>
          <p:cNvPr id="5" name="Segnaposto piè di pagina 4">
            <a:extLst>
              <a:ext uri="{FF2B5EF4-FFF2-40B4-BE49-F238E27FC236}">
                <a16:creationId xmlns:a16="http://schemas.microsoft.com/office/drawing/2014/main" id="{FD7D91E7-9E2B-CF43-B22B-6FB18C4BD71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8A4630-64A6-C24F-8188-F79B02F12FA9}"/>
              </a:ext>
            </a:extLst>
          </p:cNvPr>
          <p:cNvSpPr>
            <a:spLocks noGrp="1"/>
          </p:cNvSpPr>
          <p:nvPr>
            <p:ph type="sldNum" sz="quarter" idx="12"/>
          </p:nvPr>
        </p:nvSpPr>
        <p:spPr/>
        <p:txBody>
          <a:bodyPr/>
          <a:lstStyle/>
          <a:p>
            <a:fld id="{86EC5873-0B63-8142-BA00-F10E08AF6F57}" type="slidenum">
              <a:rPr lang="it-IT" smtClean="0"/>
              <a:t>‹N›</a:t>
            </a:fld>
            <a:endParaRPr lang="it-IT"/>
          </a:p>
        </p:txBody>
      </p:sp>
    </p:spTree>
    <p:extLst>
      <p:ext uri="{BB962C8B-B14F-4D97-AF65-F5344CB8AC3E}">
        <p14:creationId xmlns:p14="http://schemas.microsoft.com/office/powerpoint/2010/main" val="382750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EDC803B-D971-CE4B-842C-F05391EBB70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707FA50-B9B1-2049-A078-C373D9D8372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E23D5E6-4894-9E4C-87C1-35866BC78CAA}"/>
              </a:ext>
            </a:extLst>
          </p:cNvPr>
          <p:cNvSpPr>
            <a:spLocks noGrp="1"/>
          </p:cNvSpPr>
          <p:nvPr>
            <p:ph type="dt" sz="half" idx="10"/>
          </p:nvPr>
        </p:nvSpPr>
        <p:spPr/>
        <p:txBody>
          <a:bodyPr/>
          <a:lstStyle/>
          <a:p>
            <a:fld id="{0BCA4D14-52A5-D147-A1EE-0DA0F1B4437F}" type="datetimeFigureOut">
              <a:rPr lang="it-IT" smtClean="0"/>
              <a:t>24/09/22</a:t>
            </a:fld>
            <a:endParaRPr lang="it-IT"/>
          </a:p>
        </p:txBody>
      </p:sp>
      <p:sp>
        <p:nvSpPr>
          <p:cNvPr id="5" name="Segnaposto piè di pagina 4">
            <a:extLst>
              <a:ext uri="{FF2B5EF4-FFF2-40B4-BE49-F238E27FC236}">
                <a16:creationId xmlns:a16="http://schemas.microsoft.com/office/drawing/2014/main" id="{70B64691-714E-6B47-A1DF-0B039F44E17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ADEB9F7-F322-6A4E-8B2D-D214FC66059C}"/>
              </a:ext>
            </a:extLst>
          </p:cNvPr>
          <p:cNvSpPr>
            <a:spLocks noGrp="1"/>
          </p:cNvSpPr>
          <p:nvPr>
            <p:ph type="sldNum" sz="quarter" idx="12"/>
          </p:nvPr>
        </p:nvSpPr>
        <p:spPr/>
        <p:txBody>
          <a:bodyPr/>
          <a:lstStyle/>
          <a:p>
            <a:fld id="{86EC5873-0B63-8142-BA00-F10E08AF6F57}" type="slidenum">
              <a:rPr lang="it-IT" smtClean="0"/>
              <a:t>‹N›</a:t>
            </a:fld>
            <a:endParaRPr lang="it-IT"/>
          </a:p>
        </p:txBody>
      </p:sp>
    </p:spTree>
    <p:extLst>
      <p:ext uri="{BB962C8B-B14F-4D97-AF65-F5344CB8AC3E}">
        <p14:creationId xmlns:p14="http://schemas.microsoft.com/office/powerpoint/2010/main" val="347309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extLst>
      <p:ext uri="{BB962C8B-B14F-4D97-AF65-F5344CB8AC3E}">
        <p14:creationId xmlns:p14="http://schemas.microsoft.com/office/powerpoint/2010/main" val="2305739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3F8FF5-8C4B-FA46-A593-C36C69E5CB3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3022501-2959-B745-AC18-59346BB786E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A72D136-BC49-BC47-8ED5-84AB74A84932}"/>
              </a:ext>
            </a:extLst>
          </p:cNvPr>
          <p:cNvSpPr>
            <a:spLocks noGrp="1"/>
          </p:cNvSpPr>
          <p:nvPr>
            <p:ph type="dt" sz="half" idx="10"/>
          </p:nvPr>
        </p:nvSpPr>
        <p:spPr/>
        <p:txBody>
          <a:bodyPr/>
          <a:lstStyle/>
          <a:p>
            <a:fld id="{0BCA4D14-52A5-D147-A1EE-0DA0F1B4437F}" type="datetimeFigureOut">
              <a:rPr lang="it-IT" smtClean="0"/>
              <a:t>24/09/22</a:t>
            </a:fld>
            <a:endParaRPr lang="it-IT"/>
          </a:p>
        </p:txBody>
      </p:sp>
      <p:sp>
        <p:nvSpPr>
          <p:cNvPr id="5" name="Segnaposto piè di pagina 4">
            <a:extLst>
              <a:ext uri="{FF2B5EF4-FFF2-40B4-BE49-F238E27FC236}">
                <a16:creationId xmlns:a16="http://schemas.microsoft.com/office/drawing/2014/main" id="{1AAA3753-AEBD-FA4B-9B5E-DD44B3EBB1F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C19EA9C-CD66-8545-B7EC-61B333C63614}"/>
              </a:ext>
            </a:extLst>
          </p:cNvPr>
          <p:cNvSpPr>
            <a:spLocks noGrp="1"/>
          </p:cNvSpPr>
          <p:nvPr>
            <p:ph type="sldNum" sz="quarter" idx="12"/>
          </p:nvPr>
        </p:nvSpPr>
        <p:spPr/>
        <p:txBody>
          <a:bodyPr/>
          <a:lstStyle/>
          <a:p>
            <a:fld id="{86EC5873-0B63-8142-BA00-F10E08AF6F57}" type="slidenum">
              <a:rPr lang="it-IT" smtClean="0"/>
              <a:t>‹N›</a:t>
            </a:fld>
            <a:endParaRPr lang="it-IT"/>
          </a:p>
        </p:txBody>
      </p:sp>
    </p:spTree>
    <p:extLst>
      <p:ext uri="{BB962C8B-B14F-4D97-AF65-F5344CB8AC3E}">
        <p14:creationId xmlns:p14="http://schemas.microsoft.com/office/powerpoint/2010/main" val="3878481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AE47AC-59FA-144F-AE98-205957E266D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6FA56E3-6A80-A941-92BD-4D7B1CED9E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F0AA8EE-99B1-9D4D-9A0C-E0CF64F7B130}"/>
              </a:ext>
            </a:extLst>
          </p:cNvPr>
          <p:cNvSpPr>
            <a:spLocks noGrp="1"/>
          </p:cNvSpPr>
          <p:nvPr>
            <p:ph type="dt" sz="half" idx="10"/>
          </p:nvPr>
        </p:nvSpPr>
        <p:spPr/>
        <p:txBody>
          <a:bodyPr/>
          <a:lstStyle/>
          <a:p>
            <a:fld id="{0BCA4D14-52A5-D147-A1EE-0DA0F1B4437F}" type="datetimeFigureOut">
              <a:rPr lang="it-IT" smtClean="0"/>
              <a:t>24/09/22</a:t>
            </a:fld>
            <a:endParaRPr lang="it-IT"/>
          </a:p>
        </p:txBody>
      </p:sp>
      <p:sp>
        <p:nvSpPr>
          <p:cNvPr id="5" name="Segnaposto piè di pagina 4">
            <a:extLst>
              <a:ext uri="{FF2B5EF4-FFF2-40B4-BE49-F238E27FC236}">
                <a16:creationId xmlns:a16="http://schemas.microsoft.com/office/drawing/2014/main" id="{42417B49-74F2-2747-B5BE-C13E05E1A62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968AE53-FFCD-E442-BF4A-C057A97A6A51}"/>
              </a:ext>
            </a:extLst>
          </p:cNvPr>
          <p:cNvSpPr>
            <a:spLocks noGrp="1"/>
          </p:cNvSpPr>
          <p:nvPr>
            <p:ph type="sldNum" sz="quarter" idx="12"/>
          </p:nvPr>
        </p:nvSpPr>
        <p:spPr/>
        <p:txBody>
          <a:bodyPr/>
          <a:lstStyle/>
          <a:p>
            <a:fld id="{86EC5873-0B63-8142-BA00-F10E08AF6F57}" type="slidenum">
              <a:rPr lang="it-IT" smtClean="0"/>
              <a:t>‹N›</a:t>
            </a:fld>
            <a:endParaRPr lang="it-IT"/>
          </a:p>
        </p:txBody>
      </p:sp>
    </p:spTree>
    <p:extLst>
      <p:ext uri="{BB962C8B-B14F-4D97-AF65-F5344CB8AC3E}">
        <p14:creationId xmlns:p14="http://schemas.microsoft.com/office/powerpoint/2010/main" val="2797189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56EC8E-B1CF-9341-9AF6-FDAC48B0E04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E4B7F98-C21B-3545-B92B-C0DED09DE42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E87147-E1A3-9A45-8A12-952651F5B64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87CDFDE-86C3-8E40-AD95-D97284FE7FBB}"/>
              </a:ext>
            </a:extLst>
          </p:cNvPr>
          <p:cNvSpPr>
            <a:spLocks noGrp="1"/>
          </p:cNvSpPr>
          <p:nvPr>
            <p:ph type="dt" sz="half" idx="10"/>
          </p:nvPr>
        </p:nvSpPr>
        <p:spPr/>
        <p:txBody>
          <a:bodyPr/>
          <a:lstStyle/>
          <a:p>
            <a:fld id="{0BCA4D14-52A5-D147-A1EE-0DA0F1B4437F}" type="datetimeFigureOut">
              <a:rPr lang="it-IT" smtClean="0"/>
              <a:t>24/09/22</a:t>
            </a:fld>
            <a:endParaRPr lang="it-IT"/>
          </a:p>
        </p:txBody>
      </p:sp>
      <p:sp>
        <p:nvSpPr>
          <p:cNvPr id="6" name="Segnaposto piè di pagina 5">
            <a:extLst>
              <a:ext uri="{FF2B5EF4-FFF2-40B4-BE49-F238E27FC236}">
                <a16:creationId xmlns:a16="http://schemas.microsoft.com/office/drawing/2014/main" id="{465F1EF7-AB41-764E-9F73-C0C88B1D19B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E48CD9D-41DD-384B-BF81-715135182898}"/>
              </a:ext>
            </a:extLst>
          </p:cNvPr>
          <p:cNvSpPr>
            <a:spLocks noGrp="1"/>
          </p:cNvSpPr>
          <p:nvPr>
            <p:ph type="sldNum" sz="quarter" idx="12"/>
          </p:nvPr>
        </p:nvSpPr>
        <p:spPr/>
        <p:txBody>
          <a:bodyPr/>
          <a:lstStyle/>
          <a:p>
            <a:fld id="{86EC5873-0B63-8142-BA00-F10E08AF6F57}" type="slidenum">
              <a:rPr lang="it-IT" smtClean="0"/>
              <a:t>‹N›</a:t>
            </a:fld>
            <a:endParaRPr lang="it-IT"/>
          </a:p>
        </p:txBody>
      </p:sp>
    </p:spTree>
    <p:extLst>
      <p:ext uri="{BB962C8B-B14F-4D97-AF65-F5344CB8AC3E}">
        <p14:creationId xmlns:p14="http://schemas.microsoft.com/office/powerpoint/2010/main" val="2565069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8D2657-75CC-8A44-B8A1-094E7AA33D0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9101C0B-EB36-C941-A382-2CAE32C6F7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4A164BE-863F-9A4E-873D-4F77F1DCAA4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6FAF5C34-28EB-8246-9B29-F172920B20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CA9E2F6-6ED1-514A-A1E2-3C1553EB21D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3A94D0F-DDAA-3B45-A570-E294657AB578}"/>
              </a:ext>
            </a:extLst>
          </p:cNvPr>
          <p:cNvSpPr>
            <a:spLocks noGrp="1"/>
          </p:cNvSpPr>
          <p:nvPr>
            <p:ph type="dt" sz="half" idx="10"/>
          </p:nvPr>
        </p:nvSpPr>
        <p:spPr/>
        <p:txBody>
          <a:bodyPr/>
          <a:lstStyle/>
          <a:p>
            <a:fld id="{0BCA4D14-52A5-D147-A1EE-0DA0F1B4437F}" type="datetimeFigureOut">
              <a:rPr lang="it-IT" smtClean="0"/>
              <a:t>24/09/22</a:t>
            </a:fld>
            <a:endParaRPr lang="it-IT"/>
          </a:p>
        </p:txBody>
      </p:sp>
      <p:sp>
        <p:nvSpPr>
          <p:cNvPr id="8" name="Segnaposto piè di pagina 7">
            <a:extLst>
              <a:ext uri="{FF2B5EF4-FFF2-40B4-BE49-F238E27FC236}">
                <a16:creationId xmlns:a16="http://schemas.microsoft.com/office/drawing/2014/main" id="{7C006120-16E6-5648-B4A4-61C690C189B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35EBFB3-9CC4-AD4B-99CC-7BD265DDA0C3}"/>
              </a:ext>
            </a:extLst>
          </p:cNvPr>
          <p:cNvSpPr>
            <a:spLocks noGrp="1"/>
          </p:cNvSpPr>
          <p:nvPr>
            <p:ph type="sldNum" sz="quarter" idx="12"/>
          </p:nvPr>
        </p:nvSpPr>
        <p:spPr/>
        <p:txBody>
          <a:bodyPr/>
          <a:lstStyle/>
          <a:p>
            <a:fld id="{86EC5873-0B63-8142-BA00-F10E08AF6F57}" type="slidenum">
              <a:rPr lang="it-IT" smtClean="0"/>
              <a:t>‹N›</a:t>
            </a:fld>
            <a:endParaRPr lang="it-IT"/>
          </a:p>
        </p:txBody>
      </p:sp>
    </p:spTree>
    <p:extLst>
      <p:ext uri="{BB962C8B-B14F-4D97-AF65-F5344CB8AC3E}">
        <p14:creationId xmlns:p14="http://schemas.microsoft.com/office/powerpoint/2010/main" val="28976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1DA4AC-AEC3-4643-BC9F-C665B5A2C6D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2BC324D-0652-0F41-89C2-6496F98C1D33}"/>
              </a:ext>
            </a:extLst>
          </p:cNvPr>
          <p:cNvSpPr>
            <a:spLocks noGrp="1"/>
          </p:cNvSpPr>
          <p:nvPr>
            <p:ph type="dt" sz="half" idx="10"/>
          </p:nvPr>
        </p:nvSpPr>
        <p:spPr/>
        <p:txBody>
          <a:bodyPr/>
          <a:lstStyle/>
          <a:p>
            <a:fld id="{0BCA4D14-52A5-D147-A1EE-0DA0F1B4437F}" type="datetimeFigureOut">
              <a:rPr lang="it-IT" smtClean="0"/>
              <a:t>24/09/22</a:t>
            </a:fld>
            <a:endParaRPr lang="it-IT"/>
          </a:p>
        </p:txBody>
      </p:sp>
      <p:sp>
        <p:nvSpPr>
          <p:cNvPr id="4" name="Segnaposto piè di pagina 3">
            <a:extLst>
              <a:ext uri="{FF2B5EF4-FFF2-40B4-BE49-F238E27FC236}">
                <a16:creationId xmlns:a16="http://schemas.microsoft.com/office/drawing/2014/main" id="{51ACCB4B-8E50-5D4B-A4BD-010A33A2EA6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3A92526-468A-6047-BF6B-414665976651}"/>
              </a:ext>
            </a:extLst>
          </p:cNvPr>
          <p:cNvSpPr>
            <a:spLocks noGrp="1"/>
          </p:cNvSpPr>
          <p:nvPr>
            <p:ph type="sldNum" sz="quarter" idx="12"/>
          </p:nvPr>
        </p:nvSpPr>
        <p:spPr/>
        <p:txBody>
          <a:bodyPr/>
          <a:lstStyle/>
          <a:p>
            <a:fld id="{86EC5873-0B63-8142-BA00-F10E08AF6F57}" type="slidenum">
              <a:rPr lang="it-IT" smtClean="0"/>
              <a:t>‹N›</a:t>
            </a:fld>
            <a:endParaRPr lang="it-IT"/>
          </a:p>
        </p:txBody>
      </p:sp>
    </p:spTree>
    <p:extLst>
      <p:ext uri="{BB962C8B-B14F-4D97-AF65-F5344CB8AC3E}">
        <p14:creationId xmlns:p14="http://schemas.microsoft.com/office/powerpoint/2010/main" val="2060814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4B38D28-1E4B-9B44-B2BB-9ED30B17C4AF}"/>
              </a:ext>
            </a:extLst>
          </p:cNvPr>
          <p:cNvSpPr>
            <a:spLocks noGrp="1"/>
          </p:cNvSpPr>
          <p:nvPr>
            <p:ph type="dt" sz="half" idx="10"/>
          </p:nvPr>
        </p:nvSpPr>
        <p:spPr/>
        <p:txBody>
          <a:bodyPr/>
          <a:lstStyle/>
          <a:p>
            <a:fld id="{0BCA4D14-52A5-D147-A1EE-0DA0F1B4437F}" type="datetimeFigureOut">
              <a:rPr lang="it-IT" smtClean="0"/>
              <a:t>24/09/22</a:t>
            </a:fld>
            <a:endParaRPr lang="it-IT"/>
          </a:p>
        </p:txBody>
      </p:sp>
      <p:sp>
        <p:nvSpPr>
          <p:cNvPr id="3" name="Segnaposto piè di pagina 2">
            <a:extLst>
              <a:ext uri="{FF2B5EF4-FFF2-40B4-BE49-F238E27FC236}">
                <a16:creationId xmlns:a16="http://schemas.microsoft.com/office/drawing/2014/main" id="{B71A1456-5E38-CD49-A26C-50EE0549911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9669C387-2DBB-DE4E-822F-66B6D50288EC}"/>
              </a:ext>
            </a:extLst>
          </p:cNvPr>
          <p:cNvSpPr>
            <a:spLocks noGrp="1"/>
          </p:cNvSpPr>
          <p:nvPr>
            <p:ph type="sldNum" sz="quarter" idx="12"/>
          </p:nvPr>
        </p:nvSpPr>
        <p:spPr/>
        <p:txBody>
          <a:bodyPr/>
          <a:lstStyle/>
          <a:p>
            <a:fld id="{86EC5873-0B63-8142-BA00-F10E08AF6F57}" type="slidenum">
              <a:rPr lang="it-IT" smtClean="0"/>
              <a:t>‹N›</a:t>
            </a:fld>
            <a:endParaRPr lang="it-IT"/>
          </a:p>
        </p:txBody>
      </p:sp>
    </p:spTree>
    <p:extLst>
      <p:ext uri="{BB962C8B-B14F-4D97-AF65-F5344CB8AC3E}">
        <p14:creationId xmlns:p14="http://schemas.microsoft.com/office/powerpoint/2010/main" val="246053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28D39D-3B81-A943-8D12-8BA5BE24EB6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46884C7-855A-C44B-B6C1-F24F7F0F1F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36FB1F0-F18D-3A43-AC9F-893C3F674A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BDC44C5-2349-304E-B031-05252A3258AE}"/>
              </a:ext>
            </a:extLst>
          </p:cNvPr>
          <p:cNvSpPr>
            <a:spLocks noGrp="1"/>
          </p:cNvSpPr>
          <p:nvPr>
            <p:ph type="dt" sz="half" idx="10"/>
          </p:nvPr>
        </p:nvSpPr>
        <p:spPr/>
        <p:txBody>
          <a:bodyPr/>
          <a:lstStyle/>
          <a:p>
            <a:fld id="{0BCA4D14-52A5-D147-A1EE-0DA0F1B4437F}" type="datetimeFigureOut">
              <a:rPr lang="it-IT" smtClean="0"/>
              <a:t>24/09/22</a:t>
            </a:fld>
            <a:endParaRPr lang="it-IT"/>
          </a:p>
        </p:txBody>
      </p:sp>
      <p:sp>
        <p:nvSpPr>
          <p:cNvPr id="6" name="Segnaposto piè di pagina 5">
            <a:extLst>
              <a:ext uri="{FF2B5EF4-FFF2-40B4-BE49-F238E27FC236}">
                <a16:creationId xmlns:a16="http://schemas.microsoft.com/office/drawing/2014/main" id="{A802BEC8-E963-CD4E-90F1-0285AD3ACDB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9F237F3-01F8-1C40-825A-C9B09B45EC8D}"/>
              </a:ext>
            </a:extLst>
          </p:cNvPr>
          <p:cNvSpPr>
            <a:spLocks noGrp="1"/>
          </p:cNvSpPr>
          <p:nvPr>
            <p:ph type="sldNum" sz="quarter" idx="12"/>
          </p:nvPr>
        </p:nvSpPr>
        <p:spPr/>
        <p:txBody>
          <a:bodyPr/>
          <a:lstStyle/>
          <a:p>
            <a:fld id="{86EC5873-0B63-8142-BA00-F10E08AF6F57}" type="slidenum">
              <a:rPr lang="it-IT" smtClean="0"/>
              <a:t>‹N›</a:t>
            </a:fld>
            <a:endParaRPr lang="it-IT"/>
          </a:p>
        </p:txBody>
      </p:sp>
    </p:spTree>
    <p:extLst>
      <p:ext uri="{BB962C8B-B14F-4D97-AF65-F5344CB8AC3E}">
        <p14:creationId xmlns:p14="http://schemas.microsoft.com/office/powerpoint/2010/main" val="1825999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720381-EEB1-1244-93A6-5D9B4141404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1F13BC9-C8EA-E74C-9DDE-B32FF4AE0F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99CA7EC-C327-0545-AAE4-3F4CD562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AE67685-EBFE-A54A-9ECD-B5F7209732DE}"/>
              </a:ext>
            </a:extLst>
          </p:cNvPr>
          <p:cNvSpPr>
            <a:spLocks noGrp="1"/>
          </p:cNvSpPr>
          <p:nvPr>
            <p:ph type="dt" sz="half" idx="10"/>
          </p:nvPr>
        </p:nvSpPr>
        <p:spPr/>
        <p:txBody>
          <a:bodyPr/>
          <a:lstStyle/>
          <a:p>
            <a:fld id="{0BCA4D14-52A5-D147-A1EE-0DA0F1B4437F}" type="datetimeFigureOut">
              <a:rPr lang="it-IT" smtClean="0"/>
              <a:t>24/09/22</a:t>
            </a:fld>
            <a:endParaRPr lang="it-IT"/>
          </a:p>
        </p:txBody>
      </p:sp>
      <p:sp>
        <p:nvSpPr>
          <p:cNvPr id="6" name="Segnaposto piè di pagina 5">
            <a:extLst>
              <a:ext uri="{FF2B5EF4-FFF2-40B4-BE49-F238E27FC236}">
                <a16:creationId xmlns:a16="http://schemas.microsoft.com/office/drawing/2014/main" id="{1EA0F3D9-5CEC-494C-87BA-AEC51E61ED5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8FABD42-589E-234E-AB02-45FF607B9624}"/>
              </a:ext>
            </a:extLst>
          </p:cNvPr>
          <p:cNvSpPr>
            <a:spLocks noGrp="1"/>
          </p:cNvSpPr>
          <p:nvPr>
            <p:ph type="sldNum" sz="quarter" idx="12"/>
          </p:nvPr>
        </p:nvSpPr>
        <p:spPr/>
        <p:txBody>
          <a:bodyPr/>
          <a:lstStyle/>
          <a:p>
            <a:fld id="{86EC5873-0B63-8142-BA00-F10E08AF6F57}" type="slidenum">
              <a:rPr lang="it-IT" smtClean="0"/>
              <a:t>‹N›</a:t>
            </a:fld>
            <a:endParaRPr lang="it-IT"/>
          </a:p>
        </p:txBody>
      </p:sp>
    </p:spTree>
    <p:extLst>
      <p:ext uri="{BB962C8B-B14F-4D97-AF65-F5344CB8AC3E}">
        <p14:creationId xmlns:p14="http://schemas.microsoft.com/office/powerpoint/2010/main" val="2460806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723F1D8-7F93-9043-AE10-D53C6A935B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1B60164-933A-6E46-A8A7-0A9935CFD8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987B2F5-6E37-DD4D-8AEE-4BC67C7B97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A4D14-52A5-D147-A1EE-0DA0F1B4437F}" type="datetimeFigureOut">
              <a:rPr lang="it-IT" smtClean="0"/>
              <a:t>24/09/22</a:t>
            </a:fld>
            <a:endParaRPr lang="it-IT"/>
          </a:p>
        </p:txBody>
      </p:sp>
      <p:sp>
        <p:nvSpPr>
          <p:cNvPr id="5" name="Segnaposto piè di pagina 4">
            <a:extLst>
              <a:ext uri="{FF2B5EF4-FFF2-40B4-BE49-F238E27FC236}">
                <a16:creationId xmlns:a16="http://schemas.microsoft.com/office/drawing/2014/main" id="{683B1E19-6D18-A74E-BA12-4BC84912E5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A9703A6-5CBD-BC46-A99D-9AECF4C47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EC5873-0B63-8142-BA00-F10E08AF6F57}" type="slidenum">
              <a:rPr lang="it-IT" smtClean="0"/>
              <a:t>‹N›</a:t>
            </a:fld>
            <a:endParaRPr lang="it-IT"/>
          </a:p>
        </p:txBody>
      </p:sp>
    </p:spTree>
    <p:extLst>
      <p:ext uri="{BB962C8B-B14F-4D97-AF65-F5344CB8AC3E}">
        <p14:creationId xmlns:p14="http://schemas.microsoft.com/office/powerpoint/2010/main" val="3984154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0FBAFA-1EFB-E140-A44E-3530E1715A2B}"/>
              </a:ext>
            </a:extLst>
          </p:cNvPr>
          <p:cNvSpPr>
            <a:spLocks noGrp="1"/>
          </p:cNvSpPr>
          <p:nvPr>
            <p:ph type="title"/>
          </p:nvPr>
        </p:nvSpPr>
        <p:spPr>
          <a:xfrm>
            <a:off x="838200" y="115615"/>
            <a:ext cx="10515600" cy="1187668"/>
          </a:xfrm>
        </p:spPr>
        <p:txBody>
          <a:bodyPr>
            <a:normAutofit fontScale="90000"/>
          </a:bodyPr>
          <a:lstStyle/>
          <a:p>
            <a:r>
              <a:rPr lang="it-IT" dirty="0"/>
              <a:t>I nuovi tempi della vendita delegata ed i controlli del </a:t>
            </a:r>
            <a:r>
              <a:rPr lang="it-IT" dirty="0" err="1"/>
              <a:t>g.e</a:t>
            </a:r>
            <a:r>
              <a:rPr lang="it-IT" dirty="0"/>
              <a:t>. (S. Servolo 24.09.22)</a:t>
            </a:r>
          </a:p>
        </p:txBody>
      </p:sp>
      <p:sp>
        <p:nvSpPr>
          <p:cNvPr id="3" name="Segnaposto contenuto 2">
            <a:extLst>
              <a:ext uri="{FF2B5EF4-FFF2-40B4-BE49-F238E27FC236}">
                <a16:creationId xmlns:a16="http://schemas.microsoft.com/office/drawing/2014/main" id="{4BD98A0F-1706-584E-9A2D-2A2F4C3EAD96}"/>
              </a:ext>
            </a:extLst>
          </p:cNvPr>
          <p:cNvSpPr>
            <a:spLocks noGrp="1"/>
          </p:cNvSpPr>
          <p:nvPr>
            <p:ph idx="1"/>
          </p:nvPr>
        </p:nvSpPr>
        <p:spPr>
          <a:xfrm>
            <a:off x="252249" y="1303283"/>
            <a:ext cx="11655972" cy="5318234"/>
          </a:xfrm>
        </p:spPr>
        <p:txBody>
          <a:bodyPr>
            <a:normAutofit lnSpcReduction="10000"/>
          </a:bodyPr>
          <a:lstStyle/>
          <a:p>
            <a:pPr marL="0" indent="0">
              <a:buNone/>
            </a:pPr>
            <a:r>
              <a:rPr lang="it-IT" dirty="0"/>
              <a:t>Lo Stato risponde dei ritardi – v. la c.d. legge Pinto (legge 24 marzo 2001, n. 89) - nella definizione della procedura anche quando delegata, a meno che nessun addebito possa farsi alla diligenza posta in essere dal professionista (</a:t>
            </a:r>
            <a:r>
              <a:rPr lang="it-IT" dirty="0" err="1"/>
              <a:t>Cass</a:t>
            </a:r>
            <a:r>
              <a:rPr lang="it-IT" dirty="0"/>
              <a:t>., n. 13921/14).</a:t>
            </a:r>
          </a:p>
          <a:p>
            <a:pPr marL="0" indent="0">
              <a:buNone/>
            </a:pPr>
            <a:r>
              <a:rPr lang="it-IT" dirty="0"/>
              <a:t>Anche gli apporti degli altri ausiliari del </a:t>
            </a:r>
            <a:r>
              <a:rPr lang="it-IT" dirty="0" err="1"/>
              <a:t>g.e</a:t>
            </a:r>
            <a:r>
              <a:rPr lang="it-IT" dirty="0"/>
              <a:t>. incidono direttamente sull’efficienza e sulla celerità del processo esecutivo.</a:t>
            </a:r>
          </a:p>
          <a:p>
            <a:pPr marL="0" indent="0">
              <a:buNone/>
            </a:pPr>
            <a:r>
              <a:rPr lang="it-IT" dirty="0"/>
              <a:t>Il </a:t>
            </a:r>
            <a:r>
              <a:rPr lang="it-IT" dirty="0" err="1"/>
              <a:t>g.e</a:t>
            </a:r>
            <a:r>
              <a:rPr lang="it-IT" dirty="0"/>
              <a:t>. esercita un generale ed immanente controllo  sulla procedura esecutiva. </a:t>
            </a:r>
          </a:p>
          <a:p>
            <a:pPr marL="0" indent="0">
              <a:buNone/>
            </a:pPr>
            <a:r>
              <a:rPr lang="it-IT" dirty="0"/>
              <a:t>Solo lo Stato (e cioè il </a:t>
            </a:r>
            <a:r>
              <a:rPr lang="it-IT" dirty="0" err="1"/>
              <a:t>g.e</a:t>
            </a:r>
            <a:r>
              <a:rPr lang="it-IT" dirty="0"/>
              <a:t>.) può trasferire la </a:t>
            </a:r>
            <a:r>
              <a:rPr lang="it-IT" dirty="0" err="1"/>
              <a:t>proprieta</a:t>
            </a:r>
            <a:r>
              <a:rPr lang="it-IT" dirty="0"/>
              <a:t>̀ del bene pignorato all’offerente – contro la volontà del debitore -per raggiungere il fine pubblico proprio della giurisdizione esecutiva. Responsabilità patrimoniale (2740 c.c.) </a:t>
            </a:r>
          </a:p>
          <a:p>
            <a:pPr marL="0" indent="0">
              <a:buNone/>
            </a:pPr>
            <a:r>
              <a:rPr lang="it-IT" dirty="0"/>
              <a:t>Deleghiamo tutto (o quasi) nel rispetto di termini e direttive uniformi (v. decreto di trasferimento e potere di controllo sulla regolarità formale del </a:t>
            </a:r>
            <a:r>
              <a:rPr lang="it-IT" dirty="0" err="1"/>
              <a:t>proc.es</a:t>
            </a:r>
            <a:r>
              <a:rPr lang="it-IT" dirty="0"/>
              <a:t>.) </a:t>
            </a:r>
          </a:p>
          <a:p>
            <a:endParaRPr lang="it-IT" dirty="0"/>
          </a:p>
        </p:txBody>
      </p:sp>
    </p:spTree>
    <p:extLst>
      <p:ext uri="{BB962C8B-B14F-4D97-AF65-F5344CB8AC3E}">
        <p14:creationId xmlns:p14="http://schemas.microsoft.com/office/powerpoint/2010/main" val="721115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4132EC-46FD-4042-99B0-10C4C2BBCEAD}"/>
              </a:ext>
            </a:extLst>
          </p:cNvPr>
          <p:cNvSpPr>
            <a:spLocks noGrp="1"/>
          </p:cNvSpPr>
          <p:nvPr>
            <p:ph type="title"/>
          </p:nvPr>
        </p:nvSpPr>
        <p:spPr>
          <a:xfrm>
            <a:off x="-1" y="84083"/>
            <a:ext cx="12076387" cy="1145627"/>
          </a:xfrm>
        </p:spPr>
        <p:txBody>
          <a:bodyPr>
            <a:normAutofit fontScale="90000"/>
          </a:bodyPr>
          <a:lstStyle/>
          <a:p>
            <a:r>
              <a:rPr lang="it-IT" dirty="0">
                <a:solidFill>
                  <a:srgbClr val="C00000"/>
                </a:solidFill>
              </a:rPr>
              <a:t>Potere di controllo </a:t>
            </a:r>
            <a:r>
              <a:rPr lang="it-IT" i="1" dirty="0">
                <a:solidFill>
                  <a:srgbClr val="C00000"/>
                </a:solidFill>
              </a:rPr>
              <a:t>ex 591 </a:t>
            </a:r>
            <a:r>
              <a:rPr lang="it-IT" dirty="0">
                <a:solidFill>
                  <a:srgbClr val="C00000"/>
                </a:solidFill>
              </a:rPr>
              <a:t>ter. Il professionista è ausiliario. </a:t>
            </a:r>
            <a:r>
              <a:rPr lang="it-IT" dirty="0">
                <a:solidFill>
                  <a:srgbClr val="FFFFFF"/>
                </a:solidFill>
              </a:rPr>
              <a:t>🤔 </a:t>
            </a:r>
            <a:r>
              <a:rPr lang="it-IT" dirty="0">
                <a:solidFill>
                  <a:srgbClr val="C00000"/>
                </a:solidFill>
              </a:rPr>
              <a:t>No </a:t>
            </a:r>
            <a:r>
              <a:rPr lang="it-IT" dirty="0" err="1"/>
              <a:t>opp</a:t>
            </a:r>
            <a:r>
              <a:rPr lang="it-IT" dirty="0"/>
              <a:t>. </a:t>
            </a:r>
            <a:r>
              <a:rPr lang="it-IT" i="1" dirty="0"/>
              <a:t>ex </a:t>
            </a:r>
            <a:r>
              <a:rPr lang="it-IT" dirty="0"/>
              <a:t>art. 617 </a:t>
            </a:r>
            <a:r>
              <a:rPr lang="it-IT" dirty="0" err="1"/>
              <a:t>c.p.c.</a:t>
            </a:r>
            <a:r>
              <a:rPr lang="it-IT" dirty="0"/>
              <a:t>  </a:t>
            </a:r>
            <a:endParaRPr lang="it-IT" dirty="0">
              <a:solidFill>
                <a:srgbClr val="C00000"/>
              </a:solidFill>
            </a:endParaRPr>
          </a:p>
        </p:txBody>
      </p:sp>
      <p:sp>
        <p:nvSpPr>
          <p:cNvPr id="3" name="Segnaposto contenuto 2">
            <a:extLst>
              <a:ext uri="{FF2B5EF4-FFF2-40B4-BE49-F238E27FC236}">
                <a16:creationId xmlns:a16="http://schemas.microsoft.com/office/drawing/2014/main" id="{928BF65F-30C4-6947-B09E-03180EA6FFC5}"/>
              </a:ext>
            </a:extLst>
          </p:cNvPr>
          <p:cNvSpPr>
            <a:spLocks noGrp="1"/>
          </p:cNvSpPr>
          <p:nvPr>
            <p:ph sz="half" idx="1"/>
          </p:nvPr>
        </p:nvSpPr>
        <p:spPr>
          <a:xfrm>
            <a:off x="157655" y="1229710"/>
            <a:ext cx="5862145" cy="5465380"/>
          </a:xfrm>
        </p:spPr>
        <p:txBody>
          <a:bodyPr>
            <a:normAutofit fontScale="85000" lnSpcReduction="20000"/>
          </a:bodyPr>
          <a:lstStyle/>
          <a:p>
            <a:r>
              <a:rPr lang="it-IT" dirty="0">
                <a:effectLst/>
                <a:latin typeface="TimesNewRomanPSMT"/>
              </a:rPr>
              <a:t>Quando, nel corso delle operazioni di vendita, insorgono difficoltà, il professionista delegato </a:t>
            </a:r>
            <a:r>
              <a:rPr lang="it-IT" dirty="0" err="1">
                <a:effectLst/>
                <a:latin typeface="TimesNewRomanPSMT"/>
              </a:rPr>
              <a:t>puo</a:t>
            </a:r>
            <a:r>
              <a:rPr lang="it-IT" dirty="0">
                <a:effectLst/>
                <a:latin typeface="TimesNewRomanPSMT"/>
              </a:rPr>
              <a:t>̀ rivolgersi al giudice dell'esecuzione, il quale provvede con decreto. Le parti e gli interessati possono proporre reclamo </a:t>
            </a:r>
            <a:r>
              <a:rPr lang="it-IT" dirty="0">
                <a:effectLst/>
                <a:highlight>
                  <a:srgbClr val="FFFF00"/>
                </a:highlight>
                <a:latin typeface="TimesNewRomanPSMT"/>
              </a:rPr>
              <a:t>avverso il predetto decreto</a:t>
            </a:r>
            <a:r>
              <a:rPr lang="it-IT" dirty="0">
                <a:effectLst/>
                <a:latin typeface="TimesNewRomanPSMT"/>
              </a:rPr>
              <a:t> </a:t>
            </a:r>
            <a:r>
              <a:rPr lang="it-IT" dirty="0" err="1">
                <a:effectLst/>
                <a:latin typeface="TimesNewRomanPSMT"/>
              </a:rPr>
              <a:t>nonche</a:t>
            </a:r>
            <a:r>
              <a:rPr lang="it-IT" dirty="0">
                <a:effectLst/>
                <a:latin typeface="TimesNewRomanPSMT"/>
              </a:rPr>
              <a:t>́ avverso gli atti del professionista delegato con ricorso allo stesso giudice, il quale provvede con ordinanza; il ricorso non sospende le operazioni di vendita salvo che il giudice, concorrendo gravi motivi, disponga la sospensione. Contro il provvedimento del giudice è ammesso il reclamo ai sensi dell'articolo 669-terdecies. </a:t>
            </a:r>
          </a:p>
          <a:p>
            <a:r>
              <a:rPr lang="it-IT" dirty="0">
                <a:effectLst/>
                <a:latin typeface="TimesNewRomanPSMT"/>
              </a:rPr>
              <a:t>(</a:t>
            </a:r>
            <a:r>
              <a:rPr lang="it-IT" dirty="0">
                <a:effectLst/>
                <a:highlight>
                  <a:srgbClr val="FFFF00"/>
                </a:highlight>
                <a:latin typeface="TimesNewRomanPSMT"/>
              </a:rPr>
              <a:t>Formulazione ante 2015: </a:t>
            </a:r>
            <a:r>
              <a:rPr lang="it-IT" dirty="0">
                <a:effectLst/>
                <a:latin typeface="TimesNewRomanPSMT"/>
              </a:rPr>
              <a:t>Contro il provvedimento del giudice è ammessa l’opposizione </a:t>
            </a:r>
            <a:r>
              <a:rPr lang="it-IT" i="1" dirty="0">
                <a:effectLst/>
                <a:latin typeface="TimesNewRomanPSMT"/>
              </a:rPr>
              <a:t>ex </a:t>
            </a:r>
            <a:r>
              <a:rPr lang="it-IT" dirty="0">
                <a:effectLst/>
                <a:latin typeface="TimesNewRomanPSMT"/>
              </a:rPr>
              <a:t>art. 617 )</a:t>
            </a:r>
            <a:endParaRPr lang="it-IT" dirty="0"/>
          </a:p>
          <a:p>
            <a:endParaRPr lang="it-IT" dirty="0"/>
          </a:p>
          <a:p>
            <a:endParaRPr lang="it-IT" dirty="0"/>
          </a:p>
        </p:txBody>
      </p:sp>
      <p:sp>
        <p:nvSpPr>
          <p:cNvPr id="4" name="Segnaposto contenuto 3">
            <a:extLst>
              <a:ext uri="{FF2B5EF4-FFF2-40B4-BE49-F238E27FC236}">
                <a16:creationId xmlns:a16="http://schemas.microsoft.com/office/drawing/2014/main" id="{851C0DCB-44F2-1E4A-BF52-845D5DD9CBCC}"/>
              </a:ext>
            </a:extLst>
          </p:cNvPr>
          <p:cNvSpPr>
            <a:spLocks noGrp="1"/>
          </p:cNvSpPr>
          <p:nvPr>
            <p:ph sz="half" idx="2"/>
          </p:nvPr>
        </p:nvSpPr>
        <p:spPr>
          <a:xfrm>
            <a:off x="6172200" y="1303283"/>
            <a:ext cx="5904186" cy="5318234"/>
          </a:xfrm>
        </p:spPr>
        <p:txBody>
          <a:bodyPr>
            <a:normAutofit fontScale="85000" lnSpcReduction="20000"/>
          </a:bodyPr>
          <a:lstStyle/>
          <a:p>
            <a:r>
              <a:rPr lang="it-IT" dirty="0">
                <a:effectLst/>
                <a:latin typeface="TimesNewRomanPSMT"/>
              </a:rPr>
              <a:t>Quando, nel corso delle operazioni di vendita, insorgono difficoltà, il professionista delegato </a:t>
            </a:r>
            <a:r>
              <a:rPr lang="it-IT" dirty="0" err="1">
                <a:effectLst/>
                <a:latin typeface="TimesNewRomanPSMT"/>
              </a:rPr>
              <a:t>puo</a:t>
            </a:r>
            <a:r>
              <a:rPr lang="it-IT" dirty="0">
                <a:effectLst/>
                <a:latin typeface="TimesNewRomanPSMT"/>
              </a:rPr>
              <a:t>̀ rivolgersi al giudice dell'esecuzione, il quale provvede con decreto. </a:t>
            </a:r>
            <a:endParaRPr lang="it-IT" dirty="0"/>
          </a:p>
          <a:p>
            <a:r>
              <a:rPr lang="it-IT" b="1" dirty="0">
                <a:effectLst/>
                <a:latin typeface="TimesNewRomanPS"/>
              </a:rPr>
              <a:t>Avverso gli atti del professionista delegato è ammesso reclamo delle parti e degli interessati, da proporre con ricorso al giudice dell’esecuzione nel termine perentorio di venti giorni dal compimento dell’atto o dalla sua conoscenza. Il ricorso non sospende le operazioni di vendita, salvo che il giudice dell’esecuzione, concorrendo gravi motivi, disponga la sospensione.</a:t>
            </a:r>
            <a:br>
              <a:rPr lang="it-IT" b="1" dirty="0">
                <a:effectLst/>
                <a:latin typeface="TimesNewRomanPS"/>
              </a:rPr>
            </a:br>
            <a:r>
              <a:rPr lang="it-IT" b="1" dirty="0">
                <a:effectLst/>
                <a:latin typeface="TimesNewRomanPS"/>
              </a:rPr>
              <a:t>Sul reclamo di cui al secondo comma, il giudice dell’esecuzione provvede con ordinanza, avverso la quale è ammessa l’opposizione ai sensi dell’articolo 617. </a:t>
            </a:r>
            <a:endParaRPr lang="it-IT" dirty="0"/>
          </a:p>
          <a:p>
            <a:endParaRPr lang="it-IT" dirty="0"/>
          </a:p>
          <a:p>
            <a:endParaRPr lang="it-IT" dirty="0"/>
          </a:p>
        </p:txBody>
      </p:sp>
    </p:spTree>
    <p:extLst>
      <p:ext uri="{BB962C8B-B14F-4D97-AF65-F5344CB8AC3E}">
        <p14:creationId xmlns:p14="http://schemas.microsoft.com/office/powerpoint/2010/main" val="3362102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25B340-7AC7-3F40-97CF-A4A7D38BA6DA}"/>
              </a:ext>
            </a:extLst>
          </p:cNvPr>
          <p:cNvSpPr>
            <a:spLocks noGrp="1"/>
          </p:cNvSpPr>
          <p:nvPr>
            <p:ph type="title"/>
          </p:nvPr>
        </p:nvSpPr>
        <p:spPr>
          <a:xfrm>
            <a:off x="189186" y="94593"/>
            <a:ext cx="11561379" cy="945931"/>
          </a:xfrm>
        </p:spPr>
        <p:txBody>
          <a:bodyPr>
            <a:noAutofit/>
          </a:bodyPr>
          <a:lstStyle/>
          <a:p>
            <a:r>
              <a:rPr lang="it-IT" sz="3200" dirty="0"/>
              <a:t>Funzione di controllo e sterilizzazione nullità: 591 ter </a:t>
            </a:r>
            <a:r>
              <a:rPr lang="it-IT" sz="3200" i="1" dirty="0"/>
              <a:t>versus</a:t>
            </a:r>
            <a:r>
              <a:rPr lang="it-IT" sz="3200" dirty="0"/>
              <a:t> 617 </a:t>
            </a:r>
            <a:r>
              <a:rPr lang="it-IT" sz="3200" dirty="0" err="1"/>
              <a:t>c.p.c.</a:t>
            </a:r>
            <a:r>
              <a:rPr lang="it-IT" sz="3200" dirty="0"/>
              <a:t> (Ante 2015): manca una protezione</a:t>
            </a:r>
          </a:p>
        </p:txBody>
      </p:sp>
      <p:sp>
        <p:nvSpPr>
          <p:cNvPr id="3" name="Segnaposto contenuto 2">
            <a:extLst>
              <a:ext uri="{FF2B5EF4-FFF2-40B4-BE49-F238E27FC236}">
                <a16:creationId xmlns:a16="http://schemas.microsoft.com/office/drawing/2014/main" id="{2772FC09-37A0-FA42-92B1-311402BB1FBB}"/>
              </a:ext>
            </a:extLst>
          </p:cNvPr>
          <p:cNvSpPr>
            <a:spLocks noGrp="1"/>
          </p:cNvSpPr>
          <p:nvPr>
            <p:ph idx="1"/>
          </p:nvPr>
        </p:nvSpPr>
        <p:spPr>
          <a:xfrm>
            <a:off x="346840" y="1177159"/>
            <a:ext cx="11403724" cy="5423338"/>
          </a:xfrm>
        </p:spPr>
        <p:txBody>
          <a:bodyPr>
            <a:normAutofit/>
          </a:bodyPr>
          <a:lstStyle/>
          <a:p>
            <a:r>
              <a:rPr lang="it-IT" b="1" u="sng" dirty="0"/>
              <a:t>mancanza di un termine cui ancorare la reazione</a:t>
            </a:r>
            <a:r>
              <a:rPr lang="it-IT" dirty="0"/>
              <a:t> della parte ha sempre minato la </a:t>
            </a:r>
            <a:r>
              <a:rPr lang="it-IT" b="1" dirty="0"/>
              <a:t>concreta applicazione </a:t>
            </a:r>
            <a:r>
              <a:rPr lang="it-IT" dirty="0"/>
              <a:t>dell’art. 591 </a:t>
            </a:r>
            <a:r>
              <a:rPr lang="it-IT" i="1" dirty="0"/>
              <a:t>ter.</a:t>
            </a:r>
          </a:p>
          <a:p>
            <a:r>
              <a:rPr lang="it-IT" dirty="0"/>
              <a:t>ove i vizi della vendita delegata e dell'aggiudicazione non fossero stati oggetto di reclamo, si sarebbero propagati al decreto 586 </a:t>
            </a:r>
            <a:r>
              <a:rPr lang="it-IT" dirty="0" err="1"/>
              <a:t>c.p.c.</a:t>
            </a:r>
            <a:r>
              <a:rPr lang="it-IT" dirty="0"/>
              <a:t>, consentendone l'</a:t>
            </a:r>
            <a:r>
              <a:rPr lang="it-IT" dirty="0" err="1"/>
              <a:t>impugnabilita</a:t>
            </a:r>
            <a:r>
              <a:rPr lang="it-IT" dirty="0"/>
              <a:t>̀ </a:t>
            </a:r>
            <a:r>
              <a:rPr lang="it-IT" i="1" dirty="0"/>
              <a:t>ex </a:t>
            </a:r>
            <a:r>
              <a:rPr lang="it-IT" dirty="0"/>
              <a:t>art. 617 </a:t>
            </a:r>
            <a:r>
              <a:rPr lang="it-IT" dirty="0" err="1"/>
              <a:t>c.p.c.</a:t>
            </a:r>
            <a:r>
              <a:rPr lang="it-IT" dirty="0"/>
              <a:t> per </a:t>
            </a:r>
            <a:r>
              <a:rPr lang="it-IT" dirty="0" err="1"/>
              <a:t>nullita</a:t>
            </a:r>
            <a:r>
              <a:rPr lang="it-IT" dirty="0"/>
              <a:t>̀ derivata.</a:t>
            </a:r>
          </a:p>
          <a:p>
            <a:r>
              <a:rPr lang="it-IT" dirty="0"/>
              <a:t>Pertanto, in difetto di reclamo, l'opposizione </a:t>
            </a:r>
            <a:r>
              <a:rPr lang="it-IT" i="1" dirty="0"/>
              <a:t>ex </a:t>
            </a:r>
            <a:r>
              <a:rPr lang="it-IT" dirty="0"/>
              <a:t>art. 617 </a:t>
            </a:r>
            <a:r>
              <a:rPr lang="it-IT" dirty="0" err="1"/>
              <a:t>c.p.c.</a:t>
            </a:r>
            <a:r>
              <a:rPr lang="it-IT" dirty="0"/>
              <a:t> ➡️ (va a minare) i</a:t>
            </a:r>
            <a:r>
              <a:rPr lang="it-IT" b="1" dirty="0"/>
              <a:t>l decreto di trasferimento trattandosi del </a:t>
            </a:r>
            <a:r>
              <a:rPr lang="it-IT" b="1" dirty="0" err="1"/>
              <a:t>provv</a:t>
            </a:r>
            <a:r>
              <a:rPr lang="it-IT" b="1" dirty="0"/>
              <a:t>.  con cui il </a:t>
            </a:r>
            <a:r>
              <a:rPr lang="it-IT" b="1" dirty="0" err="1"/>
              <a:t>g.e</a:t>
            </a:r>
            <a:r>
              <a:rPr lang="it-IT" b="1" dirty="0"/>
              <a:t>.</a:t>
            </a:r>
            <a:r>
              <a:rPr lang="it-IT" dirty="0"/>
              <a:t>, recepiti i risultati della liquidazione svolta dal professionista, </a:t>
            </a:r>
            <a:r>
              <a:rPr lang="it-IT" b="1" dirty="0"/>
              <a:t>chiude la vendita forzata e trasferisce il bene.</a:t>
            </a:r>
          </a:p>
          <a:p>
            <a:r>
              <a:rPr lang="it-IT" dirty="0"/>
              <a:t>La vendita forzata delegata ha dunque </a:t>
            </a:r>
            <a:r>
              <a:rPr lang="it-IT" b="1" dirty="0"/>
              <a:t>sempre</a:t>
            </a:r>
            <a:r>
              <a:rPr lang="it-IT" dirty="0"/>
              <a:t> avuto una stabilità – da un punto di vista processuale – inferiore rispetto alla vendita attuata direttamente dal </a:t>
            </a:r>
            <a:r>
              <a:rPr lang="it-IT" dirty="0" err="1"/>
              <a:t>g.e</a:t>
            </a:r>
            <a:r>
              <a:rPr lang="it-IT" dirty="0"/>
              <a:t>. </a:t>
            </a:r>
            <a:r>
              <a:rPr lang="it-IT" b="1" dirty="0"/>
              <a:t>Ma in passato la delega non era obbligatoria!!</a:t>
            </a:r>
          </a:p>
          <a:p>
            <a:endParaRPr lang="it-IT" dirty="0"/>
          </a:p>
        </p:txBody>
      </p:sp>
    </p:spTree>
    <p:extLst>
      <p:ext uri="{BB962C8B-B14F-4D97-AF65-F5344CB8AC3E}">
        <p14:creationId xmlns:p14="http://schemas.microsoft.com/office/powerpoint/2010/main" val="3360852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71E478-DF67-6344-80F2-8D30E263AF72}"/>
              </a:ext>
            </a:extLst>
          </p:cNvPr>
          <p:cNvSpPr>
            <a:spLocks noGrp="1"/>
          </p:cNvSpPr>
          <p:nvPr>
            <p:ph type="title"/>
          </p:nvPr>
        </p:nvSpPr>
        <p:spPr>
          <a:xfrm>
            <a:off x="838200" y="239002"/>
            <a:ext cx="10515600" cy="759482"/>
          </a:xfrm>
        </p:spPr>
        <p:txBody>
          <a:bodyPr/>
          <a:lstStyle/>
          <a:p>
            <a:r>
              <a:rPr lang="it-IT" dirty="0"/>
              <a:t>Post riforma 2015</a:t>
            </a:r>
          </a:p>
        </p:txBody>
      </p:sp>
      <p:sp>
        <p:nvSpPr>
          <p:cNvPr id="3" name="Segnaposto contenuto 2">
            <a:extLst>
              <a:ext uri="{FF2B5EF4-FFF2-40B4-BE49-F238E27FC236}">
                <a16:creationId xmlns:a16="http://schemas.microsoft.com/office/drawing/2014/main" id="{EDBBB2F1-631A-6045-AFE5-82D4B14874AB}"/>
              </a:ext>
            </a:extLst>
          </p:cNvPr>
          <p:cNvSpPr>
            <a:spLocks noGrp="1"/>
          </p:cNvSpPr>
          <p:nvPr>
            <p:ph idx="1"/>
          </p:nvPr>
        </p:nvSpPr>
        <p:spPr>
          <a:xfrm>
            <a:off x="838200" y="998484"/>
            <a:ext cx="10515600" cy="5178479"/>
          </a:xfrm>
        </p:spPr>
        <p:txBody>
          <a:bodyPr>
            <a:normAutofit fontScale="92500" lnSpcReduction="20000"/>
          </a:bodyPr>
          <a:lstStyle/>
          <a:p>
            <a:r>
              <a:rPr lang="it-IT" dirty="0"/>
              <a:t>L’ordinanza del </a:t>
            </a:r>
            <a:r>
              <a:rPr lang="it-IT" dirty="0" err="1"/>
              <a:t>g.e</a:t>
            </a:r>
            <a:r>
              <a:rPr lang="it-IT" dirty="0"/>
              <a:t>. è inopponibile ma reclamabile al collegio </a:t>
            </a:r>
            <a:r>
              <a:rPr lang="it-IT" i="1" dirty="0"/>
              <a:t>ex art. 669 (13)</a:t>
            </a:r>
            <a:r>
              <a:rPr lang="it-IT" dirty="0"/>
              <a:t> </a:t>
            </a:r>
            <a:r>
              <a:rPr lang="it-IT" dirty="0" err="1"/>
              <a:t>c.p.c.</a:t>
            </a:r>
            <a:r>
              <a:rPr lang="it-IT" dirty="0"/>
              <a:t>+ ancora manca la previsione del termine cui ancorare la reazione della parte. </a:t>
            </a:r>
            <a:r>
              <a:rPr lang="it-IT" u="sng" dirty="0"/>
              <a:t>Lacuna questa che continua a minare la piena operatività del rimedio a cui si aggiunge che</a:t>
            </a:r>
            <a:r>
              <a:rPr lang="it-IT" dirty="0"/>
              <a:t>:</a:t>
            </a:r>
          </a:p>
          <a:p>
            <a:r>
              <a:rPr lang="it-IT" b="1" dirty="0" err="1"/>
              <a:t>Cass</a:t>
            </a:r>
            <a:r>
              <a:rPr lang="it-IT" b="1" dirty="0"/>
              <a:t>. 9.5.2019, n. 12239</a:t>
            </a:r>
            <a:r>
              <a:rPr lang="it-IT" dirty="0"/>
              <a:t>➤1) gli </a:t>
            </a:r>
            <a:r>
              <a:rPr lang="it-IT" b="1" dirty="0"/>
              <a:t>atti del professionista </a:t>
            </a:r>
            <a:r>
              <a:rPr lang="it-IT" dirty="0"/>
              <a:t>delegato sono </a:t>
            </a:r>
            <a:r>
              <a:rPr lang="it-IT" b="1" dirty="0"/>
              <a:t>reclamabili </a:t>
            </a:r>
            <a:r>
              <a:rPr lang="it-IT" dirty="0"/>
              <a:t>dinanzi al </a:t>
            </a:r>
            <a:r>
              <a:rPr lang="it-IT" dirty="0" err="1"/>
              <a:t>g.e</a:t>
            </a:r>
            <a:r>
              <a:rPr lang="it-IT" dirty="0"/>
              <a:t>. </a:t>
            </a:r>
            <a:r>
              <a:rPr lang="it-IT" i="1" dirty="0"/>
              <a:t>ex </a:t>
            </a:r>
            <a:r>
              <a:rPr lang="it-IT" dirty="0"/>
              <a:t>art. 591-</a:t>
            </a:r>
            <a:r>
              <a:rPr lang="it-IT" i="1" dirty="0"/>
              <a:t>ter</a:t>
            </a:r>
            <a:r>
              <a:rPr lang="it-IT" dirty="0"/>
              <a:t>;</a:t>
            </a:r>
            <a:br>
              <a:rPr lang="it-IT" dirty="0"/>
            </a:br>
            <a:r>
              <a:rPr lang="it-IT" dirty="0"/>
              <a:t>2) i provvedimenti con cui il </a:t>
            </a:r>
            <a:r>
              <a:rPr lang="it-IT" dirty="0" err="1"/>
              <a:t>g.e</a:t>
            </a:r>
            <a:r>
              <a:rPr lang="it-IT" dirty="0"/>
              <a:t>. fornisce istruzioni al </a:t>
            </a:r>
            <a:r>
              <a:rPr lang="it-IT" dirty="0" err="1"/>
              <a:t>p.d.</a:t>
            </a:r>
            <a:r>
              <a:rPr lang="it-IT" dirty="0"/>
              <a:t> o decide sul reclamo avverso gli atti di questi hanno contenuto meramente </a:t>
            </a:r>
            <a:r>
              <a:rPr lang="it-IT" b="1" dirty="0"/>
              <a:t>ordinatorio </a:t>
            </a:r>
            <a:r>
              <a:rPr lang="it-IT" dirty="0"/>
              <a:t>e non vincolano il </a:t>
            </a:r>
            <a:r>
              <a:rPr lang="it-IT" dirty="0" err="1"/>
              <a:t>g.e</a:t>
            </a:r>
            <a:r>
              <a:rPr lang="it-IT" dirty="0"/>
              <a:t>. nell'adozione dei successivi provvedimenti della procedura;</a:t>
            </a:r>
            <a:br>
              <a:rPr lang="it-IT" dirty="0"/>
            </a:br>
            <a:r>
              <a:rPr lang="it-IT" dirty="0"/>
              <a:t>3) il </a:t>
            </a:r>
            <a:r>
              <a:rPr lang="it-IT" b="1" dirty="0"/>
              <a:t>reclamo al collegio </a:t>
            </a:r>
            <a:r>
              <a:rPr lang="it-IT" dirty="0"/>
              <a:t>avverso i provvedimenti resi dal </a:t>
            </a:r>
            <a:r>
              <a:rPr lang="it-IT" dirty="0" err="1"/>
              <a:t>g.e</a:t>
            </a:r>
            <a:r>
              <a:rPr lang="it-IT" dirty="0"/>
              <a:t>. nelle due ipotesi precedenti dà vita ad una </a:t>
            </a:r>
            <a:r>
              <a:rPr lang="it-IT" b="1" dirty="0"/>
              <a:t>ordinanza priva di natura decisoria</a:t>
            </a:r>
            <a:r>
              <a:rPr lang="it-IT" dirty="0"/>
              <a:t>, come tale insuscettibile di passare in giudicato;</a:t>
            </a:r>
            <a:br>
              <a:rPr lang="it-IT" dirty="0"/>
            </a:br>
            <a:r>
              <a:rPr lang="it-IT" dirty="0"/>
              <a:t>4) </a:t>
            </a:r>
            <a:r>
              <a:rPr lang="it-IT" b="1" dirty="0"/>
              <a:t>eventuali </a:t>
            </a:r>
            <a:r>
              <a:rPr lang="it-IT" b="1" dirty="0" err="1"/>
              <a:t>nullita</a:t>
            </a:r>
            <a:r>
              <a:rPr lang="it-IT" b="1" dirty="0"/>
              <a:t>̀ </a:t>
            </a:r>
            <a:r>
              <a:rPr lang="it-IT" dirty="0"/>
              <a:t>verificatesi nel corso delle operazioni delegate al professionista, e </a:t>
            </a:r>
            <a:r>
              <a:rPr lang="it-IT" b="1" dirty="0"/>
              <a:t>non rilevate </a:t>
            </a:r>
            <a:r>
              <a:rPr lang="it-IT" dirty="0"/>
              <a:t>nel procedimento di reclamo </a:t>
            </a:r>
            <a:r>
              <a:rPr lang="it-IT" i="1" dirty="0"/>
              <a:t>ex </a:t>
            </a:r>
            <a:r>
              <a:rPr lang="it-IT" dirty="0"/>
              <a:t>art. 591-</a:t>
            </a:r>
            <a:r>
              <a:rPr lang="it-IT" i="1" dirty="0"/>
              <a:t>ter</a:t>
            </a:r>
            <a:r>
              <a:rPr lang="it-IT" dirty="0"/>
              <a:t>, potranno essere fatte valere impugnando </a:t>
            </a:r>
            <a:r>
              <a:rPr lang="it-IT" i="1" dirty="0"/>
              <a:t>ex </a:t>
            </a:r>
            <a:r>
              <a:rPr lang="it-IT" dirty="0"/>
              <a:t>art. 617 </a:t>
            </a:r>
            <a:r>
              <a:rPr lang="it-IT" dirty="0" err="1"/>
              <a:t>c.p.c.</a:t>
            </a:r>
            <a:r>
              <a:rPr lang="it-IT" dirty="0"/>
              <a:t> il primo provvedimento successivo adottato dal </a:t>
            </a:r>
            <a:r>
              <a:rPr lang="it-IT" dirty="0" err="1"/>
              <a:t>g.e</a:t>
            </a:r>
            <a:r>
              <a:rPr lang="it-IT" dirty="0"/>
              <a:t>. (ovvero il </a:t>
            </a:r>
            <a:r>
              <a:rPr lang="it-IT" dirty="0" err="1"/>
              <a:t>d.t.</a:t>
            </a:r>
            <a:r>
              <a:rPr lang="it-IT" dirty="0"/>
              <a:t>). </a:t>
            </a:r>
          </a:p>
          <a:p>
            <a:endParaRPr lang="it-IT" dirty="0"/>
          </a:p>
        </p:txBody>
      </p:sp>
    </p:spTree>
    <p:extLst>
      <p:ext uri="{BB962C8B-B14F-4D97-AF65-F5344CB8AC3E}">
        <p14:creationId xmlns:p14="http://schemas.microsoft.com/office/powerpoint/2010/main" val="1480956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002D11-53C8-A740-9145-5A50E89DBBCC}"/>
              </a:ext>
            </a:extLst>
          </p:cNvPr>
          <p:cNvSpPr>
            <a:spLocks noGrp="1"/>
          </p:cNvSpPr>
          <p:nvPr>
            <p:ph type="title"/>
          </p:nvPr>
        </p:nvSpPr>
        <p:spPr>
          <a:xfrm>
            <a:off x="336331" y="147146"/>
            <a:ext cx="11309131" cy="651640"/>
          </a:xfrm>
        </p:spPr>
        <p:txBody>
          <a:bodyPr>
            <a:normAutofit fontScale="90000"/>
          </a:bodyPr>
          <a:lstStyle/>
          <a:p>
            <a:r>
              <a:rPr lang="it-IT" dirty="0"/>
              <a:t>Criticità</a:t>
            </a:r>
          </a:p>
        </p:txBody>
      </p:sp>
      <p:sp>
        <p:nvSpPr>
          <p:cNvPr id="3" name="Segnaposto contenuto 2">
            <a:extLst>
              <a:ext uri="{FF2B5EF4-FFF2-40B4-BE49-F238E27FC236}">
                <a16:creationId xmlns:a16="http://schemas.microsoft.com/office/drawing/2014/main" id="{BBA7ED39-09FE-784F-9188-BF80DF704915}"/>
              </a:ext>
            </a:extLst>
          </p:cNvPr>
          <p:cNvSpPr>
            <a:spLocks noGrp="1"/>
          </p:cNvSpPr>
          <p:nvPr>
            <p:ph idx="1"/>
          </p:nvPr>
        </p:nvSpPr>
        <p:spPr>
          <a:xfrm>
            <a:off x="336331" y="704194"/>
            <a:ext cx="11466786" cy="5927834"/>
          </a:xfrm>
        </p:spPr>
        <p:txBody>
          <a:bodyPr>
            <a:normAutofit fontScale="92500" lnSpcReduction="10000"/>
          </a:bodyPr>
          <a:lstStyle/>
          <a:p>
            <a:r>
              <a:rPr lang="it-IT" b="1" dirty="0"/>
              <a:t>doppio binario </a:t>
            </a:r>
            <a:r>
              <a:rPr lang="it-IT" b="1" dirty="0" err="1"/>
              <a:t>impugnatorio</a:t>
            </a:r>
            <a:r>
              <a:rPr lang="it-IT" b="1" dirty="0"/>
              <a:t> </a:t>
            </a:r>
            <a:r>
              <a:rPr lang="it-IT" dirty="0"/>
              <a:t>a seconda che il giudice abbia o meno delegato la vendita ed incide sulla stabilità dell’aggiudicazione e sulla (ragionevole?) durata del processo d’espropriazione forzata. Incide, infatti, sullo stesso fattore tempo che non consente più la gara in aumento o che ha condotto all’introduzione dell’offerta outlet</a:t>
            </a:r>
          </a:p>
          <a:p>
            <a:r>
              <a:rPr lang="it-IT" b="1" dirty="0"/>
              <a:t>Risulta incoerente una disciplina che non prevede un meccanismo di sterilizzazione delle nullità formali per tutti i vizi  della fase di liquidazione e che rende precario il trasferimento del bene </a:t>
            </a:r>
          </a:p>
          <a:p>
            <a:r>
              <a:rPr lang="it-IT" b="1" dirty="0"/>
              <a:t>Risulta incoerente una disciplina che consente il ricorso in </a:t>
            </a:r>
            <a:r>
              <a:rPr lang="it-IT" b="1" dirty="0" err="1"/>
              <a:t>cass</a:t>
            </a:r>
            <a:r>
              <a:rPr lang="it-IT" b="1" dirty="0"/>
              <a:t>. contro i soli provvedimenti  (del giudice) opponibili </a:t>
            </a:r>
            <a:r>
              <a:rPr lang="it-IT" b="1" i="1" dirty="0"/>
              <a:t>ex </a:t>
            </a:r>
            <a:r>
              <a:rPr lang="it-IT" b="1" dirty="0"/>
              <a:t>art. 617, escludendolo per gli stessi provvedimenti fondati, in forza di delega del giudice, sugli atti del </a:t>
            </a:r>
            <a:r>
              <a:rPr lang="it-IT" b="1" dirty="0" err="1"/>
              <a:t>p.d.</a:t>
            </a:r>
            <a:r>
              <a:rPr lang="it-IT" dirty="0"/>
              <a:t> </a:t>
            </a:r>
            <a:endParaRPr lang="it-IT" b="1" dirty="0"/>
          </a:p>
          <a:p>
            <a:r>
              <a:rPr lang="it-IT" b="1" dirty="0"/>
              <a:t>Risulta incoerente rispetto alla disciplina prevista per gli atti del custode sottoponibili al controllo del </a:t>
            </a:r>
            <a:r>
              <a:rPr lang="it-IT" b="1" dirty="0" err="1"/>
              <a:t>g.e</a:t>
            </a:r>
            <a:r>
              <a:rPr lang="it-IT" b="1" dirty="0"/>
              <a:t>. con istanza ex artt. 60 e 486 </a:t>
            </a:r>
            <a:r>
              <a:rPr lang="it-IT" b="1" dirty="0" err="1"/>
              <a:t>c.p.c.</a:t>
            </a:r>
            <a:r>
              <a:rPr lang="it-IT" b="1" dirty="0"/>
              <a:t> Il successivo provvedimento del </a:t>
            </a:r>
            <a:r>
              <a:rPr lang="it-IT" b="1" dirty="0" err="1"/>
              <a:t>g.e</a:t>
            </a:r>
            <a:r>
              <a:rPr lang="it-IT" b="1" dirty="0"/>
              <a:t>. sarà opponibile ex art. 617 </a:t>
            </a:r>
            <a:r>
              <a:rPr lang="it-IT" b="1" dirty="0" err="1"/>
              <a:t>c.p.c.</a:t>
            </a:r>
            <a:r>
              <a:rPr lang="it-IT" b="1" dirty="0"/>
              <a:t> (</a:t>
            </a:r>
            <a:r>
              <a:rPr lang="it-IT" dirty="0"/>
              <a:t>Commistione tra funzioni del </a:t>
            </a:r>
            <a:r>
              <a:rPr lang="it-IT" dirty="0" err="1"/>
              <a:t>pd</a:t>
            </a:r>
            <a:r>
              <a:rPr lang="it-IT" dirty="0"/>
              <a:t> e del custode determina una seconda e diversa incongruenza che impone invece una distinzione nell’individuazione dei rimedi).  </a:t>
            </a:r>
          </a:p>
          <a:p>
            <a:endParaRPr lang="it-IT" dirty="0"/>
          </a:p>
        </p:txBody>
      </p:sp>
    </p:spTree>
    <p:extLst>
      <p:ext uri="{BB962C8B-B14F-4D97-AF65-F5344CB8AC3E}">
        <p14:creationId xmlns:p14="http://schemas.microsoft.com/office/powerpoint/2010/main" val="3752876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60B83A-5421-7F4B-BC3C-C806547673C3}"/>
              </a:ext>
            </a:extLst>
          </p:cNvPr>
          <p:cNvSpPr>
            <a:spLocks noGrp="1"/>
          </p:cNvSpPr>
          <p:nvPr>
            <p:ph type="title"/>
          </p:nvPr>
        </p:nvSpPr>
        <p:spPr>
          <a:xfrm>
            <a:off x="841248" y="548640"/>
            <a:ext cx="3600860" cy="5431536"/>
          </a:xfrm>
        </p:spPr>
        <p:txBody>
          <a:bodyPr>
            <a:normAutofit/>
          </a:bodyPr>
          <a:lstStyle/>
          <a:p>
            <a:r>
              <a:rPr lang="it-IT" sz="5400" dirty="0"/>
              <a:t>In sintesi</a:t>
            </a:r>
          </a:p>
        </p:txBody>
      </p:sp>
      <p:sp>
        <p:nvSpPr>
          <p:cNvPr id="15" name="Segnaposto contenuto 2">
            <a:extLst>
              <a:ext uri="{FF2B5EF4-FFF2-40B4-BE49-F238E27FC236}">
                <a16:creationId xmlns:a16="http://schemas.microsoft.com/office/drawing/2014/main" id="{34E6E53C-994B-794F-87F1-C0490F92821A}"/>
              </a:ext>
            </a:extLst>
          </p:cNvPr>
          <p:cNvSpPr>
            <a:spLocks noGrp="1"/>
          </p:cNvSpPr>
          <p:nvPr>
            <p:ph idx="1"/>
          </p:nvPr>
        </p:nvSpPr>
        <p:spPr>
          <a:xfrm>
            <a:off x="4811695" y="160638"/>
            <a:ext cx="7119001" cy="6524367"/>
          </a:xfrm>
        </p:spPr>
        <p:txBody>
          <a:bodyPr anchor="ctr">
            <a:normAutofit lnSpcReduction="10000"/>
          </a:bodyPr>
          <a:lstStyle/>
          <a:p>
            <a:r>
              <a:rPr lang="it-IT" dirty="0"/>
              <a:t>su </a:t>
            </a:r>
            <a:r>
              <a:rPr lang="it-IT" dirty="0">
                <a:solidFill>
                  <a:srgbClr val="C00000"/>
                </a:solidFill>
              </a:rPr>
              <a:t>atti del custode (60+ 486) </a:t>
            </a:r>
            <a:r>
              <a:rPr lang="it-IT" dirty="0"/>
              <a:t>si può – in seconda battuta - andare (🏃🏽‍♀️) in Cassazione (</a:t>
            </a:r>
            <a:r>
              <a:rPr lang="it-IT" b="1" dirty="0"/>
              <a:t>si 617</a:t>
            </a:r>
            <a:r>
              <a:rPr lang="it-IT" dirty="0"/>
              <a:t>); </a:t>
            </a:r>
            <a:r>
              <a:rPr lang="it-IT" dirty="0">
                <a:solidFill>
                  <a:srgbClr val="C00000"/>
                </a:solidFill>
              </a:rPr>
              <a:t>su atti del </a:t>
            </a:r>
            <a:r>
              <a:rPr lang="it-IT" dirty="0" err="1">
                <a:solidFill>
                  <a:srgbClr val="C00000"/>
                </a:solidFill>
              </a:rPr>
              <a:t>p.d.</a:t>
            </a:r>
            <a:r>
              <a:rPr lang="it-IT" dirty="0">
                <a:solidFill>
                  <a:srgbClr val="C00000"/>
                </a:solidFill>
              </a:rPr>
              <a:t> (591 </a:t>
            </a:r>
            <a:r>
              <a:rPr lang="it-IT" i="1" dirty="0">
                <a:solidFill>
                  <a:srgbClr val="C00000"/>
                </a:solidFill>
              </a:rPr>
              <a:t>ter</a:t>
            </a:r>
            <a:r>
              <a:rPr lang="it-IT" dirty="0">
                <a:solidFill>
                  <a:srgbClr val="C00000"/>
                </a:solidFill>
              </a:rPr>
              <a:t>) </a:t>
            </a:r>
            <a:r>
              <a:rPr lang="it-IT" dirty="0"/>
              <a:t>le porte della Cassazione rimangono serrate🙅‍♀️ (</a:t>
            </a:r>
            <a:r>
              <a:rPr lang="it-IT" b="1" dirty="0"/>
              <a:t>no 617; no 111 </a:t>
            </a:r>
            <a:r>
              <a:rPr lang="it-IT" b="1" dirty="0" err="1"/>
              <a:t>Cost</a:t>
            </a:r>
            <a:r>
              <a:rPr lang="it-IT" b="1" dirty="0"/>
              <a:t>. </a:t>
            </a:r>
            <a:r>
              <a:rPr lang="it-IT" dirty="0"/>
              <a:t>Per mancanza </a:t>
            </a:r>
            <a:r>
              <a:rPr lang="it-IT" dirty="0" err="1"/>
              <a:t>decisorietà</a:t>
            </a:r>
            <a:r>
              <a:rPr lang="it-IT" dirty="0"/>
              <a:t>/ definitività)</a:t>
            </a:r>
          </a:p>
          <a:p>
            <a:r>
              <a:rPr lang="it-IT" dirty="0"/>
              <a:t>591 </a:t>
            </a:r>
            <a:r>
              <a:rPr lang="it-IT" i="1" dirty="0"/>
              <a:t>ter</a:t>
            </a:r>
            <a:r>
              <a:rPr lang="it-IT" dirty="0"/>
              <a:t> su atti del custode? No! Lo esclude sia la </a:t>
            </a:r>
            <a:r>
              <a:rPr lang="it-IT" b="1" dirty="0"/>
              <a:t>diversità di funzioni che pure </a:t>
            </a:r>
            <a:r>
              <a:rPr lang="it-IT" b="1" dirty="0" err="1"/>
              <a:t>posssono</a:t>
            </a:r>
            <a:r>
              <a:rPr lang="it-IT" b="1" dirty="0"/>
              <a:t> coincidere </a:t>
            </a:r>
            <a:r>
              <a:rPr lang="it-IT" dirty="0"/>
              <a:t>nello stesso professionista; </a:t>
            </a:r>
            <a:r>
              <a:rPr lang="it-IT" b="1" dirty="0"/>
              <a:t>sia la formulazione</a:t>
            </a:r>
            <a:r>
              <a:rPr lang="it-IT" dirty="0"/>
              <a:t> dell’art. 591 ter: «Quando, nel corso delle operazioni di vendita, insorgono difficoltà, il professionista delegato può rivolgersi al giudice dell'esecuzione, (…). Le parti e gli interessati possono proporre reclamo avverso il predetto decreto nonché avverso gli atti del professionista delegato con ricorso allo stesso giudice, il quale provvede con ordinanza»</a:t>
            </a:r>
          </a:p>
        </p:txBody>
      </p:sp>
    </p:spTree>
    <p:extLst>
      <p:ext uri="{BB962C8B-B14F-4D97-AF65-F5344CB8AC3E}">
        <p14:creationId xmlns:p14="http://schemas.microsoft.com/office/powerpoint/2010/main" val="602213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4CAFB7-2C2D-5D45-95B9-E4F7ADB62D29}"/>
              </a:ext>
            </a:extLst>
          </p:cNvPr>
          <p:cNvSpPr>
            <a:spLocks noGrp="1"/>
          </p:cNvSpPr>
          <p:nvPr>
            <p:ph type="title"/>
          </p:nvPr>
        </p:nvSpPr>
        <p:spPr>
          <a:xfrm>
            <a:off x="346841" y="115615"/>
            <a:ext cx="11414235" cy="872357"/>
          </a:xfrm>
        </p:spPr>
        <p:txBody>
          <a:bodyPr>
            <a:normAutofit fontScale="90000"/>
          </a:bodyPr>
          <a:lstStyle/>
          <a:p>
            <a:r>
              <a:rPr lang="it-IT" dirty="0"/>
              <a:t>Novità dello schema rispetto al passato ed alla l. delega</a:t>
            </a:r>
          </a:p>
        </p:txBody>
      </p:sp>
      <p:sp>
        <p:nvSpPr>
          <p:cNvPr id="3" name="Segnaposto contenuto 2">
            <a:extLst>
              <a:ext uri="{FF2B5EF4-FFF2-40B4-BE49-F238E27FC236}">
                <a16:creationId xmlns:a16="http://schemas.microsoft.com/office/drawing/2014/main" id="{455C2ED3-06DF-E346-A03E-983587EE3C68}"/>
              </a:ext>
            </a:extLst>
          </p:cNvPr>
          <p:cNvSpPr>
            <a:spLocks noGrp="1"/>
          </p:cNvSpPr>
          <p:nvPr>
            <p:ph idx="1"/>
          </p:nvPr>
        </p:nvSpPr>
        <p:spPr>
          <a:xfrm>
            <a:off x="346841" y="987972"/>
            <a:ext cx="11298621" cy="5528441"/>
          </a:xfrm>
        </p:spPr>
        <p:txBody>
          <a:bodyPr/>
          <a:lstStyle/>
          <a:p>
            <a:r>
              <a:rPr lang="it-IT" dirty="0"/>
              <a:t>Si passa ad un mini-sistema bi-partito. Il decreto che risolve le difficoltà ha funzione organizzativa interna; pertanto non è impugnabile. Il legislatore coerentemente limita a questo provvedimento quella funzione organizzativa che </a:t>
            </a:r>
            <a:r>
              <a:rPr lang="it-IT" dirty="0" err="1"/>
              <a:t>Cass</a:t>
            </a:r>
            <a:r>
              <a:rPr lang="it-IT" dirty="0"/>
              <a:t>. 9 maggio 2019, n. 12239 ha attribuito all’intero art. 591 ter </a:t>
            </a:r>
            <a:r>
              <a:rPr lang="it-IT" dirty="0" err="1"/>
              <a:t>c.p.c.</a:t>
            </a:r>
            <a:endParaRPr lang="it-IT" dirty="0"/>
          </a:p>
          <a:p>
            <a:r>
              <a:rPr lang="it-IT" dirty="0"/>
              <a:t> Si prevede espressamente la qualifica di perentorio per il termine di 20 giorni per la proposizione del ricorso</a:t>
            </a:r>
          </a:p>
          <a:p>
            <a:r>
              <a:rPr lang="it-IT" dirty="0"/>
              <a:t>Si estende lo stesso regime anche all’art. 534 bis per vendita mobiliare</a:t>
            </a:r>
          </a:p>
          <a:p>
            <a:r>
              <a:rPr lang="it-IT" dirty="0"/>
              <a:t>Si prevede espressamente che il regime di controllo di cui all’art. 591 ter opera anche per la vendita diretta</a:t>
            </a:r>
          </a:p>
        </p:txBody>
      </p:sp>
    </p:spTree>
    <p:extLst>
      <p:ext uri="{BB962C8B-B14F-4D97-AF65-F5344CB8AC3E}">
        <p14:creationId xmlns:p14="http://schemas.microsoft.com/office/powerpoint/2010/main" val="2568823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FF2F9A-0240-AA48-95F8-3C9770DD7281}"/>
              </a:ext>
            </a:extLst>
          </p:cNvPr>
          <p:cNvSpPr>
            <a:spLocks noGrp="1"/>
          </p:cNvSpPr>
          <p:nvPr>
            <p:ph type="title"/>
          </p:nvPr>
        </p:nvSpPr>
        <p:spPr>
          <a:xfrm>
            <a:off x="838200" y="165253"/>
            <a:ext cx="10515600" cy="473725"/>
          </a:xfrm>
        </p:spPr>
        <p:txBody>
          <a:bodyPr>
            <a:normAutofit fontScale="90000"/>
          </a:bodyPr>
          <a:lstStyle/>
          <a:p>
            <a:r>
              <a:rPr lang="it-IT" sz="3600" dirty="0"/>
              <a:t>591 ter: la stabilizzazione</a:t>
            </a:r>
          </a:p>
        </p:txBody>
      </p:sp>
      <p:sp>
        <p:nvSpPr>
          <p:cNvPr id="3" name="Segnaposto contenuto 2">
            <a:extLst>
              <a:ext uri="{FF2B5EF4-FFF2-40B4-BE49-F238E27FC236}">
                <a16:creationId xmlns:a16="http://schemas.microsoft.com/office/drawing/2014/main" id="{374B578D-2AC2-BC49-9343-9C651A718307}"/>
              </a:ext>
            </a:extLst>
          </p:cNvPr>
          <p:cNvSpPr>
            <a:spLocks noGrp="1"/>
          </p:cNvSpPr>
          <p:nvPr>
            <p:ph idx="1"/>
          </p:nvPr>
        </p:nvSpPr>
        <p:spPr>
          <a:xfrm>
            <a:off x="231354" y="638978"/>
            <a:ext cx="11750407" cy="6053769"/>
          </a:xfrm>
        </p:spPr>
        <p:txBody>
          <a:bodyPr>
            <a:normAutofit/>
          </a:bodyPr>
          <a:lstStyle/>
          <a:p>
            <a:r>
              <a:rPr lang="it-IT" dirty="0"/>
              <a:t>Funzione di stabilizzazione 591 ter degli atti non esclude il potere del </a:t>
            </a:r>
            <a:r>
              <a:rPr lang="it-IT" dirty="0" err="1"/>
              <a:t>g.e</a:t>
            </a:r>
            <a:r>
              <a:rPr lang="it-IT" dirty="0"/>
              <a:t>. di revocare/caducare l’aggiudicazione: è una cautela riconosciuta a favore del </a:t>
            </a:r>
            <a:r>
              <a:rPr lang="it-IT" dirty="0" err="1"/>
              <a:t>g.e</a:t>
            </a:r>
            <a:r>
              <a:rPr lang="it-IT" dirty="0"/>
              <a:t>., delle parti e della stabilita della vendita e non può essere letta come una </a:t>
            </a:r>
            <a:r>
              <a:rPr lang="it-IT" i="1" dirty="0" err="1"/>
              <a:t>deminutio</a:t>
            </a:r>
            <a:r>
              <a:rPr lang="it-IT" dirty="0"/>
              <a:t> incidente sul potere di controllo della fase </a:t>
            </a:r>
            <a:r>
              <a:rPr lang="it-IT" dirty="0" err="1"/>
              <a:t>liq</a:t>
            </a:r>
            <a:r>
              <a:rPr lang="it-IT" dirty="0"/>
              <a:t>. che l’art. 586 </a:t>
            </a:r>
            <a:r>
              <a:rPr lang="it-IT" dirty="0" err="1"/>
              <a:t>c.p.c.</a:t>
            </a:r>
            <a:r>
              <a:rPr lang="it-IT" dirty="0"/>
              <a:t> gli riconosce.</a:t>
            </a:r>
          </a:p>
          <a:p>
            <a:r>
              <a:rPr lang="it-IT" dirty="0"/>
              <a:t>Al di fuori di quei vizi che in caso di vendita non delegata sarebbero stati coperti dal decorso dei 20 gg. (ad es. violazione 572-573) il </a:t>
            </a:r>
            <a:r>
              <a:rPr lang="it-IT" dirty="0" err="1"/>
              <a:t>g.e</a:t>
            </a:r>
            <a:r>
              <a:rPr lang="it-IT" dirty="0"/>
              <a:t>. conserva il potere di revoca per tutti i vizi che superano lo sbarramento di fase come ad es., quelle nullità che possono considerarsi assolute (pubblicità, vendita di bene oggettivamente diverso da quello pignorato,  bene danneggiato e reso inutilizzabile rispetto alla sua funzione dal debitore ecc., </a:t>
            </a:r>
            <a:r>
              <a:rPr lang="it-IT" dirty="0" err="1"/>
              <a:t>aliud</a:t>
            </a:r>
            <a:r>
              <a:rPr lang="it-IT" dirty="0"/>
              <a:t> pro alio) </a:t>
            </a:r>
          </a:p>
          <a:p>
            <a:r>
              <a:rPr lang="it-IT" dirty="0"/>
              <a:t>In sintesi: come accade per i vizi degli atti del </a:t>
            </a:r>
            <a:r>
              <a:rPr lang="it-IT" dirty="0" err="1"/>
              <a:t>g.e</a:t>
            </a:r>
            <a:r>
              <a:rPr lang="it-IT" dirty="0"/>
              <a:t>. sanati dal decorso del termine preclusivo, il discorso non muta per gli atti del </a:t>
            </a:r>
            <a:r>
              <a:rPr lang="it-IT" dirty="0" err="1"/>
              <a:t>pd</a:t>
            </a:r>
            <a:r>
              <a:rPr lang="it-IT" dirty="0"/>
              <a:t> non censurati </a:t>
            </a:r>
            <a:r>
              <a:rPr lang="it-IT" i="1" dirty="0"/>
              <a:t>ex </a:t>
            </a:r>
            <a:r>
              <a:rPr lang="it-IT" dirty="0"/>
              <a:t>art. 591 ter</a:t>
            </a:r>
          </a:p>
        </p:txBody>
      </p:sp>
    </p:spTree>
    <p:extLst>
      <p:ext uri="{BB962C8B-B14F-4D97-AF65-F5344CB8AC3E}">
        <p14:creationId xmlns:p14="http://schemas.microsoft.com/office/powerpoint/2010/main" val="1005393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6ACD2A-84A7-C944-AB12-A90B0702724C}"/>
              </a:ext>
            </a:extLst>
          </p:cNvPr>
          <p:cNvSpPr>
            <a:spLocks noGrp="1"/>
          </p:cNvSpPr>
          <p:nvPr>
            <p:ph type="title"/>
          </p:nvPr>
        </p:nvSpPr>
        <p:spPr>
          <a:xfrm>
            <a:off x="181233" y="1133062"/>
            <a:ext cx="4128008" cy="4810538"/>
          </a:xfrm>
        </p:spPr>
        <p:txBody>
          <a:bodyPr>
            <a:normAutofit/>
          </a:bodyPr>
          <a:lstStyle/>
          <a:p>
            <a:r>
              <a:rPr lang="it-IT" dirty="0"/>
              <a:t>I tempi dell’effetto purgativo. Per le Sezioni unite e per il conservatore</a:t>
            </a:r>
          </a:p>
        </p:txBody>
      </p:sp>
      <p:sp>
        <p:nvSpPr>
          <p:cNvPr id="3" name="Segnaposto contenuto 2">
            <a:extLst>
              <a:ext uri="{FF2B5EF4-FFF2-40B4-BE49-F238E27FC236}">
                <a16:creationId xmlns:a16="http://schemas.microsoft.com/office/drawing/2014/main" id="{4DA212CD-63E0-3346-99E7-3F8ABC28E107}"/>
              </a:ext>
            </a:extLst>
          </p:cNvPr>
          <p:cNvSpPr>
            <a:spLocks noGrp="1"/>
          </p:cNvSpPr>
          <p:nvPr>
            <p:ph idx="1"/>
          </p:nvPr>
        </p:nvSpPr>
        <p:spPr>
          <a:xfrm>
            <a:off x="5152768" y="98854"/>
            <a:ext cx="6858000" cy="6561438"/>
          </a:xfrm>
          <a:solidFill>
            <a:schemeClr val="accent5">
              <a:lumMod val="60000"/>
              <a:lumOff val="40000"/>
            </a:schemeClr>
          </a:solidFill>
        </p:spPr>
        <p:txBody>
          <a:bodyPr anchor="ctr">
            <a:noAutofit/>
          </a:bodyPr>
          <a:lstStyle/>
          <a:p>
            <a:r>
              <a:rPr lang="it-IT" sz="2000" b="1" dirty="0">
                <a:solidFill>
                  <a:srgbClr val="002060"/>
                </a:solidFill>
              </a:rPr>
              <a:t>L’ordine impartito dal </a:t>
            </a:r>
            <a:r>
              <a:rPr lang="it-IT" sz="2000" b="1" dirty="0" err="1">
                <a:solidFill>
                  <a:srgbClr val="002060"/>
                </a:solidFill>
              </a:rPr>
              <a:t>g.e</a:t>
            </a:r>
            <a:r>
              <a:rPr lang="it-IT" sz="2000" b="1" dirty="0">
                <a:solidFill>
                  <a:srgbClr val="002060"/>
                </a:solidFill>
              </a:rPr>
              <a:t>. </a:t>
            </a:r>
            <a:r>
              <a:rPr lang="it-IT" sz="2000" i="1" dirty="0">
                <a:solidFill>
                  <a:srgbClr val="002060"/>
                </a:solidFill>
              </a:rPr>
              <a:t>ex</a:t>
            </a:r>
            <a:r>
              <a:rPr lang="it-IT" sz="2000" dirty="0">
                <a:solidFill>
                  <a:srgbClr val="002060"/>
                </a:solidFill>
              </a:rPr>
              <a:t> art. 586 </a:t>
            </a:r>
            <a:r>
              <a:rPr lang="it-IT" sz="2000" dirty="0" err="1">
                <a:solidFill>
                  <a:srgbClr val="002060"/>
                </a:solidFill>
              </a:rPr>
              <a:t>c.p.c.</a:t>
            </a:r>
            <a:r>
              <a:rPr lang="it-IT" sz="2000" dirty="0">
                <a:solidFill>
                  <a:srgbClr val="002060"/>
                </a:solidFill>
              </a:rPr>
              <a:t> (ovvero dal giudice delegato al fallimento ex artt. 107, 2° comma, ovvero 108, 2° comma, L. </a:t>
            </a:r>
            <a:r>
              <a:rPr lang="it-IT" sz="2000" dirty="0" err="1">
                <a:solidFill>
                  <a:srgbClr val="002060"/>
                </a:solidFill>
              </a:rPr>
              <a:t>fall</a:t>
            </a:r>
            <a:r>
              <a:rPr lang="it-IT" sz="2000" dirty="0">
                <a:solidFill>
                  <a:srgbClr val="002060"/>
                </a:solidFill>
              </a:rPr>
              <a:t>.) al conservatore </a:t>
            </a:r>
            <a:r>
              <a:rPr lang="it-IT" sz="2000" b="1" dirty="0">
                <a:solidFill>
                  <a:srgbClr val="002060"/>
                </a:solidFill>
              </a:rPr>
              <a:t>di cancellare le formalità pregiudizievoli trova immediata attuazione</a:t>
            </a:r>
            <a:r>
              <a:rPr lang="it-IT" sz="2000" dirty="0">
                <a:solidFill>
                  <a:srgbClr val="002060"/>
                </a:solidFill>
              </a:rPr>
              <a:t>, non essendo prevista la notifica del decreto di trasferimento, né la soggezione degli effetti di tale provvedimento a condizione o termine Sez. un., 14 dicembre 2020, n. 28387, in </a:t>
            </a:r>
            <a:r>
              <a:rPr lang="it-IT" sz="2000" i="1" dirty="0" err="1">
                <a:solidFill>
                  <a:srgbClr val="002060"/>
                </a:solidFill>
              </a:rPr>
              <a:t>Giur.it</a:t>
            </a:r>
            <a:r>
              <a:rPr lang="it-IT" sz="2000" i="1" dirty="0">
                <a:solidFill>
                  <a:srgbClr val="002060"/>
                </a:solidFill>
              </a:rPr>
              <a:t>.</a:t>
            </a:r>
            <a:r>
              <a:rPr lang="it-IT" sz="2000" dirty="0">
                <a:solidFill>
                  <a:srgbClr val="002060"/>
                </a:solidFill>
              </a:rPr>
              <a:t>, 2021, 6.</a:t>
            </a:r>
          </a:p>
          <a:p>
            <a:r>
              <a:rPr lang="it-IT" sz="2000" dirty="0">
                <a:solidFill>
                  <a:srgbClr val="002060"/>
                </a:solidFill>
              </a:rPr>
              <a:t>Per un primo orientamento, a tutela dei creditori, il conservatore richiedeva, per la cancellazione, la definitività del </a:t>
            </a:r>
            <a:r>
              <a:rPr lang="it-IT" sz="2000" dirty="0" err="1">
                <a:solidFill>
                  <a:srgbClr val="002060"/>
                </a:solidFill>
              </a:rPr>
              <a:t>dt</a:t>
            </a:r>
            <a:r>
              <a:rPr lang="it-IT" sz="2000" dirty="0">
                <a:solidFill>
                  <a:srgbClr val="002060"/>
                </a:solidFill>
              </a:rPr>
              <a:t>. Una volta dichiarata, da un provvedimento che accoglie l’opposizione, la nullità del decreto, avrebbero difatti acquistato efficacia, in pregiudizio dei creditori, gli (eventuali) atti dispositivi compiuti dal debitore dopo la trascrizione del pignoramento o alla precedente iscrizione ipotecaria, ormai cancellati.</a:t>
            </a:r>
          </a:p>
          <a:p>
            <a:r>
              <a:rPr lang="it-IT" sz="2000" dirty="0">
                <a:solidFill>
                  <a:srgbClr val="002060"/>
                </a:solidFill>
              </a:rPr>
              <a:t>L’art. 2878, n. 1, c.c., in forza del quale l’ipoteca si estingue con la cancellazione, non preclude una nuova iscrizione (resa necessaria dalla caducazione del decreto); tuttavia questa prende il grado, </a:t>
            </a:r>
            <a:r>
              <a:rPr lang="it-IT" sz="2000" i="1" dirty="0">
                <a:solidFill>
                  <a:srgbClr val="002060"/>
                </a:solidFill>
              </a:rPr>
              <a:t>ex</a:t>
            </a:r>
            <a:r>
              <a:rPr lang="it-IT" sz="2000" dirty="0">
                <a:solidFill>
                  <a:srgbClr val="002060"/>
                </a:solidFill>
              </a:rPr>
              <a:t> art. 2881 c.c., definito dal momento in cui viene operata.</a:t>
            </a:r>
          </a:p>
        </p:txBody>
      </p:sp>
    </p:spTree>
    <p:extLst>
      <p:ext uri="{BB962C8B-B14F-4D97-AF65-F5344CB8AC3E}">
        <p14:creationId xmlns:p14="http://schemas.microsoft.com/office/powerpoint/2010/main" val="3363415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D823E2-AE63-FA4E-91DC-12866C22A52B}"/>
              </a:ext>
            </a:extLst>
          </p:cNvPr>
          <p:cNvSpPr>
            <a:spLocks noGrp="1"/>
          </p:cNvSpPr>
          <p:nvPr>
            <p:ph type="title"/>
          </p:nvPr>
        </p:nvSpPr>
        <p:spPr>
          <a:xfrm>
            <a:off x="294290" y="98855"/>
            <a:ext cx="10777791" cy="1173891"/>
          </a:xfrm>
        </p:spPr>
        <p:txBody>
          <a:bodyPr>
            <a:normAutofit/>
          </a:bodyPr>
          <a:lstStyle/>
          <a:p>
            <a:r>
              <a:rPr lang="it-IT" dirty="0">
                <a:solidFill>
                  <a:srgbClr val="000000"/>
                </a:solidFill>
              </a:rPr>
              <a:t>Per concludere…</a:t>
            </a:r>
          </a:p>
        </p:txBody>
      </p:sp>
      <p:graphicFrame>
        <p:nvGraphicFramePr>
          <p:cNvPr id="5" name="Segnaposto contenuto 2">
            <a:extLst>
              <a:ext uri="{FF2B5EF4-FFF2-40B4-BE49-F238E27FC236}">
                <a16:creationId xmlns:a16="http://schemas.microsoft.com/office/drawing/2014/main" id="{89419A67-E402-435D-859E-656F3904DBE2}"/>
              </a:ext>
            </a:extLst>
          </p:cNvPr>
          <p:cNvGraphicFramePr>
            <a:graphicFrameLocks noGrp="1"/>
          </p:cNvGraphicFramePr>
          <p:nvPr>
            <p:ph idx="1"/>
          </p:nvPr>
        </p:nvGraphicFramePr>
        <p:xfrm>
          <a:off x="5239265" y="1000898"/>
          <a:ext cx="6759146" cy="5585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21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D249F3-8967-8B43-A4D4-E13C99579AEE}"/>
              </a:ext>
            </a:extLst>
          </p:cNvPr>
          <p:cNvSpPr>
            <a:spLocks noGrp="1"/>
          </p:cNvSpPr>
          <p:nvPr>
            <p:ph type="title"/>
          </p:nvPr>
        </p:nvSpPr>
        <p:spPr>
          <a:xfrm>
            <a:off x="838200" y="148282"/>
            <a:ext cx="10515600" cy="654908"/>
          </a:xfrm>
        </p:spPr>
        <p:txBody>
          <a:bodyPr>
            <a:normAutofit fontScale="90000"/>
          </a:bodyPr>
          <a:lstStyle/>
          <a:p>
            <a:r>
              <a:rPr lang="it-IT" dirty="0"/>
              <a:t>Funzioni e compiti degli ausiliari del </a:t>
            </a:r>
            <a:r>
              <a:rPr lang="it-IT" dirty="0" err="1"/>
              <a:t>g.e</a:t>
            </a:r>
            <a:r>
              <a:rPr lang="it-IT" dirty="0"/>
              <a:t>.</a:t>
            </a:r>
          </a:p>
        </p:txBody>
      </p:sp>
      <p:sp>
        <p:nvSpPr>
          <p:cNvPr id="3" name="Segnaposto contenuto 2">
            <a:extLst>
              <a:ext uri="{FF2B5EF4-FFF2-40B4-BE49-F238E27FC236}">
                <a16:creationId xmlns:a16="http://schemas.microsoft.com/office/drawing/2014/main" id="{ADB3C602-81BC-224F-96F0-67FDBD9E3B22}"/>
              </a:ext>
            </a:extLst>
          </p:cNvPr>
          <p:cNvSpPr>
            <a:spLocks noGrp="1"/>
          </p:cNvSpPr>
          <p:nvPr>
            <p:ph idx="1"/>
          </p:nvPr>
        </p:nvSpPr>
        <p:spPr>
          <a:xfrm>
            <a:off x="321275" y="803190"/>
            <a:ext cx="11652421" cy="5373773"/>
          </a:xfrm>
          <a:solidFill>
            <a:srgbClr val="FF913C"/>
          </a:solidFill>
        </p:spPr>
        <p:txBody>
          <a:bodyPr>
            <a:normAutofit lnSpcReduction="10000"/>
          </a:bodyPr>
          <a:lstStyle/>
          <a:p>
            <a:pPr algn="just"/>
            <a:r>
              <a:rPr lang="it-IT" dirty="0"/>
              <a:t>Rispetto alla normativa del 1942, le riforme dell’ultimo ventennio che hanno riguardato l’esecuzione forzata hanno dilatato - sulla falsariga di quanto avvenuto per la delega delle operazioni di vendita – i compiti e le funzioni di tutti gli ausiliari del </a:t>
            </a:r>
            <a:r>
              <a:rPr lang="it-IT" dirty="0" err="1"/>
              <a:t>g.e</a:t>
            </a:r>
            <a:r>
              <a:rPr lang="it-IT" dirty="0"/>
              <a:t>.</a:t>
            </a:r>
          </a:p>
          <a:p>
            <a:pPr algn="just"/>
            <a:r>
              <a:rPr lang="it-IT" dirty="0"/>
              <a:t>Accanto al </a:t>
            </a:r>
            <a:r>
              <a:rPr lang="it-IT" b="1" dirty="0"/>
              <a:t>professionista d</a:t>
            </a:r>
            <a:r>
              <a:rPr lang="it-IT" dirty="0"/>
              <a:t>. sono, in particolare, collaboratori tipici, ossia espressamente previsti dalla normativa primaria, </a:t>
            </a:r>
            <a:r>
              <a:rPr lang="it-IT" b="1" dirty="0"/>
              <a:t>il consulente tecnico/stimatore</a:t>
            </a:r>
            <a:r>
              <a:rPr lang="it-IT" dirty="0"/>
              <a:t> (art. 61 </a:t>
            </a:r>
            <a:r>
              <a:rPr lang="it-IT" dirty="0" err="1"/>
              <a:t>c.p.c.</a:t>
            </a:r>
            <a:r>
              <a:rPr lang="it-IT" dirty="0"/>
              <a:t>) e </a:t>
            </a:r>
            <a:r>
              <a:rPr lang="it-IT" b="1" dirty="0"/>
              <a:t>il custode </a:t>
            </a:r>
            <a:r>
              <a:rPr lang="it-IT" dirty="0"/>
              <a:t>(art. 65 </a:t>
            </a:r>
            <a:r>
              <a:rPr lang="it-IT" dirty="0" err="1"/>
              <a:t>c.p.c.</a:t>
            </a:r>
            <a:r>
              <a:rPr lang="it-IT" dirty="0"/>
              <a:t> + 559, 560)</a:t>
            </a:r>
          </a:p>
          <a:p>
            <a:pPr algn="just"/>
            <a:r>
              <a:rPr lang="it-IT" dirty="0"/>
              <a:t>Al di fuori degli ausiliari e/o collaboratori tipici del </a:t>
            </a:r>
            <a:r>
              <a:rPr lang="it-IT" dirty="0" err="1"/>
              <a:t>g.e</a:t>
            </a:r>
            <a:r>
              <a:rPr lang="it-IT" dirty="0"/>
              <a:t>. si colloca il </a:t>
            </a:r>
            <a:r>
              <a:rPr lang="it-IT" b="1" dirty="0"/>
              <a:t>conservatore</a:t>
            </a:r>
            <a:r>
              <a:rPr lang="it-IT" dirty="0"/>
              <a:t>; seppure non nominato dal </a:t>
            </a:r>
            <a:r>
              <a:rPr lang="it-IT" dirty="0" err="1"/>
              <a:t>g.e</a:t>
            </a:r>
            <a:r>
              <a:rPr lang="it-IT" dirty="0"/>
              <a:t>., l’apporto di tale figura è essenziale nella funzionalità ed efficienza della vendita forzata. Nessuno comprerebbe, altrimenti, un immobile gravato dalle </a:t>
            </a:r>
            <a:r>
              <a:rPr lang="it-IT" dirty="0" err="1"/>
              <a:t>cc.dd</a:t>
            </a:r>
            <a:r>
              <a:rPr lang="it-IT" dirty="0"/>
              <a:t>. Formalità pregiudizievoli.  Chi compra è interessato ad ottenere la disponibilità materiale e giuridica del bene; è interessato cioè alla commerciabilità del bene.</a:t>
            </a:r>
          </a:p>
          <a:p>
            <a:endParaRPr lang="it-IT" dirty="0"/>
          </a:p>
        </p:txBody>
      </p:sp>
    </p:spTree>
    <p:extLst>
      <p:ext uri="{BB962C8B-B14F-4D97-AF65-F5344CB8AC3E}">
        <p14:creationId xmlns:p14="http://schemas.microsoft.com/office/powerpoint/2010/main" val="2129526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218E92-25F2-4245-9988-396BEE212201}"/>
              </a:ext>
            </a:extLst>
          </p:cNvPr>
          <p:cNvSpPr>
            <a:spLocks noGrp="1"/>
          </p:cNvSpPr>
          <p:nvPr>
            <p:ph type="ctrTitle"/>
          </p:nvPr>
        </p:nvSpPr>
        <p:spPr>
          <a:xfrm>
            <a:off x="493986" y="105104"/>
            <a:ext cx="11435255" cy="1082566"/>
          </a:xfrm>
        </p:spPr>
        <p:txBody>
          <a:bodyPr/>
          <a:lstStyle/>
          <a:p>
            <a:r>
              <a:rPr lang="it-IT" dirty="0"/>
              <a:t>segue</a:t>
            </a:r>
          </a:p>
        </p:txBody>
      </p:sp>
      <p:sp>
        <p:nvSpPr>
          <p:cNvPr id="3" name="Sottotitolo 2">
            <a:extLst>
              <a:ext uri="{FF2B5EF4-FFF2-40B4-BE49-F238E27FC236}">
                <a16:creationId xmlns:a16="http://schemas.microsoft.com/office/drawing/2014/main" id="{AB9D531C-D511-B648-8C56-5A7A4AD7B028}"/>
              </a:ext>
            </a:extLst>
          </p:cNvPr>
          <p:cNvSpPr>
            <a:spLocks noGrp="1"/>
          </p:cNvSpPr>
          <p:nvPr>
            <p:ph type="subTitle" idx="1"/>
          </p:nvPr>
        </p:nvSpPr>
        <p:spPr>
          <a:xfrm>
            <a:off x="136635" y="1008993"/>
            <a:ext cx="11792606" cy="5623035"/>
          </a:xfrm>
        </p:spPr>
        <p:txBody>
          <a:bodyPr/>
          <a:lstStyle/>
          <a:p>
            <a:r>
              <a:rPr lang="it-IT" sz="3200" dirty="0"/>
              <a:t>Nel regime attuale del </a:t>
            </a:r>
            <a:r>
              <a:rPr lang="it-IT" sz="3200" dirty="0" err="1"/>
              <a:t>c.p.c.</a:t>
            </a:r>
            <a:r>
              <a:rPr lang="it-IT" sz="3200" dirty="0"/>
              <a:t> sono ausiliari ormai indispensabili anche: </a:t>
            </a:r>
            <a:r>
              <a:rPr lang="it-IT" sz="3200" b="1" dirty="0"/>
              <a:t>l’ausiliario della </a:t>
            </a:r>
            <a:r>
              <a:rPr lang="it-IT" sz="3200" b="1" dirty="0" err="1"/>
              <a:t>pubblicita</a:t>
            </a:r>
            <a:r>
              <a:rPr lang="it-IT" sz="3200" b="1" dirty="0"/>
              <a:t>̀ legale; il gestore della vendita telematica</a:t>
            </a:r>
            <a:r>
              <a:rPr lang="it-IT" sz="3200" dirty="0"/>
              <a:t>. </a:t>
            </a:r>
          </a:p>
          <a:p>
            <a:r>
              <a:rPr lang="it-IT" sz="3200" dirty="0"/>
              <a:t>Dallo stabilire il prezzo di vendita, alle relative operazioni fino a distribuire il relativo ricavato ( come </a:t>
            </a:r>
            <a:r>
              <a:rPr lang="it-IT" sz="3200" dirty="0" err="1"/>
              <a:t>gia</a:t>
            </a:r>
            <a:r>
              <a:rPr lang="it-IT" sz="3200" dirty="0"/>
              <a:t>̀ affermato nella prassi e preannunziato nella legge delega di riforma oggi </a:t>
            </a:r>
            <a:r>
              <a:rPr lang="it-IT" sz="3200" i="1" dirty="0"/>
              <a:t>in itinere </a:t>
            </a:r>
            <a:r>
              <a:rPr lang="it-IT" sz="3200" dirty="0"/>
              <a:t>) progressivamente queste ed altre </a:t>
            </a:r>
            <a:r>
              <a:rPr lang="it-IT" sz="3200" dirty="0" err="1"/>
              <a:t>attivita</a:t>
            </a:r>
            <a:r>
              <a:rPr lang="it-IT" sz="3200" dirty="0"/>
              <a:t>̀ sono state assegnate ad ausiliari del giudice dell’esecuzione. </a:t>
            </a:r>
          </a:p>
          <a:p>
            <a:r>
              <a:rPr lang="it-IT" sz="3200" dirty="0"/>
              <a:t>La funzione del </a:t>
            </a:r>
            <a:r>
              <a:rPr lang="it-IT" sz="3200" dirty="0" err="1"/>
              <a:t>g.e</a:t>
            </a:r>
            <a:r>
              <a:rPr lang="it-IT" sz="3200" dirty="0"/>
              <a:t>. emerge dunque oggi ( anche ) come quella di un direttore e coordinatore dell’operato delle diverse </a:t>
            </a:r>
            <a:r>
              <a:rPr lang="it-IT" sz="3200" dirty="0" err="1"/>
              <a:t>professionalita</a:t>
            </a:r>
            <a:r>
              <a:rPr lang="it-IT" sz="3200" dirty="0"/>
              <a:t>̀ che a lui fanno capo ai fini della migliore e </a:t>
            </a:r>
            <a:r>
              <a:rPr lang="it-IT" sz="3200" b="1" dirty="0" err="1"/>
              <a:t>piu</a:t>
            </a:r>
            <a:r>
              <a:rPr lang="it-IT" sz="3200" b="1" dirty="0"/>
              <a:t>̀ celere </a:t>
            </a:r>
            <a:r>
              <a:rPr lang="it-IT" sz="3200" dirty="0"/>
              <a:t>conclusione delle operazioni affidate di vendita e, quindi, dell’intero processo esecutivo. </a:t>
            </a:r>
          </a:p>
          <a:p>
            <a:endParaRPr lang="it-IT" dirty="0"/>
          </a:p>
        </p:txBody>
      </p:sp>
    </p:spTree>
    <p:extLst>
      <p:ext uri="{BB962C8B-B14F-4D97-AF65-F5344CB8AC3E}">
        <p14:creationId xmlns:p14="http://schemas.microsoft.com/office/powerpoint/2010/main" val="1275987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D56937-C7B8-BA4E-B0AF-5ACBAB4C3554}"/>
              </a:ext>
            </a:extLst>
          </p:cNvPr>
          <p:cNvSpPr>
            <a:spLocks noGrp="1"/>
          </p:cNvSpPr>
          <p:nvPr>
            <p:ph type="title"/>
          </p:nvPr>
        </p:nvSpPr>
        <p:spPr>
          <a:xfrm>
            <a:off x="913775" y="147146"/>
            <a:ext cx="10364451" cy="662152"/>
          </a:xfrm>
        </p:spPr>
        <p:txBody>
          <a:bodyPr>
            <a:normAutofit fontScale="90000"/>
          </a:bodyPr>
          <a:lstStyle/>
          <a:p>
            <a:br>
              <a:rPr lang="it-IT" dirty="0"/>
            </a:br>
            <a:r>
              <a:rPr lang="it-IT" dirty="0"/>
              <a:t>Fattore tempo e monitoraggio costante</a:t>
            </a:r>
            <a:br>
              <a:rPr lang="it-IT" dirty="0"/>
            </a:br>
            <a:endParaRPr lang="it-IT" dirty="0"/>
          </a:p>
        </p:txBody>
      </p:sp>
      <p:sp>
        <p:nvSpPr>
          <p:cNvPr id="3" name="Segnaposto contenuto 2">
            <a:extLst>
              <a:ext uri="{FF2B5EF4-FFF2-40B4-BE49-F238E27FC236}">
                <a16:creationId xmlns:a16="http://schemas.microsoft.com/office/drawing/2014/main" id="{D348259C-9D07-A74B-8415-EAC287A21A0E}"/>
              </a:ext>
            </a:extLst>
          </p:cNvPr>
          <p:cNvSpPr>
            <a:spLocks noGrp="1"/>
          </p:cNvSpPr>
          <p:nvPr>
            <p:ph sz="quarter" idx="13"/>
          </p:nvPr>
        </p:nvSpPr>
        <p:spPr>
          <a:xfrm>
            <a:off x="335704" y="735726"/>
            <a:ext cx="11604047" cy="5975128"/>
          </a:xfrm>
        </p:spPr>
        <p:txBody>
          <a:bodyPr>
            <a:normAutofit fontScale="92500" lnSpcReduction="20000"/>
          </a:bodyPr>
          <a:lstStyle/>
          <a:p>
            <a:r>
              <a:rPr lang="it-IT" dirty="0"/>
              <a:t>Individuazione dei compiti che il </a:t>
            </a:r>
            <a:r>
              <a:rPr lang="it-IT" dirty="0" err="1"/>
              <a:t>ge</a:t>
            </a:r>
            <a:r>
              <a:rPr lang="it-IT" dirty="0"/>
              <a:t> </a:t>
            </a:r>
            <a:r>
              <a:rPr lang="it-IT" dirty="0" err="1"/>
              <a:t>puo</a:t>
            </a:r>
            <a:r>
              <a:rPr lang="it-IT" dirty="0"/>
              <a:t>̀ concretamente assegnare ai vari professionisti che lo compongono ai fini della maggiore </a:t>
            </a:r>
            <a:r>
              <a:rPr lang="it-IT" dirty="0" err="1"/>
              <a:t>celerita</a:t>
            </a:r>
            <a:r>
              <a:rPr lang="it-IT" dirty="0"/>
              <a:t>̀ delle operazioni della espropriazione. </a:t>
            </a:r>
          </a:p>
          <a:p>
            <a:r>
              <a:rPr lang="it-IT" dirty="0"/>
              <a:t>fattore tempo nella espropriazione è importantissimo, </a:t>
            </a:r>
            <a:r>
              <a:rPr lang="it-IT" dirty="0" err="1"/>
              <a:t>poiche</a:t>
            </a:r>
            <a:r>
              <a:rPr lang="it-IT" dirty="0"/>
              <a:t>́ ne condiziona il suo svolgimento e soprattutto l’esito. </a:t>
            </a:r>
          </a:p>
          <a:p>
            <a:r>
              <a:rPr lang="it-IT" dirty="0"/>
              <a:t>Le problematiche riscontrate ( a livello nazionale ) anche in sede di Osservatorio sulle Buone Prassi del CSM (2017), </a:t>
            </a:r>
            <a:r>
              <a:rPr lang="it-IT" b="1" dirty="0"/>
              <a:t>non attengono alla </a:t>
            </a:r>
            <a:r>
              <a:rPr lang="it-IT" b="1" dirty="0" err="1"/>
              <a:t>qualita</a:t>
            </a:r>
            <a:r>
              <a:rPr lang="it-IT" b="1" dirty="0"/>
              <a:t>̀ dei provvedimenti</a:t>
            </a:r>
            <a:r>
              <a:rPr lang="it-IT" dirty="0"/>
              <a:t>, ma alla gestione pratica del ruolo dei procedimenti del </a:t>
            </a:r>
            <a:r>
              <a:rPr lang="it-IT" dirty="0" err="1"/>
              <a:t>ge</a:t>
            </a:r>
            <a:r>
              <a:rPr lang="it-IT" dirty="0"/>
              <a:t>, riscontrandosi spesso una </a:t>
            </a:r>
            <a:r>
              <a:rPr lang="it-IT" b="1" dirty="0"/>
              <a:t>poca </a:t>
            </a:r>
            <a:r>
              <a:rPr lang="it-IT" b="1" dirty="0" err="1"/>
              <a:t>fluidita</a:t>
            </a:r>
            <a:r>
              <a:rPr lang="it-IT" b="1" dirty="0"/>
              <a:t>̀ nell’andamento del fascicolo </a:t>
            </a:r>
            <a:r>
              <a:rPr lang="it-IT" dirty="0"/>
              <a:t>e quindi ritardi su tutto il ruolo a causa di pesanti stasi in alcune specifiche fasi processuali. </a:t>
            </a:r>
          </a:p>
          <a:p>
            <a:r>
              <a:rPr lang="it-IT" dirty="0"/>
              <a:t>Una espropriazione veloce conduce comunque in tempi ragionevoli alla vendita o alla fondata costatazione che il bene non è appetito dal mercato e, molto spesso, sollecita il debitore ad attivarsi fino ad arrivare ad auspicabili soluzioni che impediscono la vendita stessa e soddisfano le parti. </a:t>
            </a:r>
          </a:p>
          <a:p>
            <a:r>
              <a:rPr lang="it-IT" dirty="0"/>
              <a:t>che la espropriazione immobiliare debba essere veloce è il risultato pratico dei numerosissimi termini imposti dalla legge, quindi costituisce la sua espressa </a:t>
            </a:r>
            <a:r>
              <a:rPr lang="it-IT" dirty="0" err="1"/>
              <a:t>volonta</a:t>
            </a:r>
            <a:r>
              <a:rPr lang="it-IT" dirty="0"/>
              <a:t>̀ (termini </a:t>
            </a:r>
            <a:r>
              <a:rPr lang="it-IT" dirty="0" err="1"/>
              <a:t>accelratori</a:t>
            </a:r>
            <a:r>
              <a:rPr lang="it-IT" dirty="0"/>
              <a:t>). </a:t>
            </a:r>
          </a:p>
          <a:p>
            <a:endParaRPr lang="it-IT" dirty="0"/>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952075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5DD0C2-80B4-1549-A70C-A330DC86DB5F}"/>
              </a:ext>
            </a:extLst>
          </p:cNvPr>
          <p:cNvSpPr>
            <a:spLocks noGrp="1"/>
          </p:cNvSpPr>
          <p:nvPr>
            <p:ph type="title"/>
          </p:nvPr>
        </p:nvSpPr>
        <p:spPr>
          <a:xfrm>
            <a:off x="0" y="1314450"/>
            <a:ext cx="2806262" cy="3680244"/>
          </a:xfrm>
        </p:spPr>
        <p:txBody>
          <a:bodyPr>
            <a:normAutofit/>
          </a:bodyPr>
          <a:lstStyle/>
          <a:p>
            <a:pPr algn="l"/>
            <a:r>
              <a:rPr lang="it-IT" sz="4100" dirty="0"/>
              <a:t>Termini ed attività del delegato: i controlli </a:t>
            </a:r>
          </a:p>
        </p:txBody>
      </p:sp>
      <p:graphicFrame>
        <p:nvGraphicFramePr>
          <p:cNvPr id="5" name="Segnaposto contenuto 2">
            <a:extLst>
              <a:ext uri="{FF2B5EF4-FFF2-40B4-BE49-F238E27FC236}">
                <a16:creationId xmlns:a16="http://schemas.microsoft.com/office/drawing/2014/main" id="{89E07FCE-1D3F-44E4-AEB9-1EEB55EE6789}"/>
              </a:ext>
            </a:extLst>
          </p:cNvPr>
          <p:cNvGraphicFramePr>
            <a:graphicFrameLocks noGrp="1"/>
          </p:cNvGraphicFramePr>
          <p:nvPr>
            <p:ph sz="quarter" idx="13"/>
            <p:extLst>
              <p:ext uri="{D42A27DB-BD31-4B8C-83A1-F6EECF244321}">
                <p14:modId xmlns:p14="http://schemas.microsoft.com/office/powerpoint/2010/main" val="3379513415"/>
              </p:ext>
            </p:extLst>
          </p:nvPr>
        </p:nvGraphicFramePr>
        <p:xfrm>
          <a:off x="2701159" y="111211"/>
          <a:ext cx="9490842" cy="6598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1420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9F5CA4-A9A5-4C4F-AFA3-391DFE6F8563}"/>
              </a:ext>
            </a:extLst>
          </p:cNvPr>
          <p:cNvSpPr>
            <a:spLocks noGrp="1"/>
          </p:cNvSpPr>
          <p:nvPr>
            <p:ph type="title"/>
          </p:nvPr>
        </p:nvSpPr>
        <p:spPr>
          <a:xfrm>
            <a:off x="838200" y="105103"/>
            <a:ext cx="10515600" cy="1103587"/>
          </a:xfrm>
        </p:spPr>
        <p:txBody>
          <a:bodyPr/>
          <a:lstStyle/>
          <a:p>
            <a:r>
              <a:rPr lang="it-IT" dirty="0"/>
              <a:t>591 bis (primo comma </a:t>
            </a:r>
            <a:r>
              <a:rPr lang="it-IT" dirty="0" err="1"/>
              <a:t>ult</a:t>
            </a:r>
            <a:r>
              <a:rPr lang="it-IT" dirty="0"/>
              <a:t>. parte) schema</a:t>
            </a:r>
          </a:p>
        </p:txBody>
      </p:sp>
      <p:sp>
        <p:nvSpPr>
          <p:cNvPr id="3" name="Segnaposto contenuto 2">
            <a:extLst>
              <a:ext uri="{FF2B5EF4-FFF2-40B4-BE49-F238E27FC236}">
                <a16:creationId xmlns:a16="http://schemas.microsoft.com/office/drawing/2014/main" id="{B07AC3B1-82A1-5D49-9BCA-0A871CA3F35C}"/>
              </a:ext>
            </a:extLst>
          </p:cNvPr>
          <p:cNvSpPr>
            <a:spLocks noGrp="1"/>
          </p:cNvSpPr>
          <p:nvPr>
            <p:ph sz="half" idx="1"/>
          </p:nvPr>
        </p:nvSpPr>
        <p:spPr>
          <a:xfrm>
            <a:off x="388884" y="1208690"/>
            <a:ext cx="5630917" cy="5409708"/>
          </a:xfrm>
        </p:spPr>
        <p:txBody>
          <a:bodyPr>
            <a:normAutofit fontScale="92500" lnSpcReduction="10000"/>
          </a:bodyPr>
          <a:lstStyle/>
          <a:p>
            <a:pPr algn="just"/>
            <a:r>
              <a:rPr lang="it-IT" dirty="0">
                <a:effectLst/>
                <a:latin typeface="TimesNewRomanPSMT"/>
              </a:rPr>
              <a:t>Con la medesima ordinanza il giudice stabilisce il termine per lo svolgimento delle operazioni delegate, le </a:t>
            </a:r>
            <a:r>
              <a:rPr lang="it-IT" dirty="0" err="1">
                <a:effectLst/>
                <a:latin typeface="TimesNewRomanPSMT"/>
              </a:rPr>
              <a:t>modalita</a:t>
            </a:r>
            <a:r>
              <a:rPr lang="it-IT" dirty="0">
                <a:effectLst/>
                <a:latin typeface="TimesNewRomanPSMT"/>
              </a:rPr>
              <a:t>̀ della </a:t>
            </a:r>
            <a:r>
              <a:rPr lang="it-IT" dirty="0" err="1">
                <a:effectLst/>
                <a:latin typeface="TimesNewRomanPSMT"/>
              </a:rPr>
              <a:t>pubblicita</a:t>
            </a:r>
            <a:r>
              <a:rPr lang="it-IT" dirty="0">
                <a:effectLst/>
                <a:latin typeface="TimesNewRomanPSMT"/>
              </a:rPr>
              <a:t>̀, il luogo di presentazione delle offerte ai sensi dell'articolo 571 e il luogo ove si procede all'esame delle offerte, alla gara tra gli offerenti e alle operazioni dell'eventuale incanto. Si applica l'articolo 569, quarto comma. </a:t>
            </a:r>
            <a:endParaRPr lang="it-IT" dirty="0"/>
          </a:p>
          <a:p>
            <a:endParaRPr lang="it-IT" dirty="0"/>
          </a:p>
        </p:txBody>
      </p:sp>
      <p:sp>
        <p:nvSpPr>
          <p:cNvPr id="4" name="Segnaposto contenuto 3">
            <a:extLst>
              <a:ext uri="{FF2B5EF4-FFF2-40B4-BE49-F238E27FC236}">
                <a16:creationId xmlns:a16="http://schemas.microsoft.com/office/drawing/2014/main" id="{16106B11-BA99-FE4E-A67B-7B304400C6EB}"/>
              </a:ext>
            </a:extLst>
          </p:cNvPr>
          <p:cNvSpPr>
            <a:spLocks noGrp="1"/>
          </p:cNvSpPr>
          <p:nvPr>
            <p:ph sz="half" idx="2"/>
          </p:nvPr>
        </p:nvSpPr>
        <p:spPr>
          <a:xfrm>
            <a:off x="6172200" y="1124606"/>
            <a:ext cx="5830614" cy="5493791"/>
          </a:xfrm>
        </p:spPr>
        <p:txBody>
          <a:bodyPr>
            <a:normAutofit fontScale="92500" lnSpcReduction="10000"/>
          </a:bodyPr>
          <a:lstStyle/>
          <a:p>
            <a:r>
              <a:rPr lang="it-IT" dirty="0">
                <a:effectLst/>
                <a:latin typeface="TimesNewRomanPSMT"/>
              </a:rPr>
              <a:t>Con la medesima ordinanza il giudice </a:t>
            </a:r>
            <a:r>
              <a:rPr lang="it-IT" b="1" dirty="0">
                <a:effectLst/>
                <a:latin typeface="TimesNewRomanPS"/>
              </a:rPr>
              <a:t>fissa il termine </a:t>
            </a:r>
            <a:r>
              <a:rPr lang="it-IT" b="1" dirty="0">
                <a:effectLst/>
                <a:highlight>
                  <a:srgbClr val="FFFF00"/>
                </a:highlight>
                <a:latin typeface="TimesNewRomanPS"/>
              </a:rPr>
              <a:t>finale</a:t>
            </a:r>
            <a:r>
              <a:rPr lang="it-IT" b="1" dirty="0">
                <a:effectLst/>
                <a:latin typeface="TimesNewRomanPS"/>
              </a:rPr>
              <a:t> per il completamento delle operazioni delegate; </a:t>
            </a:r>
            <a:r>
              <a:rPr lang="it-IT" b="1" dirty="0">
                <a:effectLst/>
                <a:highlight>
                  <a:srgbClr val="FFFF00"/>
                </a:highlight>
                <a:latin typeface="TimesNewRomanPS"/>
              </a:rPr>
              <a:t>dispone lo svolgimento, entro il termine di un anno dall’emissione dell’ordinanza, di un numero di esperimenti di vendita non inferiore a tre</a:t>
            </a:r>
            <a:r>
              <a:rPr lang="it-IT" b="1" dirty="0">
                <a:effectLst/>
                <a:latin typeface="TimesNewRomanPS"/>
              </a:rPr>
              <a:t>, secondo i criteri stabiliti dall’articolo 591, secondo comma; stabilisce le </a:t>
            </a:r>
            <a:r>
              <a:rPr lang="it-IT" b="1" dirty="0" err="1">
                <a:effectLst/>
                <a:latin typeface="TimesNewRomanPS"/>
              </a:rPr>
              <a:t>modalita</a:t>
            </a:r>
            <a:r>
              <a:rPr lang="it-IT" b="1" dirty="0">
                <a:effectLst/>
                <a:latin typeface="TimesNewRomanPS"/>
              </a:rPr>
              <a:t>̀ di effettuazione della </a:t>
            </a:r>
            <a:r>
              <a:rPr lang="it-IT" b="1" dirty="0" err="1">
                <a:effectLst/>
                <a:latin typeface="TimesNewRomanPS"/>
              </a:rPr>
              <a:t>pubblicita</a:t>
            </a:r>
            <a:r>
              <a:rPr lang="it-IT" b="1" dirty="0">
                <a:effectLst/>
                <a:latin typeface="TimesNewRomanPS"/>
              </a:rPr>
              <a:t>̀, il luogo di presentazione delle offerte d’acquisto e il luogo ove si procede all’esame delle stesse, alla gara tra gli offerenti ed alle operazioni dell'eventuale incanto. </a:t>
            </a:r>
            <a:r>
              <a:rPr lang="it-IT" dirty="0">
                <a:effectLst/>
                <a:latin typeface="TimesNewRomanPSMT"/>
              </a:rPr>
              <a:t>Si applica l’articolo 569, quarto comma. </a:t>
            </a:r>
            <a:endParaRPr lang="it-IT" dirty="0"/>
          </a:p>
          <a:p>
            <a:endParaRPr lang="it-IT" dirty="0"/>
          </a:p>
        </p:txBody>
      </p:sp>
    </p:spTree>
    <p:extLst>
      <p:ext uri="{BB962C8B-B14F-4D97-AF65-F5344CB8AC3E}">
        <p14:creationId xmlns:p14="http://schemas.microsoft.com/office/powerpoint/2010/main" val="1248927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DFF131-A191-084F-AA64-E6C4FE81B364}"/>
              </a:ext>
            </a:extLst>
          </p:cNvPr>
          <p:cNvSpPr>
            <a:spLocks noGrp="1"/>
          </p:cNvSpPr>
          <p:nvPr>
            <p:ph type="title"/>
          </p:nvPr>
        </p:nvSpPr>
        <p:spPr>
          <a:xfrm>
            <a:off x="304799" y="84083"/>
            <a:ext cx="11049001" cy="830317"/>
          </a:xfrm>
        </p:spPr>
        <p:txBody>
          <a:bodyPr/>
          <a:lstStyle/>
          <a:p>
            <a:r>
              <a:rPr lang="it-IT" dirty="0"/>
              <a:t>532 </a:t>
            </a:r>
            <a:r>
              <a:rPr lang="it-IT" dirty="0" err="1"/>
              <a:t>c.p.c.</a:t>
            </a:r>
            <a:r>
              <a:rPr lang="it-IT" dirty="0"/>
              <a:t>/216 </a:t>
            </a:r>
            <a:r>
              <a:rPr lang="it-IT" dirty="0" err="1"/>
              <a:t>c.c.i</a:t>
            </a:r>
            <a:r>
              <a:rPr lang="it-IT" dirty="0"/>
              <a:t>.</a:t>
            </a:r>
          </a:p>
        </p:txBody>
      </p:sp>
      <p:sp>
        <p:nvSpPr>
          <p:cNvPr id="3" name="Segnaposto contenuto 2">
            <a:extLst>
              <a:ext uri="{FF2B5EF4-FFF2-40B4-BE49-F238E27FC236}">
                <a16:creationId xmlns:a16="http://schemas.microsoft.com/office/drawing/2014/main" id="{EFEE5B39-64D9-DE40-AF74-5B5654E64EB8}"/>
              </a:ext>
            </a:extLst>
          </p:cNvPr>
          <p:cNvSpPr>
            <a:spLocks noGrp="1"/>
          </p:cNvSpPr>
          <p:nvPr>
            <p:ph sz="quarter" idx="13"/>
          </p:nvPr>
        </p:nvSpPr>
        <p:spPr>
          <a:xfrm>
            <a:off x="304799" y="1072056"/>
            <a:ext cx="11540359" cy="5255172"/>
          </a:xfrm>
        </p:spPr>
        <p:txBody>
          <a:bodyPr>
            <a:normAutofit/>
          </a:bodyPr>
          <a:lstStyle/>
          <a:p>
            <a:r>
              <a:rPr lang="it-IT" sz="1800" dirty="0">
                <a:effectLst/>
                <a:latin typeface="Times New Roman" panose="02020603050405020304" pitchFamily="18" charset="0"/>
                <a:ea typeface="Times New Roman" panose="02020603050405020304" pitchFamily="18" charset="0"/>
              </a:rPr>
              <a:t>Il modello di riferimento è chiaramente costituito dal comma secondo dell’art. 532 </a:t>
            </a:r>
            <a:r>
              <a:rPr lang="it-IT" sz="1800" dirty="0" err="1">
                <a:effectLst/>
                <a:latin typeface="Times New Roman" panose="02020603050405020304" pitchFamily="18" charset="0"/>
                <a:ea typeface="Times New Roman" panose="02020603050405020304" pitchFamily="18" charset="0"/>
              </a:rPr>
              <a:t>c.p.c.</a:t>
            </a:r>
            <a:r>
              <a:rPr lang="it-IT" sz="1800" dirty="0">
                <a:effectLst/>
                <a:latin typeface="Times New Roman" panose="02020603050405020304" pitchFamily="18" charset="0"/>
                <a:ea typeface="Times New Roman" panose="02020603050405020304" pitchFamily="18" charset="0"/>
              </a:rPr>
              <a:t> ove si prevede che, nella vendita mobiliare a mezzo commissionario, «il giudice fissa altresì il numero complessivo, non superiore a tre, degli esperimenti di vendita, (...) e il termine finale non superiore a sei mesi, alla cui scadenza il soggetto incaricato della vendita deve restituire gli atti in cancelleria»; norma quest’ultima già trapiantato nell’art. 216, secondo comma, </a:t>
            </a:r>
            <a:r>
              <a:rPr lang="it-IT" sz="1800" dirty="0" err="1">
                <a:effectLst/>
                <a:latin typeface="Times New Roman" panose="02020603050405020304" pitchFamily="18" charset="0"/>
                <a:ea typeface="Times New Roman" panose="02020603050405020304" pitchFamily="18" charset="0"/>
              </a:rPr>
              <a:t>c.c.i.i</a:t>
            </a:r>
            <a:r>
              <a:rPr lang="it-IT" sz="1800" dirty="0">
                <a:effectLst/>
                <a:latin typeface="Times New Roman" panose="02020603050405020304" pitchFamily="18" charset="0"/>
                <a:ea typeface="Times New Roman" panose="02020603050405020304" pitchFamily="18" charset="0"/>
              </a:rPr>
              <a:t>. per il curatore nelle vendite  concorsuali.</a:t>
            </a:r>
          </a:p>
          <a:p>
            <a:r>
              <a:rPr lang="it-IT" sz="1800" dirty="0">
                <a:latin typeface="Times New Roman" panose="02020603050405020304" pitchFamily="18" charset="0"/>
              </a:rPr>
              <a:t>Rischio di non riuscire a tenere i tre tentativi di vendita nell’anno. </a:t>
            </a:r>
          </a:p>
          <a:p>
            <a:r>
              <a:rPr lang="it-IT" sz="1800" dirty="0">
                <a:latin typeface="Times New Roman" panose="02020603050405020304" pitchFamily="18" charset="0"/>
              </a:rPr>
              <a:t>Possibilità di richiesta al </a:t>
            </a:r>
            <a:r>
              <a:rPr lang="it-IT" sz="1800" dirty="0" err="1">
                <a:latin typeface="Times New Roman" panose="02020603050405020304" pitchFamily="18" charset="0"/>
              </a:rPr>
              <a:t>g.e</a:t>
            </a:r>
            <a:r>
              <a:rPr lang="it-IT" sz="1800" dirty="0">
                <a:latin typeface="Times New Roman" panose="02020603050405020304" pitchFamily="18" charset="0"/>
              </a:rPr>
              <a:t>. di proroga (tempestiva) prima della scadenza (</a:t>
            </a:r>
            <a:r>
              <a:rPr lang="it-IT" sz="1800" dirty="0">
                <a:effectLst/>
                <a:highlight>
                  <a:srgbClr val="FFFF00"/>
                </a:highlight>
                <a:latin typeface="Times New Roman" panose="02020603050405020304" pitchFamily="18" charset="0"/>
                <a:ea typeface="Times New Roman" panose="02020603050405020304" pitchFamily="18" charset="0"/>
              </a:rPr>
              <a:t>fermo restando che non sono inficiati da nullità gli atti del subprocedimento compiuti oltre il termine accordato per gli stessi)</a:t>
            </a:r>
          </a:p>
          <a:p>
            <a:r>
              <a:rPr lang="it-IT"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tutte le volte in cui la relazione di stima ha individuato un prezzo congruo rispetto al valore effettivo del bene, anche mediante i correttivi ed i criteri di cui all’art. 568 </a:t>
            </a:r>
            <a:r>
              <a:rPr lang="it-IT" sz="1800" dirty="0" err="1">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c.p.c.</a:t>
            </a:r>
            <a:r>
              <a:rPr lang="it-IT"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e la pubblicità è stata regolarmente effettuata, il bene dovrebbe essere aggiudicato al </a:t>
            </a:r>
            <a:r>
              <a:rPr lang="it-IT" sz="18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primo tentativo di vendita</a:t>
            </a:r>
            <a:r>
              <a:rPr lang="it-IT"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p>
          <a:p>
            <a:r>
              <a:rPr lang="it-IT"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Da questa prospettiva i due rimanenti tentativi presentano carattere meramente eventuale, imponendo però al giudice una attenta analisi dei valori indicati dallo stimatore, al momento della determinazione del prezzo base.</a:t>
            </a:r>
          </a:p>
          <a:p>
            <a:r>
              <a:rPr lang="it-IT"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Di contro, ogni volta che il prezzo del bene è troppo alto rispetto all’effettivo valore del bene il rischio di reiterare molte volte la vendita, con conseguente sforamento dei tempi assegnati dal </a:t>
            </a:r>
            <a:r>
              <a:rPr lang="it-IT" sz="1800" dirty="0" err="1">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g.e</a:t>
            </a:r>
            <a:r>
              <a:rPr lang="it-IT"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è concreto, minando non solo la celerità dell’espropriazione forzata, ma anche l’efficienza e la soddisfazione dei creditori, indipendentemente dalla solerzia con cui il professionista evade i compiti contenuti nella delega.</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275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474C9B-E1FD-7641-9EF0-AAA604119934}"/>
              </a:ext>
            </a:extLst>
          </p:cNvPr>
          <p:cNvSpPr>
            <a:spLocks noGrp="1"/>
          </p:cNvSpPr>
          <p:nvPr>
            <p:ph type="title"/>
          </p:nvPr>
        </p:nvSpPr>
        <p:spPr>
          <a:xfrm>
            <a:off x="838200" y="131379"/>
            <a:ext cx="10515600" cy="846083"/>
          </a:xfrm>
        </p:spPr>
        <p:txBody>
          <a:bodyPr/>
          <a:lstStyle/>
          <a:p>
            <a:r>
              <a:rPr lang="it-IT" dirty="0"/>
              <a:t>591 bis (</a:t>
            </a:r>
            <a:r>
              <a:rPr lang="it-IT" dirty="0" err="1"/>
              <a:t>ult</a:t>
            </a:r>
            <a:r>
              <a:rPr lang="it-IT" dirty="0"/>
              <a:t>. co.) schema </a:t>
            </a:r>
          </a:p>
        </p:txBody>
      </p:sp>
      <p:sp>
        <p:nvSpPr>
          <p:cNvPr id="3" name="Segnaposto contenuto 2">
            <a:extLst>
              <a:ext uri="{FF2B5EF4-FFF2-40B4-BE49-F238E27FC236}">
                <a16:creationId xmlns:a16="http://schemas.microsoft.com/office/drawing/2014/main" id="{B97390EE-E7AC-9147-84FF-D026388E33A2}"/>
              </a:ext>
            </a:extLst>
          </p:cNvPr>
          <p:cNvSpPr>
            <a:spLocks noGrp="1"/>
          </p:cNvSpPr>
          <p:nvPr>
            <p:ph idx="1"/>
          </p:nvPr>
        </p:nvSpPr>
        <p:spPr>
          <a:xfrm>
            <a:off x="346841" y="798786"/>
            <a:ext cx="11508827" cy="5927835"/>
          </a:xfrm>
        </p:spPr>
        <p:txBody>
          <a:bodyPr>
            <a:normAutofit fontScale="92500" lnSpcReduction="10000"/>
          </a:bodyPr>
          <a:lstStyle/>
          <a:p>
            <a:r>
              <a:rPr lang="it-IT" sz="2600" b="1" dirty="0">
                <a:effectLst/>
                <a:latin typeface="TimesNewRomanPS"/>
              </a:rPr>
              <a:t>Entro trenta giorni dalla notifica dell'ordinanza di vendita il professionista delegato deposita un </a:t>
            </a:r>
            <a:r>
              <a:rPr lang="it-IT" sz="2600" b="1" dirty="0">
                <a:effectLst/>
                <a:highlight>
                  <a:srgbClr val="FFFF00"/>
                </a:highlight>
                <a:latin typeface="TimesNewRomanPS"/>
              </a:rPr>
              <a:t>rapporto riepilogativo iniziale </a:t>
            </a:r>
            <a:r>
              <a:rPr lang="it-IT" sz="2600" b="1" dirty="0">
                <a:effectLst/>
                <a:latin typeface="TimesNewRomanPS"/>
              </a:rPr>
              <a:t>delle </a:t>
            </a:r>
            <a:r>
              <a:rPr lang="it-IT" sz="2600" b="1" dirty="0" err="1">
                <a:effectLst/>
                <a:latin typeface="TimesNewRomanPS"/>
              </a:rPr>
              <a:t>attivita</a:t>
            </a:r>
            <a:r>
              <a:rPr lang="it-IT" sz="2600" b="1" dirty="0">
                <a:effectLst/>
                <a:latin typeface="TimesNewRomanPS"/>
              </a:rPr>
              <a:t>̀ svolte. A decorrere dal deposito del rapporto riepilogativo iniziale, il professionista deposita, </a:t>
            </a:r>
            <a:r>
              <a:rPr lang="it-IT" sz="2600" b="1" dirty="0">
                <a:effectLst/>
                <a:highlight>
                  <a:srgbClr val="FFFF00"/>
                </a:highlight>
                <a:latin typeface="TimesNewRomanPS"/>
              </a:rPr>
              <a:t>dopo ciascun esperimento di vendita, un rapporto riepilogativo periodico </a:t>
            </a:r>
            <a:r>
              <a:rPr lang="it-IT" sz="2600" b="1" dirty="0">
                <a:effectLst/>
                <a:latin typeface="TimesNewRomanPS"/>
              </a:rPr>
              <a:t>delle </a:t>
            </a:r>
            <a:r>
              <a:rPr lang="it-IT" sz="2600" b="1" dirty="0" err="1">
                <a:effectLst/>
                <a:latin typeface="TimesNewRomanPS"/>
              </a:rPr>
              <a:t>attivita</a:t>
            </a:r>
            <a:r>
              <a:rPr lang="it-IT" sz="2600" b="1" dirty="0">
                <a:effectLst/>
                <a:latin typeface="TimesNewRomanPS"/>
              </a:rPr>
              <a:t>̀ svolte. Entro dieci giorni dalla comunicazione dell'approvazione del progetto di distribuzione, il professionista delegato deposita un </a:t>
            </a:r>
            <a:r>
              <a:rPr lang="it-IT" sz="2600" b="1" dirty="0">
                <a:effectLst/>
                <a:highlight>
                  <a:srgbClr val="FFFF00"/>
                </a:highlight>
                <a:latin typeface="TimesNewRomanPS"/>
              </a:rPr>
              <a:t>rapporto riepilogativo finale </a:t>
            </a:r>
            <a:r>
              <a:rPr lang="it-IT" sz="2600" b="1" dirty="0">
                <a:effectLst/>
                <a:latin typeface="TimesNewRomanPS"/>
              </a:rPr>
              <a:t>delle </a:t>
            </a:r>
            <a:r>
              <a:rPr lang="it-IT" sz="2600" b="1" dirty="0" err="1">
                <a:effectLst/>
                <a:latin typeface="TimesNewRomanPS"/>
              </a:rPr>
              <a:t>attivita</a:t>
            </a:r>
            <a:r>
              <a:rPr lang="it-IT" sz="2600" b="1" dirty="0">
                <a:effectLst/>
                <a:latin typeface="TimesNewRomanPS"/>
              </a:rPr>
              <a:t>̀ svolte successivamente al deposito dell’ultimo rapporto riepilogativo periodico. I rapporti riepilogativi sono redatti </a:t>
            </a:r>
            <a:r>
              <a:rPr lang="it-IT" sz="2600" b="1" dirty="0">
                <a:effectLst/>
                <a:highlight>
                  <a:srgbClr val="FFFF00"/>
                </a:highlight>
                <a:latin typeface="TimesNewRomanPS"/>
              </a:rPr>
              <a:t>in </a:t>
            </a:r>
            <a:r>
              <a:rPr lang="it-IT" sz="2600" b="1" dirty="0" err="1">
                <a:effectLst/>
                <a:highlight>
                  <a:srgbClr val="FFFF00"/>
                </a:highlight>
                <a:latin typeface="TimesNewRomanPS"/>
              </a:rPr>
              <a:t>conformita</a:t>
            </a:r>
            <a:r>
              <a:rPr lang="it-IT" sz="2600" b="1" dirty="0">
                <a:effectLst/>
                <a:highlight>
                  <a:srgbClr val="FFFF00"/>
                </a:highlight>
                <a:latin typeface="TimesNewRomanPS"/>
              </a:rPr>
              <a:t>̀ a modelli predisposti dal giudice dell’esecuzione</a:t>
            </a:r>
            <a:r>
              <a:rPr lang="it-IT" sz="2600" b="1" dirty="0">
                <a:effectLst/>
                <a:latin typeface="TimesNewRomanPS"/>
              </a:rPr>
              <a:t> e contengono i </a:t>
            </a:r>
            <a:r>
              <a:rPr lang="it-IT" sz="2600" b="1" dirty="0">
                <a:effectLst/>
                <a:highlight>
                  <a:srgbClr val="FFFF00"/>
                </a:highlight>
                <a:latin typeface="TimesNewRomanPS"/>
              </a:rPr>
              <a:t>dati identificativi dell'esperto che ha effettuato la stima</a:t>
            </a:r>
            <a:r>
              <a:rPr lang="it-IT" sz="2600" b="1" dirty="0">
                <a:effectLst/>
                <a:latin typeface="TimesNewRomanPS"/>
              </a:rPr>
              <a:t>. </a:t>
            </a:r>
          </a:p>
          <a:p>
            <a:r>
              <a:rPr lang="it-IT" sz="2600" dirty="0">
                <a:effectLst/>
                <a:latin typeface="Times New Roman" panose="02020603050405020304" pitchFamily="18" charset="0"/>
                <a:ea typeface="Times New Roman" panose="02020603050405020304" pitchFamily="18" charset="0"/>
              </a:rPr>
              <a:t>Il legislatore, avvalendosi del modello fornito dai rapporti riepilogativi forniti dal curatore al giudice delegato, impone al professionista un puntuale onere informativo nei confronti del </a:t>
            </a:r>
            <a:r>
              <a:rPr lang="it-IT" sz="2600" dirty="0" err="1">
                <a:effectLst/>
                <a:latin typeface="Times New Roman" panose="02020603050405020304" pitchFamily="18" charset="0"/>
                <a:ea typeface="Times New Roman" panose="02020603050405020304" pitchFamily="18" charset="0"/>
              </a:rPr>
              <a:t>g.e</a:t>
            </a:r>
            <a:r>
              <a:rPr lang="it-IT" sz="2600" dirty="0">
                <a:effectLst/>
                <a:latin typeface="Times New Roman" panose="02020603050405020304" pitchFamily="18" charset="0"/>
                <a:ea typeface="Times New Roman" panose="02020603050405020304" pitchFamily="18" charset="0"/>
              </a:rPr>
              <a:t>. </a:t>
            </a:r>
          </a:p>
          <a:p>
            <a:pPr algn="just"/>
            <a:r>
              <a:rPr lang="it-IT" sz="2600" dirty="0">
                <a:effectLst/>
                <a:latin typeface="Times New Roman" panose="02020603050405020304" pitchFamily="18" charset="0"/>
                <a:ea typeface="Times New Roman" panose="02020603050405020304" pitchFamily="18" charset="0"/>
              </a:rPr>
              <a:t>Da qui origina la </a:t>
            </a:r>
            <a:r>
              <a:rPr lang="it-IT" sz="2600" b="1" dirty="0">
                <a:effectLst/>
                <a:latin typeface="Times New Roman" panose="02020603050405020304" pitchFamily="18" charset="0"/>
                <a:ea typeface="Times New Roman" panose="02020603050405020304" pitchFamily="18" charset="0"/>
              </a:rPr>
              <a:t>conferma della centralità della funzione dello stimatore e dell’importanza di una corretta e rapida individuazione del prezzo base</a:t>
            </a:r>
            <a:r>
              <a:rPr lang="it-IT" sz="2600" dirty="0">
                <a:effectLst/>
                <a:latin typeface="Times New Roman" panose="02020603050405020304" pitchFamily="18" charset="0"/>
                <a:ea typeface="Times New Roman" panose="02020603050405020304" pitchFamily="18" charset="0"/>
              </a:rPr>
              <a:t> e al contempo la necessità che le informazioni arrivino al </a:t>
            </a:r>
            <a:r>
              <a:rPr lang="it-IT" sz="2600" dirty="0" err="1">
                <a:effectLst/>
                <a:latin typeface="Times New Roman" panose="02020603050405020304" pitchFamily="18" charset="0"/>
                <a:ea typeface="Times New Roman" panose="02020603050405020304" pitchFamily="18" charset="0"/>
              </a:rPr>
              <a:t>g.e</a:t>
            </a:r>
            <a:r>
              <a:rPr lang="it-IT" sz="2600" dirty="0">
                <a:effectLst/>
                <a:latin typeface="Times New Roman" panose="02020603050405020304" pitchFamily="18" charset="0"/>
                <a:ea typeface="Times New Roman" panose="02020603050405020304" pitchFamily="18" charset="0"/>
              </a:rPr>
              <a:t>. in maniera lineare, chiara ed uniforme affinché il medesimo </a:t>
            </a:r>
            <a:r>
              <a:rPr lang="it-IT" sz="2600" dirty="0" err="1">
                <a:effectLst/>
                <a:latin typeface="Times New Roman" panose="02020603050405020304" pitchFamily="18" charset="0"/>
                <a:ea typeface="Times New Roman" panose="02020603050405020304" pitchFamily="18" charset="0"/>
              </a:rPr>
              <a:t>g.e</a:t>
            </a:r>
            <a:r>
              <a:rPr lang="it-IT" sz="2600" dirty="0">
                <a:effectLst/>
                <a:latin typeface="Times New Roman" panose="02020603050405020304" pitchFamily="18" charset="0"/>
                <a:ea typeface="Times New Roman" panose="02020603050405020304" pitchFamily="18" charset="0"/>
              </a:rPr>
              <a:t>. sia messo subito in condizione di individuare criticità e patologie per ogni singola procedura. </a:t>
            </a:r>
            <a:endParaRPr lang="it-IT" sz="2600" dirty="0"/>
          </a:p>
          <a:p>
            <a:endParaRPr lang="it-IT" dirty="0"/>
          </a:p>
        </p:txBody>
      </p:sp>
    </p:spTree>
    <p:extLst>
      <p:ext uri="{BB962C8B-B14F-4D97-AF65-F5344CB8AC3E}">
        <p14:creationId xmlns:p14="http://schemas.microsoft.com/office/powerpoint/2010/main" val="262634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C5D081-FCBC-2F43-AB61-C593EA15ED1C}"/>
              </a:ext>
            </a:extLst>
          </p:cNvPr>
          <p:cNvSpPr>
            <a:spLocks noGrp="1"/>
          </p:cNvSpPr>
          <p:nvPr>
            <p:ph type="title"/>
          </p:nvPr>
        </p:nvSpPr>
        <p:spPr>
          <a:xfrm>
            <a:off x="838200" y="963877"/>
            <a:ext cx="3494362" cy="4930246"/>
          </a:xfrm>
        </p:spPr>
        <p:txBody>
          <a:bodyPr>
            <a:normAutofit fontScale="90000"/>
          </a:bodyPr>
          <a:lstStyle/>
          <a:p>
            <a:pPr algn="r"/>
            <a:br>
              <a:rPr lang="it-IT" sz="3400" dirty="0">
                <a:solidFill>
                  <a:schemeClr val="accent1"/>
                </a:solidFill>
              </a:rPr>
            </a:br>
            <a:br>
              <a:rPr lang="it-IT" sz="3400" dirty="0">
                <a:solidFill>
                  <a:schemeClr val="accent1"/>
                </a:solidFill>
              </a:rPr>
            </a:br>
            <a:r>
              <a:rPr lang="it-IT" sz="4000" dirty="0">
                <a:solidFill>
                  <a:schemeClr val="accent1"/>
                </a:solidFill>
              </a:rPr>
              <a:t>Posizione di ausiliario ➤</a:t>
            </a:r>
            <a:r>
              <a:rPr lang="it-IT" sz="4000" b="1" dirty="0">
                <a:solidFill>
                  <a:schemeClr val="accent1"/>
                </a:solidFill>
              </a:rPr>
              <a:t> ampio potere di controllo del giudice </a:t>
            </a:r>
            <a:r>
              <a:rPr lang="it-IT" sz="4000" dirty="0">
                <a:solidFill>
                  <a:schemeClr val="accent1"/>
                </a:solidFill>
              </a:rPr>
              <a:t>sulla </a:t>
            </a:r>
            <a:r>
              <a:rPr lang="it-IT" sz="4000" dirty="0" err="1">
                <a:solidFill>
                  <a:schemeClr val="accent1"/>
                </a:solidFill>
              </a:rPr>
              <a:t>regolarita</a:t>
            </a:r>
            <a:r>
              <a:rPr lang="it-IT" sz="4000" dirty="0">
                <a:solidFill>
                  <a:schemeClr val="accent1"/>
                </a:solidFill>
              </a:rPr>
              <a:t>̀ delle </a:t>
            </a:r>
            <a:r>
              <a:rPr lang="it-IT" sz="4000" dirty="0" err="1">
                <a:solidFill>
                  <a:schemeClr val="accent1"/>
                </a:solidFill>
              </a:rPr>
              <a:t>attivita</a:t>
            </a:r>
            <a:r>
              <a:rPr lang="it-IT" sz="4000" dirty="0">
                <a:solidFill>
                  <a:schemeClr val="accent1"/>
                </a:solidFill>
              </a:rPr>
              <a:t>̀ compiute</a:t>
            </a:r>
            <a:br>
              <a:rPr lang="it-IT" sz="4000" dirty="0">
                <a:solidFill>
                  <a:schemeClr val="accent1"/>
                </a:solidFill>
              </a:rPr>
            </a:br>
            <a:r>
              <a:rPr lang="it-IT" sz="3400" dirty="0">
                <a:solidFill>
                  <a:schemeClr val="accent1"/>
                </a:solidFill>
              </a:rPr>
              <a:t> </a:t>
            </a:r>
            <a:br>
              <a:rPr lang="it-IT" sz="3400" dirty="0">
                <a:solidFill>
                  <a:schemeClr val="accent1"/>
                </a:solidFill>
              </a:rPr>
            </a:br>
            <a:br>
              <a:rPr lang="it-IT" sz="3400" dirty="0">
                <a:solidFill>
                  <a:schemeClr val="accent1"/>
                </a:solidFill>
              </a:rPr>
            </a:br>
            <a:endParaRPr lang="it-IT" sz="3400" dirty="0">
              <a:solidFill>
                <a:schemeClr val="accent1"/>
              </a:solidFill>
            </a:endParaRPr>
          </a:p>
        </p:txBody>
      </p:sp>
      <p:sp>
        <p:nvSpPr>
          <p:cNvPr id="3" name="Segnaposto contenuto 2">
            <a:extLst>
              <a:ext uri="{FF2B5EF4-FFF2-40B4-BE49-F238E27FC236}">
                <a16:creationId xmlns:a16="http://schemas.microsoft.com/office/drawing/2014/main" id="{9C59FA91-0658-7247-BECC-357C5B151B02}"/>
              </a:ext>
            </a:extLst>
          </p:cNvPr>
          <p:cNvSpPr>
            <a:spLocks noGrp="1"/>
          </p:cNvSpPr>
          <p:nvPr>
            <p:ph idx="1"/>
          </p:nvPr>
        </p:nvSpPr>
        <p:spPr>
          <a:xfrm>
            <a:off x="4654303" y="320040"/>
            <a:ext cx="7216133" cy="6217920"/>
          </a:xfrm>
          <a:solidFill>
            <a:schemeClr val="accent4">
              <a:lumMod val="40000"/>
              <a:lumOff val="60000"/>
            </a:schemeClr>
          </a:solidFill>
        </p:spPr>
        <p:txBody>
          <a:bodyPr anchor="ctr">
            <a:normAutofit/>
          </a:bodyPr>
          <a:lstStyle/>
          <a:p>
            <a:r>
              <a:rPr lang="it-IT" sz="2000" b="1" dirty="0">
                <a:solidFill>
                  <a:schemeClr val="accent5">
                    <a:lumMod val="50000"/>
                  </a:schemeClr>
                </a:solidFill>
              </a:rPr>
              <a:t>Reciprocità obbligo di informativa (non solo del </a:t>
            </a:r>
            <a:r>
              <a:rPr lang="it-IT" sz="2000" b="1" dirty="0" err="1">
                <a:solidFill>
                  <a:schemeClr val="accent5">
                    <a:lumMod val="50000"/>
                  </a:schemeClr>
                </a:solidFill>
              </a:rPr>
              <a:t>pd</a:t>
            </a:r>
            <a:r>
              <a:rPr lang="it-IT" sz="2000" b="1" dirty="0">
                <a:solidFill>
                  <a:schemeClr val="accent5">
                    <a:lumMod val="50000"/>
                  </a:schemeClr>
                </a:solidFill>
              </a:rPr>
              <a:t> verso il </a:t>
            </a:r>
            <a:r>
              <a:rPr lang="it-IT" sz="2000" b="1" dirty="0" err="1">
                <a:solidFill>
                  <a:schemeClr val="accent5">
                    <a:lumMod val="50000"/>
                  </a:schemeClr>
                </a:solidFill>
              </a:rPr>
              <a:t>ge</a:t>
            </a:r>
            <a:r>
              <a:rPr lang="it-IT" sz="2000" b="1" dirty="0">
                <a:solidFill>
                  <a:schemeClr val="accent5">
                    <a:lumMod val="50000"/>
                  </a:schemeClr>
                </a:solidFill>
              </a:rPr>
              <a:t>)</a:t>
            </a:r>
            <a:r>
              <a:rPr lang="it-IT" sz="2000" dirty="0">
                <a:solidFill>
                  <a:schemeClr val="accent5">
                    <a:lumMod val="50000"/>
                  </a:schemeClr>
                </a:solidFill>
              </a:rPr>
              <a:t>. </a:t>
            </a:r>
          </a:p>
          <a:p>
            <a:r>
              <a:rPr lang="it-IT" sz="2000" dirty="0" err="1">
                <a:solidFill>
                  <a:schemeClr val="accent5">
                    <a:lumMod val="50000"/>
                  </a:schemeClr>
                </a:solidFill>
              </a:rPr>
              <a:t>G.e</a:t>
            </a:r>
            <a:r>
              <a:rPr lang="it-IT" sz="2000" dirty="0">
                <a:solidFill>
                  <a:schemeClr val="accent5">
                    <a:lumMod val="50000"/>
                  </a:schemeClr>
                </a:solidFill>
              </a:rPr>
              <a:t> (cancelleria) dovrebbe comunicare tempestivamente al professionista tutte quelle informazioni che gli sono necessarie per il corretto svolgimento della delega come, ad esempio, </a:t>
            </a:r>
            <a:r>
              <a:rPr lang="it-IT" sz="2000" b="1" dirty="0">
                <a:solidFill>
                  <a:schemeClr val="accent5">
                    <a:lumMod val="50000"/>
                  </a:schemeClr>
                </a:solidFill>
              </a:rPr>
              <a:t>l'eventuale sospensione </a:t>
            </a:r>
            <a:r>
              <a:rPr lang="it-IT" sz="2000" dirty="0">
                <a:solidFill>
                  <a:schemeClr val="accent5">
                    <a:lumMod val="50000"/>
                  </a:schemeClr>
                </a:solidFill>
              </a:rPr>
              <a:t>dell'esecuzione, il deposito di </a:t>
            </a:r>
            <a:r>
              <a:rPr lang="it-IT" sz="2000" b="1" dirty="0">
                <a:solidFill>
                  <a:schemeClr val="accent5">
                    <a:lumMod val="50000"/>
                  </a:schemeClr>
                </a:solidFill>
              </a:rPr>
              <a:t>istanze di conversione</a:t>
            </a:r>
            <a:r>
              <a:rPr lang="it-IT" sz="2000" dirty="0">
                <a:solidFill>
                  <a:schemeClr val="accent5">
                    <a:lumMod val="50000"/>
                  </a:schemeClr>
                </a:solidFill>
              </a:rPr>
              <a:t>, la </a:t>
            </a:r>
            <a:r>
              <a:rPr lang="it-IT" sz="2000" b="1" dirty="0">
                <a:solidFill>
                  <a:schemeClr val="accent5">
                    <a:lumMod val="50000"/>
                  </a:schemeClr>
                </a:solidFill>
              </a:rPr>
              <a:t>rinuncia</a:t>
            </a:r>
            <a:r>
              <a:rPr lang="it-IT" sz="2000" dirty="0">
                <a:solidFill>
                  <a:schemeClr val="accent5">
                    <a:lumMod val="50000"/>
                  </a:schemeClr>
                </a:solidFill>
              </a:rPr>
              <a:t> agli atti, la proposizione di </a:t>
            </a:r>
            <a:r>
              <a:rPr lang="it-IT" sz="2000" b="1" dirty="0">
                <a:solidFill>
                  <a:schemeClr val="accent5">
                    <a:lumMod val="50000"/>
                  </a:schemeClr>
                </a:solidFill>
              </a:rPr>
              <a:t>reclami</a:t>
            </a:r>
            <a:r>
              <a:rPr lang="it-IT" sz="2000" dirty="0">
                <a:solidFill>
                  <a:schemeClr val="accent5">
                    <a:lumMod val="50000"/>
                  </a:schemeClr>
                </a:solidFill>
              </a:rPr>
              <a:t> </a:t>
            </a:r>
            <a:r>
              <a:rPr lang="it-IT" sz="2000" i="1" dirty="0">
                <a:solidFill>
                  <a:schemeClr val="accent5">
                    <a:lumMod val="50000"/>
                  </a:schemeClr>
                </a:solidFill>
              </a:rPr>
              <a:t>ex </a:t>
            </a:r>
            <a:r>
              <a:rPr lang="it-IT" sz="2000" dirty="0">
                <a:solidFill>
                  <a:schemeClr val="accent5">
                    <a:lumMod val="50000"/>
                  </a:schemeClr>
                </a:solidFill>
              </a:rPr>
              <a:t>art. 591-</a:t>
            </a:r>
            <a:r>
              <a:rPr lang="it-IT" sz="2000" i="1" dirty="0">
                <a:solidFill>
                  <a:schemeClr val="accent5">
                    <a:lumMod val="50000"/>
                  </a:schemeClr>
                </a:solidFill>
              </a:rPr>
              <a:t>ter </a:t>
            </a:r>
            <a:r>
              <a:rPr lang="it-IT" sz="2000" dirty="0" err="1">
                <a:solidFill>
                  <a:schemeClr val="accent5">
                    <a:lumMod val="50000"/>
                  </a:schemeClr>
                </a:solidFill>
              </a:rPr>
              <a:t>c.p.c.</a:t>
            </a:r>
            <a:endParaRPr lang="it-IT" sz="2000" dirty="0">
              <a:solidFill>
                <a:schemeClr val="accent5">
                  <a:lumMod val="50000"/>
                </a:schemeClr>
              </a:solidFill>
            </a:endParaRPr>
          </a:p>
          <a:p>
            <a:r>
              <a:rPr lang="it-IT" sz="2000" dirty="0">
                <a:solidFill>
                  <a:schemeClr val="accent5">
                    <a:lumMod val="50000"/>
                  </a:schemeClr>
                </a:solidFill>
              </a:rPr>
              <a:t>Il professionista </a:t>
            </a:r>
            <a:r>
              <a:rPr lang="it-IT" sz="2000" dirty="0" err="1">
                <a:solidFill>
                  <a:schemeClr val="accent5">
                    <a:lumMod val="50000"/>
                  </a:schemeClr>
                </a:solidFill>
              </a:rPr>
              <a:t>puo</a:t>
            </a:r>
            <a:r>
              <a:rPr lang="it-IT" sz="2000" dirty="0">
                <a:solidFill>
                  <a:schemeClr val="accent5">
                    <a:lumMod val="50000"/>
                  </a:schemeClr>
                </a:solidFill>
              </a:rPr>
              <a:t>̀ chiedere al </a:t>
            </a:r>
            <a:r>
              <a:rPr lang="it-IT" sz="2000" dirty="0" err="1">
                <a:solidFill>
                  <a:schemeClr val="accent5">
                    <a:lumMod val="50000"/>
                  </a:schemeClr>
                </a:solidFill>
              </a:rPr>
              <a:t>g.e</a:t>
            </a:r>
            <a:r>
              <a:rPr lang="it-IT" sz="2000" dirty="0">
                <a:solidFill>
                  <a:schemeClr val="accent5">
                    <a:lumMod val="50000"/>
                  </a:schemeClr>
                </a:solidFill>
              </a:rPr>
              <a:t>. chiarimenti sul contenuto della delega, come ad es., quelle relative alle domande di partecipazione alla vendita, ovvero sull'identificazione del bene o su problematiche non risolte dal perito.</a:t>
            </a:r>
          </a:p>
          <a:p>
            <a:r>
              <a:rPr lang="it-IT" sz="2000" b="1" dirty="0">
                <a:solidFill>
                  <a:schemeClr val="accent5">
                    <a:lumMod val="50000"/>
                  </a:schemeClr>
                </a:solidFill>
              </a:rPr>
              <a:t>Controllo sul termine </a:t>
            </a:r>
            <a:r>
              <a:rPr lang="it-IT" sz="2000" dirty="0">
                <a:solidFill>
                  <a:schemeClr val="accent5">
                    <a:lumMod val="50000"/>
                  </a:schemeClr>
                </a:solidFill>
              </a:rPr>
              <a:t>➤ nel provvedimento di delega, il giudice indica il </a:t>
            </a:r>
            <a:r>
              <a:rPr lang="it-IT" sz="2000" b="1" dirty="0">
                <a:solidFill>
                  <a:schemeClr val="accent5">
                    <a:lumMod val="50000"/>
                  </a:schemeClr>
                </a:solidFill>
              </a:rPr>
              <a:t>termine entro cui le operazioni debbono essere svolte</a:t>
            </a:r>
            <a:r>
              <a:rPr lang="it-IT" sz="2000" dirty="0">
                <a:solidFill>
                  <a:schemeClr val="accent5">
                    <a:lumMod val="50000"/>
                  </a:schemeClr>
                </a:solidFill>
              </a:rPr>
              <a:t> (art. 591-</a:t>
            </a:r>
            <a:r>
              <a:rPr lang="it-IT" sz="2000" i="1" dirty="0">
                <a:solidFill>
                  <a:schemeClr val="accent5">
                    <a:lumMod val="50000"/>
                  </a:schemeClr>
                </a:solidFill>
              </a:rPr>
              <a:t>bis</a:t>
            </a:r>
            <a:r>
              <a:rPr lang="it-IT" sz="2000" dirty="0">
                <a:solidFill>
                  <a:schemeClr val="accent5">
                    <a:lumMod val="50000"/>
                  </a:schemeClr>
                </a:solidFill>
              </a:rPr>
              <a:t>, comma 1, </a:t>
            </a:r>
            <a:r>
              <a:rPr lang="it-IT" sz="2000" dirty="0" err="1">
                <a:solidFill>
                  <a:schemeClr val="accent5">
                    <a:lumMod val="50000"/>
                  </a:schemeClr>
                </a:solidFill>
              </a:rPr>
              <a:t>c.p.c.</a:t>
            </a:r>
            <a:r>
              <a:rPr lang="it-IT" sz="2000" dirty="0">
                <a:solidFill>
                  <a:schemeClr val="accent5">
                    <a:lumMod val="50000"/>
                  </a:schemeClr>
                </a:solidFill>
              </a:rPr>
              <a:t>) e che, come </a:t>
            </a:r>
            <a:r>
              <a:rPr lang="it-IT" sz="2000" dirty="0" err="1">
                <a:solidFill>
                  <a:schemeClr val="accent5">
                    <a:lumMod val="50000"/>
                  </a:schemeClr>
                </a:solidFill>
              </a:rPr>
              <a:t>gia</a:t>
            </a:r>
            <a:r>
              <a:rPr lang="it-IT" sz="2000" dirty="0">
                <a:solidFill>
                  <a:schemeClr val="accent5">
                    <a:lumMod val="50000"/>
                  </a:schemeClr>
                </a:solidFill>
              </a:rPr>
              <a:t>̀ in parte anticipato, </a:t>
            </a:r>
            <a:r>
              <a:rPr lang="it-IT" sz="2000" b="1" dirty="0">
                <a:solidFill>
                  <a:schemeClr val="accent5">
                    <a:lumMod val="50000"/>
                  </a:schemeClr>
                </a:solidFill>
              </a:rPr>
              <a:t>dal mancato rispetto del termine (come pure delle direttive impartite) deriva la revoca dell'incarico </a:t>
            </a:r>
            <a:r>
              <a:rPr lang="it-IT" sz="2000" dirty="0">
                <a:solidFill>
                  <a:schemeClr val="accent5">
                    <a:lumMod val="50000"/>
                  </a:schemeClr>
                </a:solidFill>
              </a:rPr>
              <a:t>(art. 591-</a:t>
            </a:r>
            <a:r>
              <a:rPr lang="it-IT" sz="2000" i="1" dirty="0">
                <a:solidFill>
                  <a:schemeClr val="accent5">
                    <a:lumMod val="50000"/>
                  </a:schemeClr>
                </a:solidFill>
              </a:rPr>
              <a:t>bis</a:t>
            </a:r>
            <a:r>
              <a:rPr lang="it-IT" sz="2000" dirty="0">
                <a:solidFill>
                  <a:schemeClr val="accent5">
                    <a:lumMod val="50000"/>
                  </a:schemeClr>
                </a:solidFill>
              </a:rPr>
              <a:t>, comma 11, </a:t>
            </a:r>
            <a:r>
              <a:rPr lang="it-IT" sz="2000" dirty="0" err="1">
                <a:solidFill>
                  <a:schemeClr val="accent5">
                    <a:lumMod val="50000"/>
                  </a:schemeClr>
                </a:solidFill>
              </a:rPr>
              <a:t>c.p.c.</a:t>
            </a:r>
            <a:r>
              <a:rPr lang="it-IT" sz="2000" dirty="0">
                <a:solidFill>
                  <a:schemeClr val="accent5">
                    <a:lumMod val="50000"/>
                  </a:schemeClr>
                </a:solidFill>
              </a:rPr>
              <a:t>) e la cancellazione dall'albo per il triennio in corso e per quello successivo (art. 179-</a:t>
            </a:r>
            <a:r>
              <a:rPr lang="it-IT" sz="2000" i="1" dirty="0">
                <a:solidFill>
                  <a:schemeClr val="accent5">
                    <a:lumMod val="50000"/>
                  </a:schemeClr>
                </a:solidFill>
              </a:rPr>
              <a:t>ter</a:t>
            </a:r>
            <a:r>
              <a:rPr lang="it-IT" sz="2000" dirty="0">
                <a:solidFill>
                  <a:schemeClr val="accent5">
                    <a:lumMod val="50000"/>
                  </a:schemeClr>
                </a:solidFill>
              </a:rPr>
              <a:t>, comma 6, </a:t>
            </a:r>
            <a:r>
              <a:rPr lang="it-IT" sz="2000" dirty="0" err="1">
                <a:solidFill>
                  <a:schemeClr val="accent5">
                    <a:lumMod val="50000"/>
                  </a:schemeClr>
                </a:solidFill>
              </a:rPr>
              <a:t>disp</a:t>
            </a:r>
            <a:r>
              <a:rPr lang="it-IT" sz="2000" dirty="0">
                <a:solidFill>
                  <a:schemeClr val="accent5">
                    <a:lumMod val="50000"/>
                  </a:schemeClr>
                </a:solidFill>
              </a:rPr>
              <a:t>. </a:t>
            </a:r>
            <a:r>
              <a:rPr lang="it-IT" sz="2000" dirty="0" err="1">
                <a:solidFill>
                  <a:schemeClr val="accent5">
                    <a:lumMod val="50000"/>
                  </a:schemeClr>
                </a:solidFill>
              </a:rPr>
              <a:t>att</a:t>
            </a:r>
            <a:r>
              <a:rPr lang="it-IT" sz="2000" dirty="0">
                <a:solidFill>
                  <a:schemeClr val="accent5">
                    <a:lumMod val="50000"/>
                  </a:schemeClr>
                </a:solidFill>
              </a:rPr>
              <a:t>., </a:t>
            </a:r>
            <a:r>
              <a:rPr lang="it-IT" sz="2000" dirty="0" err="1">
                <a:solidFill>
                  <a:schemeClr val="accent5">
                    <a:lumMod val="50000"/>
                  </a:schemeClr>
                </a:solidFill>
              </a:rPr>
              <a:t>c.p.c.</a:t>
            </a:r>
            <a:r>
              <a:rPr lang="it-IT" sz="2000" dirty="0">
                <a:solidFill>
                  <a:schemeClr val="accent5">
                    <a:lumMod val="50000"/>
                  </a:schemeClr>
                </a:solidFill>
              </a:rPr>
              <a:t>). </a:t>
            </a:r>
          </a:p>
          <a:p>
            <a:endParaRPr lang="it-IT" sz="1700" dirty="0"/>
          </a:p>
        </p:txBody>
      </p:sp>
    </p:spTree>
    <p:extLst>
      <p:ext uri="{BB962C8B-B14F-4D97-AF65-F5344CB8AC3E}">
        <p14:creationId xmlns:p14="http://schemas.microsoft.com/office/powerpoint/2010/main" val="252078874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3571</Words>
  <Application>Microsoft Macintosh PowerPoint</Application>
  <PresentationFormat>Widescreen</PresentationFormat>
  <Paragraphs>84</Paragraphs>
  <Slides>18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18</vt:i4>
      </vt:variant>
    </vt:vector>
  </HeadingPairs>
  <TitlesOfParts>
    <vt:vector size="25" baseType="lpstr">
      <vt:lpstr>Arial</vt:lpstr>
      <vt:lpstr>Calibri</vt:lpstr>
      <vt:lpstr>Calibri Light</vt:lpstr>
      <vt:lpstr>Times New Roman</vt:lpstr>
      <vt:lpstr>TimesNewRomanPS</vt:lpstr>
      <vt:lpstr>TimesNewRomanPSMT</vt:lpstr>
      <vt:lpstr>Tema di Office</vt:lpstr>
      <vt:lpstr>I nuovi tempi della vendita delegata ed i controlli del g.e. (S. Servolo 24.09.22)</vt:lpstr>
      <vt:lpstr>Funzioni e compiti degli ausiliari del g.e.</vt:lpstr>
      <vt:lpstr>segue</vt:lpstr>
      <vt:lpstr> Fattore tempo e monitoraggio costante </vt:lpstr>
      <vt:lpstr>Termini ed attività del delegato: i controlli </vt:lpstr>
      <vt:lpstr>591 bis (primo comma ult. parte) schema</vt:lpstr>
      <vt:lpstr>532 c.p.c./216 c.c.i.</vt:lpstr>
      <vt:lpstr>591 bis (ult. co.) schema </vt:lpstr>
      <vt:lpstr>  Posizione di ausiliario ➤ ampio potere di controllo del giudice sulla regolarità delle attività compiute    </vt:lpstr>
      <vt:lpstr>Potere di controllo ex 591 ter. Il professionista è ausiliario. 🤔 No opp. ex art. 617 c.p.c.  </vt:lpstr>
      <vt:lpstr>Funzione di controllo e sterilizzazione nullità: 591 ter versus 617 c.p.c. (Ante 2015): manca una protezione</vt:lpstr>
      <vt:lpstr>Post riforma 2015</vt:lpstr>
      <vt:lpstr>Criticità</vt:lpstr>
      <vt:lpstr>In sintesi</vt:lpstr>
      <vt:lpstr>Novità dello schema rispetto al passato ed alla l. delega</vt:lpstr>
      <vt:lpstr>591 ter: la stabilizzazione</vt:lpstr>
      <vt:lpstr>I tempi dell’effetto purgativo. Per le Sezioni unite e per il conservatore</vt:lpstr>
      <vt:lpstr>Per concludere…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nuovi tempi della vendita delegata ed i controlli del g.e. (S. Servolo 24.09.22)</dc:title>
  <dc:creator>GIOVANNI LOSCHIAVO</dc:creator>
  <cp:lastModifiedBy>GIOVANNI LOSCHIAVO</cp:lastModifiedBy>
  <cp:revision>4</cp:revision>
  <dcterms:created xsi:type="dcterms:W3CDTF">2022-09-24T04:57:47Z</dcterms:created>
  <dcterms:modified xsi:type="dcterms:W3CDTF">2022-09-24T07:25:37Z</dcterms:modified>
</cp:coreProperties>
</file>