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8"/>
  </p:notesMasterIdLst>
  <p:sldIdLst>
    <p:sldId id="256" r:id="rId2"/>
    <p:sldId id="257" r:id="rId3"/>
    <p:sldId id="259" r:id="rId4"/>
    <p:sldId id="260" r:id="rId5"/>
    <p:sldId id="275" r:id="rId6"/>
    <p:sldId id="273" r:id="rId7"/>
    <p:sldId id="274" r:id="rId8"/>
    <p:sldId id="276" r:id="rId9"/>
    <p:sldId id="279" r:id="rId10"/>
    <p:sldId id="277" r:id="rId11"/>
    <p:sldId id="278" r:id="rId12"/>
    <p:sldId id="261" r:id="rId13"/>
    <p:sldId id="262" r:id="rId14"/>
    <p:sldId id="263" r:id="rId15"/>
    <p:sldId id="264" r:id="rId16"/>
    <p:sldId id="258" r:id="rId17"/>
    <p:sldId id="265" r:id="rId18"/>
    <p:sldId id="266" r:id="rId19"/>
    <p:sldId id="267" r:id="rId20"/>
    <p:sldId id="268" r:id="rId21"/>
    <p:sldId id="269" r:id="rId22"/>
    <p:sldId id="270" r:id="rId23"/>
    <p:sldId id="271" r:id="rId24"/>
    <p:sldId id="306" r:id="rId25"/>
    <p:sldId id="272" r:id="rId26"/>
    <p:sldId id="280" r:id="rId27"/>
    <p:sldId id="281" r:id="rId28"/>
    <p:sldId id="282" r:id="rId29"/>
    <p:sldId id="294" r:id="rId30"/>
    <p:sldId id="307" r:id="rId31"/>
    <p:sldId id="308" r:id="rId32"/>
    <p:sldId id="295" r:id="rId33"/>
    <p:sldId id="296" r:id="rId34"/>
    <p:sldId id="297" r:id="rId35"/>
    <p:sldId id="298" r:id="rId36"/>
    <p:sldId id="300" r:id="rId37"/>
    <p:sldId id="344" r:id="rId38"/>
    <p:sldId id="301" r:id="rId39"/>
    <p:sldId id="302" r:id="rId40"/>
    <p:sldId id="303" r:id="rId41"/>
    <p:sldId id="305" r:id="rId42"/>
    <p:sldId id="304" r:id="rId43"/>
    <p:sldId id="299" r:id="rId44"/>
    <p:sldId id="283" r:id="rId45"/>
    <p:sldId id="284" r:id="rId46"/>
    <p:sldId id="285" r:id="rId47"/>
    <p:sldId id="345" r:id="rId48"/>
    <p:sldId id="286" r:id="rId49"/>
    <p:sldId id="287" r:id="rId50"/>
    <p:sldId id="288" r:id="rId51"/>
    <p:sldId id="290" r:id="rId52"/>
    <p:sldId id="291" r:id="rId53"/>
    <p:sldId id="289" r:id="rId54"/>
    <p:sldId id="292" r:id="rId55"/>
    <p:sldId id="293" r:id="rId56"/>
    <p:sldId id="309" r:id="rId57"/>
    <p:sldId id="312" r:id="rId58"/>
    <p:sldId id="310" r:id="rId59"/>
    <p:sldId id="311" r:id="rId60"/>
    <p:sldId id="313" r:id="rId61"/>
    <p:sldId id="314" r:id="rId62"/>
    <p:sldId id="315" r:id="rId63"/>
    <p:sldId id="324" r:id="rId64"/>
    <p:sldId id="316" r:id="rId65"/>
    <p:sldId id="325" r:id="rId66"/>
    <p:sldId id="326" r:id="rId67"/>
    <p:sldId id="327" r:id="rId68"/>
    <p:sldId id="328" r:id="rId69"/>
    <p:sldId id="329" r:id="rId70"/>
    <p:sldId id="317" r:id="rId71"/>
    <p:sldId id="318" r:id="rId72"/>
    <p:sldId id="319" r:id="rId73"/>
    <p:sldId id="320" r:id="rId74"/>
    <p:sldId id="321" r:id="rId75"/>
    <p:sldId id="322" r:id="rId76"/>
    <p:sldId id="323" r:id="rId77"/>
    <p:sldId id="330" r:id="rId78"/>
    <p:sldId id="331" r:id="rId79"/>
    <p:sldId id="332" r:id="rId80"/>
    <p:sldId id="333" r:id="rId81"/>
    <p:sldId id="334" r:id="rId82"/>
    <p:sldId id="335" r:id="rId83"/>
    <p:sldId id="336" r:id="rId84"/>
    <p:sldId id="337" r:id="rId85"/>
    <p:sldId id="338" r:id="rId86"/>
    <p:sldId id="339" r:id="rId8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27F60"/>
    <a:srgbClr val="8E6406"/>
    <a:srgbClr val="6986D9"/>
    <a:srgbClr val="6BABD7"/>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19" autoAdjust="0"/>
    <p:restoredTop sz="94660"/>
  </p:normalViewPr>
  <p:slideViewPr>
    <p:cSldViewPr>
      <p:cViewPr varScale="1">
        <p:scale>
          <a:sx n="81" d="100"/>
          <a:sy n="81" d="100"/>
        </p:scale>
        <p:origin x="152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2C598-0726-4974-8C25-6856B25AC64D}" type="datetimeFigureOut">
              <a:rPr lang="it-IT" smtClean="0"/>
              <a:t>14/05/2020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8E74-B2C1-46EE-B83B-38693EC57FCF}" type="slidenum">
              <a:rPr lang="it-IT" smtClean="0"/>
              <a:t>‹N›</a:t>
            </a:fld>
            <a:endParaRPr lang="it-IT"/>
          </a:p>
        </p:txBody>
      </p:sp>
    </p:spTree>
    <p:extLst>
      <p:ext uri="{BB962C8B-B14F-4D97-AF65-F5344CB8AC3E}">
        <p14:creationId xmlns:p14="http://schemas.microsoft.com/office/powerpoint/2010/main" val="3983866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83E8E74-B2C1-46EE-B83B-38693EC57FCF}" type="slidenum">
              <a:rPr lang="it-IT" smtClean="0"/>
              <a:t>41</a:t>
            </a:fld>
            <a:endParaRPr lang="it-IT"/>
          </a:p>
        </p:txBody>
      </p:sp>
    </p:spTree>
    <p:extLst>
      <p:ext uri="{BB962C8B-B14F-4D97-AF65-F5344CB8AC3E}">
        <p14:creationId xmlns:p14="http://schemas.microsoft.com/office/powerpoint/2010/main" val="3053199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502F2C3-AB5E-4780-84C8-EF818ACD821C}" type="datetime1">
              <a:rPr lang="it-IT" smtClean="0"/>
              <a:t>14/05/2020</a:t>
            </a:fld>
            <a:endParaRPr lang="it-IT"/>
          </a:p>
        </p:txBody>
      </p:sp>
      <p:sp>
        <p:nvSpPr>
          <p:cNvPr id="5" name="Footer Placeholder 4"/>
          <p:cNvSpPr>
            <a:spLocks noGrp="1"/>
          </p:cNvSpPr>
          <p:nvPr>
            <p:ph type="ftr" sz="quarter" idx="11"/>
          </p:nvPr>
        </p:nvSpPr>
        <p:spPr/>
        <p:txBody>
          <a:bodyPr/>
          <a:lstStyle/>
          <a:p>
            <a:r>
              <a:rPr lang="it-IT" smtClean="0"/>
              <a:t>CESPEC ON TEAMS - 19/05/2020</a:t>
            </a:r>
            <a:endParaRPr lang="it-IT"/>
          </a:p>
        </p:txBody>
      </p:sp>
      <p:sp>
        <p:nvSpPr>
          <p:cNvPr id="6" name="Slide Number Placeholder 5"/>
          <p:cNvSpPr>
            <a:spLocks noGrp="1"/>
          </p:cNvSpPr>
          <p:nvPr>
            <p:ph type="sldNum" sz="quarter" idx="12"/>
          </p:nvPr>
        </p:nvSpPr>
        <p:spPr/>
        <p:txBody>
          <a:bodyPr/>
          <a:lstStyle/>
          <a:p>
            <a:fld id="{6903EAB3-1484-4371-ADF1-8AA391357CBC}"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16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278AA3F-9C02-474C-BB73-186CE92CCDFC}" type="datetime1">
              <a:rPr lang="it-IT" smtClean="0"/>
              <a:t>14/05/2020</a:t>
            </a:fld>
            <a:endParaRPr lang="it-IT"/>
          </a:p>
        </p:txBody>
      </p:sp>
      <p:sp>
        <p:nvSpPr>
          <p:cNvPr id="5" name="Footer Placeholder 4"/>
          <p:cNvSpPr>
            <a:spLocks noGrp="1"/>
          </p:cNvSpPr>
          <p:nvPr>
            <p:ph type="ftr" sz="quarter" idx="11"/>
          </p:nvPr>
        </p:nvSpPr>
        <p:spPr/>
        <p:txBody>
          <a:bodyPr/>
          <a:lstStyle/>
          <a:p>
            <a:r>
              <a:rPr lang="it-IT" smtClean="0"/>
              <a:t>CESPEC ON TEAMS - 19/05/2020</a:t>
            </a:r>
            <a:endParaRPr lang="it-IT"/>
          </a:p>
        </p:txBody>
      </p:sp>
      <p:sp>
        <p:nvSpPr>
          <p:cNvPr id="6" name="Slide Number Placeholder 5"/>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37528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DE8C5B2A-B85A-478B-9B8A-3A491098E41D}" type="datetime1">
              <a:rPr lang="it-IT" smtClean="0"/>
              <a:t>14/05/2020</a:t>
            </a:fld>
            <a:endParaRPr lang="it-IT"/>
          </a:p>
        </p:txBody>
      </p:sp>
      <p:sp>
        <p:nvSpPr>
          <p:cNvPr id="5" name="Footer Placeholder 4"/>
          <p:cNvSpPr>
            <a:spLocks noGrp="1"/>
          </p:cNvSpPr>
          <p:nvPr>
            <p:ph type="ftr" sz="quarter" idx="11"/>
          </p:nvPr>
        </p:nvSpPr>
        <p:spPr/>
        <p:txBody>
          <a:bodyPr/>
          <a:lstStyle/>
          <a:p>
            <a:r>
              <a:rPr lang="it-IT" smtClean="0"/>
              <a:t>CESPEC ON TEAMS - 19/05/2020</a:t>
            </a:r>
            <a:endParaRPr lang="it-IT"/>
          </a:p>
        </p:txBody>
      </p:sp>
      <p:sp>
        <p:nvSpPr>
          <p:cNvPr id="6" name="Slide Number Placeholder 5"/>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201883802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2768232-ADDE-4DDE-A962-3FCDDA06E71C}" type="datetime1">
              <a:rPr lang="it-IT" smtClean="0"/>
              <a:t>14/05/2020</a:t>
            </a:fld>
            <a:endParaRPr lang="it-IT"/>
          </a:p>
        </p:txBody>
      </p:sp>
      <p:sp>
        <p:nvSpPr>
          <p:cNvPr id="5" name="Footer Placeholder 4"/>
          <p:cNvSpPr>
            <a:spLocks noGrp="1"/>
          </p:cNvSpPr>
          <p:nvPr>
            <p:ph type="ftr" sz="quarter" idx="11"/>
          </p:nvPr>
        </p:nvSpPr>
        <p:spPr/>
        <p:txBody>
          <a:bodyPr/>
          <a:lstStyle/>
          <a:p>
            <a:r>
              <a:rPr lang="it-IT" smtClean="0"/>
              <a:t>CESPEC ON TEAMS - 19/05/2020</a:t>
            </a:r>
            <a:endParaRPr lang="it-IT"/>
          </a:p>
        </p:txBody>
      </p:sp>
      <p:sp>
        <p:nvSpPr>
          <p:cNvPr id="6" name="Slide Number Placeholder 5"/>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3324832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8889DC0-199D-4BFD-BB00-B41EF4AA80FB}" type="datetime1">
              <a:rPr lang="it-IT" smtClean="0"/>
              <a:t>14/05/2020</a:t>
            </a:fld>
            <a:endParaRPr lang="it-IT"/>
          </a:p>
        </p:txBody>
      </p:sp>
      <p:sp>
        <p:nvSpPr>
          <p:cNvPr id="5" name="Footer Placeholder 4"/>
          <p:cNvSpPr>
            <a:spLocks noGrp="1"/>
          </p:cNvSpPr>
          <p:nvPr>
            <p:ph type="ftr" sz="quarter" idx="11"/>
          </p:nvPr>
        </p:nvSpPr>
        <p:spPr/>
        <p:txBody>
          <a:bodyPr/>
          <a:lstStyle/>
          <a:p>
            <a:r>
              <a:rPr lang="it-IT" smtClean="0"/>
              <a:t>CESPEC ON TEAMS - 19/05/2020</a:t>
            </a:r>
            <a:endParaRPr lang="it-IT"/>
          </a:p>
        </p:txBody>
      </p:sp>
      <p:sp>
        <p:nvSpPr>
          <p:cNvPr id="6" name="Slide Number Placeholder 5"/>
          <p:cNvSpPr>
            <a:spLocks noGrp="1"/>
          </p:cNvSpPr>
          <p:nvPr>
            <p:ph type="sldNum" sz="quarter" idx="12"/>
          </p:nvPr>
        </p:nvSpPr>
        <p:spPr/>
        <p:txBody>
          <a:bodyPr/>
          <a:lstStyle/>
          <a:p>
            <a:fld id="{6903EAB3-1484-4371-ADF1-8AA391357CBC}" type="slidenum">
              <a:rPr lang="it-IT" smtClean="0"/>
              <a:t>‹N›</a:t>
            </a:fld>
            <a:endParaRPr lang="it-I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84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0167840-A82A-426C-86CF-00C17674517F}" type="datetime1">
              <a:rPr lang="it-IT" smtClean="0"/>
              <a:t>14/05/2020</a:t>
            </a:fld>
            <a:endParaRPr lang="it-IT"/>
          </a:p>
        </p:txBody>
      </p:sp>
      <p:sp>
        <p:nvSpPr>
          <p:cNvPr id="6" name="Footer Placeholder 5"/>
          <p:cNvSpPr>
            <a:spLocks noGrp="1"/>
          </p:cNvSpPr>
          <p:nvPr>
            <p:ph type="ftr" sz="quarter" idx="11"/>
          </p:nvPr>
        </p:nvSpPr>
        <p:spPr/>
        <p:txBody>
          <a:bodyPr/>
          <a:lstStyle/>
          <a:p>
            <a:r>
              <a:rPr lang="it-IT" smtClean="0"/>
              <a:t>CESPEC ON TEAMS - 19/05/2020</a:t>
            </a:r>
            <a:endParaRPr lang="it-IT"/>
          </a:p>
        </p:txBody>
      </p:sp>
      <p:sp>
        <p:nvSpPr>
          <p:cNvPr id="7" name="Slide Number Placeholder 6"/>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380156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22960" y="2582334"/>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62C98BA-9A5F-447F-82F0-DC7D6C5F3E3F}" type="datetime1">
              <a:rPr lang="it-IT" smtClean="0"/>
              <a:t>14/05/2020</a:t>
            </a:fld>
            <a:endParaRPr lang="it-IT"/>
          </a:p>
        </p:txBody>
      </p:sp>
      <p:sp>
        <p:nvSpPr>
          <p:cNvPr id="8" name="Footer Placeholder 7"/>
          <p:cNvSpPr>
            <a:spLocks noGrp="1"/>
          </p:cNvSpPr>
          <p:nvPr>
            <p:ph type="ftr" sz="quarter" idx="11"/>
          </p:nvPr>
        </p:nvSpPr>
        <p:spPr/>
        <p:txBody>
          <a:bodyPr/>
          <a:lstStyle/>
          <a:p>
            <a:r>
              <a:rPr lang="it-IT" smtClean="0"/>
              <a:t>CESPEC ON TEAMS - 19/05/2020</a:t>
            </a:r>
            <a:endParaRPr lang="it-IT"/>
          </a:p>
        </p:txBody>
      </p:sp>
      <p:sp>
        <p:nvSpPr>
          <p:cNvPr id="9" name="Slide Number Placeholder 8"/>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2550392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1DB8489C-6A3A-47A9-BC28-49427524E211}" type="datetime1">
              <a:rPr lang="it-IT" smtClean="0"/>
              <a:t>14/05/2020</a:t>
            </a:fld>
            <a:endParaRPr lang="it-IT"/>
          </a:p>
        </p:txBody>
      </p:sp>
      <p:sp>
        <p:nvSpPr>
          <p:cNvPr id="4" name="Footer Placeholder 3"/>
          <p:cNvSpPr>
            <a:spLocks noGrp="1"/>
          </p:cNvSpPr>
          <p:nvPr>
            <p:ph type="ftr" sz="quarter" idx="11"/>
          </p:nvPr>
        </p:nvSpPr>
        <p:spPr/>
        <p:txBody>
          <a:bodyPr/>
          <a:lstStyle/>
          <a:p>
            <a:r>
              <a:rPr lang="it-IT" smtClean="0"/>
              <a:t>CESPEC ON TEAMS - 19/05/2020</a:t>
            </a:r>
            <a:endParaRPr lang="it-IT"/>
          </a:p>
        </p:txBody>
      </p:sp>
      <p:sp>
        <p:nvSpPr>
          <p:cNvPr id="5" name="Slide Number Placeholder 4"/>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131929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30843A0-7535-4B13-A775-B82288125EE1}" type="datetime1">
              <a:rPr lang="it-IT" smtClean="0"/>
              <a:t>14/05/2020</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r>
              <a:rPr lang="it-IT" smtClean="0"/>
              <a:t>CESPEC ON TEAMS - 19/05/2020</a:t>
            </a:r>
            <a:endParaRPr lang="it-IT"/>
          </a:p>
        </p:txBody>
      </p:sp>
      <p:sp>
        <p:nvSpPr>
          <p:cNvPr id="9" name="Slide Number Placeholder 8"/>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21713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6B2E9B0-155D-4FD2-BCA2-540459D2AC7B}" type="datetime1">
              <a:rPr lang="it-IT" smtClean="0"/>
              <a:t>14/05/2020</a:t>
            </a:fld>
            <a:endParaRPr lang="it-I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it-IT" smtClean="0"/>
              <a:t>CESPEC ON TEAMS - 19/05/2020</a:t>
            </a:r>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03EAB3-1484-4371-ADF1-8AA391357CBC}" type="slidenum">
              <a:rPr lang="it-IT" smtClean="0"/>
              <a:t>‹N›</a:t>
            </a:fld>
            <a:endParaRPr lang="it-IT"/>
          </a:p>
        </p:txBody>
      </p:sp>
    </p:spTree>
    <p:extLst>
      <p:ext uri="{BB962C8B-B14F-4D97-AF65-F5344CB8AC3E}">
        <p14:creationId xmlns:p14="http://schemas.microsoft.com/office/powerpoint/2010/main" val="319121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99A13C9-40DF-44CB-980C-DDC4421D1E00}" type="datetime1">
              <a:rPr lang="it-IT" smtClean="0"/>
              <a:t>14/05/2020</a:t>
            </a:fld>
            <a:endParaRPr lang="it-IT"/>
          </a:p>
        </p:txBody>
      </p:sp>
      <p:sp>
        <p:nvSpPr>
          <p:cNvPr id="6" name="Footer Placeholder 5"/>
          <p:cNvSpPr>
            <a:spLocks noGrp="1"/>
          </p:cNvSpPr>
          <p:nvPr>
            <p:ph type="ftr" sz="quarter" idx="11"/>
          </p:nvPr>
        </p:nvSpPr>
        <p:spPr/>
        <p:txBody>
          <a:bodyPr/>
          <a:lstStyle/>
          <a:p>
            <a:r>
              <a:rPr lang="it-IT" smtClean="0"/>
              <a:t>CESPEC ON TEAMS - 19/05/2020</a:t>
            </a:r>
            <a:endParaRPr lang="it-IT"/>
          </a:p>
        </p:txBody>
      </p:sp>
      <p:sp>
        <p:nvSpPr>
          <p:cNvPr id="7" name="Slide Number Placeholder 6"/>
          <p:cNvSpPr>
            <a:spLocks noGrp="1"/>
          </p:cNvSpPr>
          <p:nvPr>
            <p:ph type="sldNum" sz="quarter" idx="12"/>
          </p:nvPr>
        </p:nvSpPr>
        <p:spPr/>
        <p:txBody>
          <a:bodyPr/>
          <a:lstStyle/>
          <a:p>
            <a:fld id="{6903EAB3-1484-4371-ADF1-8AA391357CBC}" type="slidenum">
              <a:rPr lang="it-IT" smtClean="0"/>
              <a:t>‹N›</a:t>
            </a:fld>
            <a:endParaRPr lang="it-IT"/>
          </a:p>
        </p:txBody>
      </p:sp>
    </p:spTree>
    <p:extLst>
      <p:ext uri="{BB962C8B-B14F-4D97-AF65-F5344CB8AC3E}">
        <p14:creationId xmlns:p14="http://schemas.microsoft.com/office/powerpoint/2010/main" val="343864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E8C5B2A-B85A-478B-9B8A-3A491098E41D}" type="datetime1">
              <a:rPr lang="it-IT" smtClean="0"/>
              <a:t>14/05/2020</a:t>
            </a:fld>
            <a:endParaRPr lang="it-I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smtClean="0"/>
              <a:t>CESPEC ON TEAMS - 19/05/2020</a:t>
            </a:r>
            <a:endParaRPr lang="it-I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903EAB3-1484-4371-ADF1-8AA391357CBC}" type="slidenum">
              <a:rPr lang="it-IT" smtClean="0"/>
              <a:t>‹N›</a:t>
            </a:fld>
            <a:endParaRPr lang="it-I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839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7"/>
            <a:ext cx="7772400" cy="2880319"/>
          </a:xfrm>
        </p:spPr>
        <p:txBody>
          <a:bodyPr>
            <a:noAutofit/>
          </a:bodyPr>
          <a:lstStyle/>
          <a:p>
            <a:pPr algn="ctr"/>
            <a:r>
              <a:rPr lang="it-IT" sz="2800" dirty="0" smtClean="0">
                <a:solidFill>
                  <a:srgbClr val="6986D9"/>
                </a:solidFill>
              </a:rPr>
              <a:t>"</a:t>
            </a:r>
            <a:r>
              <a:rPr lang="it-IT" sz="2800" dirty="0" smtClean="0">
                <a:solidFill>
                  <a:srgbClr val="6986D9"/>
                </a:solidFill>
                <a:latin typeface="Cooper Black" panose="0208090404030B020404" pitchFamily="18" charset="0"/>
              </a:rPr>
              <a:t>CESPEC ON TEAMS</a:t>
            </a:r>
            <a:r>
              <a:rPr lang="it-IT" sz="2800" dirty="0" smtClean="0">
                <a:solidFill>
                  <a:srgbClr val="6986D9"/>
                </a:solidFill>
              </a:rPr>
              <a:t>" </a:t>
            </a:r>
            <a:r>
              <a:rPr lang="it-IT" sz="2800" dirty="0" smtClean="0"/>
              <a:t/>
            </a:r>
            <a:br>
              <a:rPr lang="it-IT" sz="2800" dirty="0" smtClean="0"/>
            </a:br>
            <a:r>
              <a:rPr lang="it-IT" sz="2800" b="1" dirty="0" smtClean="0">
                <a:solidFill>
                  <a:srgbClr val="009900"/>
                </a:solidFill>
                <a:latin typeface="Vijaya" panose="020B0604020202020204" pitchFamily="34" charset="0"/>
                <a:cs typeface="Vijaya" panose="020B0604020202020204" pitchFamily="34" charset="0"/>
              </a:rPr>
              <a:t>Ciclo di incontri virtuali in materia di procedure concorsuali, esecuzioni e diritto penale dell'economia</a:t>
            </a:r>
            <a:br>
              <a:rPr lang="it-IT" sz="2800" b="1" dirty="0" smtClean="0">
                <a:solidFill>
                  <a:srgbClr val="009900"/>
                </a:solidFill>
                <a:latin typeface="Vijaya" panose="020B0604020202020204" pitchFamily="34" charset="0"/>
                <a:cs typeface="Vijaya" panose="020B0604020202020204" pitchFamily="34" charset="0"/>
              </a:rPr>
            </a:br>
            <a:r>
              <a:rPr lang="it-IT" sz="2800" b="1" dirty="0" smtClean="0">
                <a:solidFill>
                  <a:schemeClr val="accent6">
                    <a:lumMod val="75000"/>
                  </a:schemeClr>
                </a:solidFill>
              </a:rPr>
              <a:t/>
            </a:r>
            <a:br>
              <a:rPr lang="it-IT" sz="2800" b="1" dirty="0" smtClean="0">
                <a:solidFill>
                  <a:schemeClr val="accent6">
                    <a:lumMod val="75000"/>
                  </a:schemeClr>
                </a:solidFill>
              </a:rPr>
            </a:br>
            <a:r>
              <a:rPr lang="it-IT" sz="2800" b="1" dirty="0" smtClean="0">
                <a:solidFill>
                  <a:srgbClr val="F27F60"/>
                </a:solidFill>
                <a:latin typeface="Informal Roman" panose="030604020304060B0204" pitchFamily="66" charset="0"/>
              </a:rPr>
              <a:t>MARTEDÌ 19 MAGGIO 2020</a:t>
            </a:r>
            <a:endParaRPr lang="it-IT" sz="2800" b="1" dirty="0">
              <a:solidFill>
                <a:srgbClr val="F27F60"/>
              </a:solidFill>
              <a:latin typeface="Informal Roman" panose="030604020304060B0204" pitchFamily="66" charset="0"/>
            </a:endParaRPr>
          </a:p>
        </p:txBody>
      </p:sp>
      <p:pic>
        <p:nvPicPr>
          <p:cNvPr id="1026" name="Picture 2" descr="J:\U\Documenti - Convegni\CESPEC OSP - Milano 19.05.2020\venezia_b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429000"/>
            <a:ext cx="4279747" cy="192602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J:\U\Documenti - Convegni\CESPEC OSP - Milano 19.05.2020\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5319297"/>
            <a:ext cx="340995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56658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dirty="0"/>
              <a:t>La </a:t>
            </a:r>
            <a:r>
              <a:rPr lang="it-IT" sz="2400" b="1" dirty="0" smtClean="0"/>
              <a:t>legittimazione </a:t>
            </a:r>
            <a:r>
              <a:rPr lang="it-IT" sz="2400" b="1" dirty="0"/>
              <a:t>attiva</a:t>
            </a:r>
            <a:r>
              <a:rPr lang="it-IT" sz="2400" dirty="0"/>
              <a:t> </a:t>
            </a:r>
            <a:r>
              <a:rPr lang="it-IT" sz="2400" dirty="0" smtClean="0"/>
              <a:t>spetta </a:t>
            </a:r>
            <a:r>
              <a:rPr lang="it-IT" sz="2400" b="1" dirty="0" smtClean="0"/>
              <a:t>esclusivamente</a:t>
            </a:r>
            <a:r>
              <a:rPr lang="it-IT" sz="2400" dirty="0" smtClean="0"/>
              <a:t> </a:t>
            </a:r>
            <a:r>
              <a:rPr lang="it-IT" sz="2400" dirty="0"/>
              <a:t>al creditore o al </a:t>
            </a:r>
            <a:r>
              <a:rPr lang="it-IT" sz="2400" dirty="0" smtClean="0"/>
              <a:t>rivendicante destinatario del provvedimento del G.D.</a:t>
            </a:r>
          </a:p>
          <a:p>
            <a:pPr algn="just">
              <a:spcBef>
                <a:spcPts val="0"/>
              </a:spcBef>
            </a:pPr>
            <a:r>
              <a:rPr lang="it-IT" sz="2400" dirty="0" smtClean="0"/>
              <a:t>E’ </a:t>
            </a:r>
            <a:r>
              <a:rPr lang="it-IT" sz="2400" b="1" dirty="0" smtClean="0"/>
              <a:t>esclusa</a:t>
            </a:r>
            <a:r>
              <a:rPr lang="it-IT" sz="2400" dirty="0" smtClean="0"/>
              <a:t> </a:t>
            </a:r>
            <a:r>
              <a:rPr lang="it-IT" sz="2400" dirty="0"/>
              <a:t>la possibilità che l'opposizione sia proposta dal </a:t>
            </a:r>
            <a:r>
              <a:rPr lang="it-IT" sz="2400" b="1" dirty="0"/>
              <a:t>Curatore</a:t>
            </a:r>
            <a:r>
              <a:rPr lang="it-IT" sz="2400" dirty="0"/>
              <a:t> o da </a:t>
            </a:r>
            <a:r>
              <a:rPr lang="it-IT" sz="2400" b="1" dirty="0"/>
              <a:t>altri </a:t>
            </a:r>
            <a:r>
              <a:rPr lang="it-IT" sz="2400" b="1" dirty="0" smtClean="0"/>
              <a:t>creditori</a:t>
            </a:r>
            <a:r>
              <a:rPr lang="it-IT" sz="2400" dirty="0" smtClean="0"/>
              <a:t> </a:t>
            </a:r>
            <a:r>
              <a:rPr lang="it-IT" sz="2400" dirty="0" smtClean="0">
                <a:sym typeface="Wingdings" panose="05000000000000000000" pitchFamily="2" charset="2"/>
              </a:rPr>
              <a:t> </a:t>
            </a:r>
            <a:r>
              <a:rPr lang="it-IT" sz="2400" dirty="0" smtClean="0"/>
              <a:t>hanno </a:t>
            </a:r>
            <a:r>
              <a:rPr lang="it-IT" sz="2400" dirty="0"/>
              <a:t>a propria disposizione i </a:t>
            </a:r>
            <a:r>
              <a:rPr lang="it-IT" sz="2400" b="1" dirty="0"/>
              <a:t>diversi rimedi</a:t>
            </a:r>
            <a:r>
              <a:rPr lang="it-IT" sz="2400" dirty="0"/>
              <a:t> della </a:t>
            </a:r>
            <a:r>
              <a:rPr lang="it-IT" sz="2400" dirty="0" smtClean="0"/>
              <a:t>impugnazione e della revocazione.</a:t>
            </a:r>
          </a:p>
          <a:p>
            <a:pPr algn="just">
              <a:spcBef>
                <a:spcPts val="0"/>
              </a:spcBef>
            </a:pPr>
            <a:r>
              <a:rPr lang="it-IT" sz="2400" dirty="0"/>
              <a:t>La </a:t>
            </a:r>
            <a:r>
              <a:rPr lang="it-IT" sz="2400" b="1" dirty="0"/>
              <a:t>legittimazione passiva</a:t>
            </a:r>
            <a:r>
              <a:rPr lang="it-IT" sz="2400" dirty="0"/>
              <a:t> spetta in </a:t>
            </a:r>
            <a:r>
              <a:rPr lang="it-IT" sz="2400" b="1" dirty="0"/>
              <a:t>via esclusiva</a:t>
            </a:r>
            <a:r>
              <a:rPr lang="it-IT" sz="2400" dirty="0"/>
              <a:t> al </a:t>
            </a:r>
            <a:r>
              <a:rPr lang="it-IT" sz="2400" b="1" dirty="0"/>
              <a:t>Curatore</a:t>
            </a:r>
            <a:r>
              <a:rPr lang="it-IT" sz="2400" dirty="0"/>
              <a:t>, </a:t>
            </a:r>
            <a:r>
              <a:rPr lang="it-IT" sz="2400" dirty="0" smtClean="0"/>
              <a:t>che tutela indirettamente </a:t>
            </a:r>
            <a:r>
              <a:rPr lang="it-IT" sz="2400" dirty="0"/>
              <a:t>anche gli interessi </a:t>
            </a:r>
            <a:r>
              <a:rPr lang="it-IT" sz="2400" dirty="0" smtClean="0"/>
              <a:t>del fallito.</a:t>
            </a:r>
          </a:p>
          <a:p>
            <a:pPr algn="just">
              <a:spcBef>
                <a:spcPts val="0"/>
              </a:spcBef>
            </a:pPr>
            <a:r>
              <a:rPr lang="it-IT" sz="2400" dirty="0" smtClean="0"/>
              <a:t>Il fallito </a:t>
            </a:r>
            <a:r>
              <a:rPr lang="it-IT" sz="2400" b="1" dirty="0" smtClean="0"/>
              <a:t>NON </a:t>
            </a:r>
            <a:r>
              <a:rPr lang="it-IT" sz="2400" dirty="0" smtClean="0"/>
              <a:t>è legittimato a proporre opposizione (e neppure il fideiussore del fallito: Cass. I, Ord n</a:t>
            </a:r>
            <a:r>
              <a:rPr lang="it-IT" sz="2400" dirty="0"/>
              <a:t>. </a:t>
            </a:r>
            <a:r>
              <a:rPr lang="it-IT" sz="2400" dirty="0" smtClean="0"/>
              <a:t>119/2016).</a:t>
            </a:r>
          </a:p>
          <a:p>
            <a:pPr algn="just">
              <a:spcBef>
                <a:spcPts val="0"/>
              </a:spcBef>
            </a:pPr>
            <a:r>
              <a:rPr lang="it-IT" sz="2400" dirty="0"/>
              <a:t>L'opposizione investe la decisione sullo stato passivo sia sotto eventuali </a:t>
            </a:r>
            <a:r>
              <a:rPr lang="it-IT" sz="2400" b="1" dirty="0"/>
              <a:t>profili in rito</a:t>
            </a:r>
            <a:r>
              <a:rPr lang="it-IT" sz="2400" dirty="0"/>
              <a:t> (carenza o vizi di motivazione) sia sotto i </a:t>
            </a:r>
            <a:r>
              <a:rPr lang="it-IT" sz="2400" b="1" dirty="0"/>
              <a:t>profili in merito</a:t>
            </a:r>
            <a:r>
              <a:rPr lang="it-IT" sz="2400" dirty="0"/>
              <a:t> vero e proprio, ed ha carattere </a:t>
            </a:r>
            <a:r>
              <a:rPr lang="it-IT" sz="2400" b="1" dirty="0"/>
              <a:t>devolutivo-sostitutivo</a:t>
            </a:r>
            <a:r>
              <a:rPr lang="it-IT" sz="2400" dirty="0"/>
              <a:t> </a:t>
            </a:r>
            <a:r>
              <a:rPr lang="it-IT" sz="2400" dirty="0" smtClean="0"/>
              <a:t>del </a:t>
            </a:r>
            <a:r>
              <a:rPr lang="it-IT" sz="2400" dirty="0"/>
              <a:t>provvedimento assunto dal </a:t>
            </a:r>
            <a:r>
              <a:rPr lang="it-IT" sz="2400" dirty="0" smtClean="0"/>
              <a:t>G.D., </a:t>
            </a:r>
            <a:r>
              <a:rPr lang="it-IT" sz="2400" dirty="0"/>
              <a:t>sia pure </a:t>
            </a:r>
            <a:r>
              <a:rPr lang="it-IT" sz="2400" b="1" dirty="0"/>
              <a:t>nei limiti </a:t>
            </a:r>
            <a:r>
              <a:rPr lang="it-IT" sz="2400" dirty="0"/>
              <a:t>delle censure concretamente mosse </a:t>
            </a:r>
            <a:r>
              <a:rPr lang="it-IT" sz="2400" dirty="0" smtClean="0"/>
              <a:t>nell'opposizione.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10</a:t>
            </a:fld>
            <a:endParaRPr lang="it-IT"/>
          </a:p>
        </p:txBody>
      </p:sp>
    </p:spTree>
    <p:extLst>
      <p:ext uri="{BB962C8B-B14F-4D97-AF65-F5344CB8AC3E}">
        <p14:creationId xmlns:p14="http://schemas.microsoft.com/office/powerpoint/2010/main" val="66923888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r>
              <a:rPr lang="it-IT" sz="2400" b="1" dirty="0" smtClean="0"/>
              <a:t>Unico limite</a:t>
            </a:r>
            <a:r>
              <a:rPr lang="it-IT" sz="2400" dirty="0" smtClean="0"/>
              <a:t> è il divieto </a:t>
            </a:r>
            <a:r>
              <a:rPr lang="it-IT" sz="2400" dirty="0"/>
              <a:t>di formulare (anche indirettamente tramite le allegazioni e le prove) una vera e propria </a:t>
            </a:r>
            <a:r>
              <a:rPr lang="it-IT" sz="2400" b="1" dirty="0"/>
              <a:t>domanda nuova</a:t>
            </a:r>
            <a:r>
              <a:rPr lang="it-IT" sz="2400" dirty="0"/>
              <a:t>, ampliando o modificando </a:t>
            </a:r>
            <a:r>
              <a:rPr lang="it-IT" sz="2400" i="1" dirty="0" err="1"/>
              <a:t>petitum</a:t>
            </a:r>
            <a:r>
              <a:rPr lang="it-IT" sz="2400" dirty="0"/>
              <a:t> e/o </a:t>
            </a:r>
            <a:r>
              <a:rPr lang="it-IT" sz="2400" i="1" dirty="0"/>
              <a:t>causa </a:t>
            </a:r>
            <a:r>
              <a:rPr lang="it-IT" sz="2400" i="1" dirty="0" err="1"/>
              <a:t>petendi</a:t>
            </a:r>
            <a:r>
              <a:rPr lang="it-IT" sz="2400" dirty="0"/>
              <a:t>. </a:t>
            </a:r>
            <a:endParaRPr lang="it-IT" sz="2400" dirty="0" smtClean="0"/>
          </a:p>
          <a:p>
            <a:pPr algn="just"/>
            <a:r>
              <a:rPr lang="it-IT" sz="2400" dirty="0" smtClean="0"/>
              <a:t>Opera il vincolo </a:t>
            </a:r>
            <a:r>
              <a:rPr lang="it-IT" sz="2400" dirty="0"/>
              <a:t>di </a:t>
            </a:r>
            <a:r>
              <a:rPr lang="it-IT" sz="2400" b="1" dirty="0"/>
              <a:t>immutabilità della </a:t>
            </a:r>
            <a:r>
              <a:rPr lang="it-IT" sz="2400" b="1" dirty="0" smtClean="0"/>
              <a:t>domanda </a:t>
            </a:r>
            <a:r>
              <a:rPr lang="it-IT" sz="2400" b="1" dirty="0" smtClean="0">
                <a:sym typeface="Wingdings" panose="05000000000000000000" pitchFamily="2" charset="2"/>
              </a:rPr>
              <a:t> </a:t>
            </a:r>
            <a:r>
              <a:rPr lang="it-IT" sz="2400" dirty="0" smtClean="0"/>
              <a:t>vi è nello specifico l'esigenza </a:t>
            </a:r>
            <a:r>
              <a:rPr lang="it-IT" sz="2400" dirty="0"/>
              <a:t>di </a:t>
            </a:r>
            <a:r>
              <a:rPr lang="it-IT" sz="2400" b="1" dirty="0"/>
              <a:t>tutelare gli altri creditori concorrenti</a:t>
            </a:r>
            <a:r>
              <a:rPr lang="it-IT" sz="2400" dirty="0"/>
              <a:t> dal rischio di veder ammesso il credito in questione per ragioni diverse da quelle dedotte nella fase di esame dello stato </a:t>
            </a:r>
            <a:r>
              <a:rPr lang="it-IT" sz="2400" dirty="0" smtClean="0"/>
              <a:t>passivo.</a:t>
            </a:r>
          </a:p>
          <a:p>
            <a:pPr algn="just"/>
            <a:r>
              <a:rPr lang="it-IT" sz="2400" dirty="0" smtClean="0"/>
              <a:t>La violazione, in quanto il vincolo assicura anche il </a:t>
            </a:r>
            <a:r>
              <a:rPr lang="it-IT" sz="2400" dirty="0"/>
              <a:t>rispetto della durata ragionevole del processo, </a:t>
            </a:r>
            <a:r>
              <a:rPr lang="it-IT" sz="2400" dirty="0" smtClean="0"/>
              <a:t>è </a:t>
            </a:r>
            <a:r>
              <a:rPr lang="it-IT" sz="2400" b="1" dirty="0" smtClean="0"/>
              <a:t>rilevabile </a:t>
            </a:r>
            <a:r>
              <a:rPr lang="it-IT" sz="2400" b="1" dirty="0"/>
              <a:t>anche </a:t>
            </a:r>
            <a:r>
              <a:rPr lang="it-IT" sz="2400" b="1" dirty="0" smtClean="0"/>
              <a:t>d'ufficio</a:t>
            </a:r>
            <a:r>
              <a:rPr lang="it-IT" sz="2400" dirty="0" smtClean="0"/>
              <a:t>, </a:t>
            </a:r>
            <a:r>
              <a:rPr lang="it-IT" sz="2400" dirty="0"/>
              <a:t>indipendentemente dalla presenza di una eccezione del </a:t>
            </a:r>
            <a:r>
              <a:rPr lang="it-IT" sz="2400" dirty="0" smtClean="0"/>
              <a:t>curatore (</a:t>
            </a:r>
            <a:r>
              <a:rPr lang="it-IT" sz="2400" i="1" dirty="0" smtClean="0"/>
              <a:t>Cass</a:t>
            </a:r>
            <a:r>
              <a:rPr lang="it-IT" sz="2400" i="1" dirty="0"/>
              <a:t>. I, n. </a:t>
            </a:r>
            <a:r>
              <a:rPr lang="it-IT" sz="2400" i="1" dirty="0" smtClean="0"/>
              <a:t>19605/2004)</a:t>
            </a:r>
            <a:endParaRPr lang="it-IT" sz="2400" dirty="0" smtClean="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11</a:t>
            </a:fld>
            <a:endParaRPr lang="it-IT"/>
          </a:p>
        </p:txBody>
      </p:sp>
    </p:spTree>
    <p:extLst>
      <p:ext uri="{BB962C8B-B14F-4D97-AF65-F5344CB8AC3E}">
        <p14:creationId xmlns:p14="http://schemas.microsoft.com/office/powerpoint/2010/main" val="147482546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r>
              <a:rPr lang="it-IT" sz="2400" spc="-150" dirty="0"/>
              <a:t>Una eccezione è da alcuni individuata nell'art. 103: la possibilità per il rivendicante – ove il bene non sia stato acquisito </a:t>
            </a:r>
            <a:r>
              <a:rPr lang="it-IT" sz="2400" spc="-150" dirty="0" smtClean="0"/>
              <a:t>all'attivo – </a:t>
            </a:r>
            <a:r>
              <a:rPr lang="it-IT" sz="2400" spc="-150" dirty="0"/>
              <a:t>di modificare la domanda, chiedendo l'ammissione al passivo del </a:t>
            </a:r>
            <a:r>
              <a:rPr lang="it-IT" sz="2400" b="1" spc="-150" dirty="0"/>
              <a:t>controvalore del bene</a:t>
            </a:r>
            <a:r>
              <a:rPr lang="it-IT" sz="2400" spc="-150" dirty="0"/>
              <a:t>, sarebbe esercitabile anche in sede di </a:t>
            </a:r>
            <a:r>
              <a:rPr lang="it-IT" sz="2400" spc="-150" dirty="0" smtClean="0"/>
              <a:t>opposizione </a:t>
            </a:r>
            <a:r>
              <a:rPr lang="it-IT" sz="2400" b="1" spc="-150" dirty="0" smtClean="0">
                <a:solidFill>
                  <a:srgbClr val="FF0000"/>
                </a:solidFill>
              </a:rPr>
              <a:t>(cfr. art. 210 C.C.I.)</a:t>
            </a:r>
            <a:r>
              <a:rPr lang="it-IT" sz="2400" spc="-150" dirty="0" smtClean="0"/>
              <a:t>.</a:t>
            </a:r>
            <a:endParaRPr lang="it-IT" sz="2400" spc="-150" dirty="0"/>
          </a:p>
          <a:p>
            <a:pPr algn="just"/>
            <a:r>
              <a:rPr lang="it-IT" sz="2400" spc="-150" dirty="0" smtClean="0"/>
              <a:t>Casistica della Suprema </a:t>
            </a:r>
            <a:r>
              <a:rPr lang="it-IT" sz="2400" spc="-150" dirty="0"/>
              <a:t>Corte </a:t>
            </a:r>
            <a:r>
              <a:rPr lang="it-IT" sz="2400" spc="-150" dirty="0" smtClean="0"/>
              <a:t>: </a:t>
            </a:r>
          </a:p>
          <a:p>
            <a:pPr marL="360363" indent="0" algn="just">
              <a:buNone/>
            </a:pPr>
            <a:r>
              <a:rPr lang="it-IT" sz="2400" i="1" spc="-150" dirty="0" smtClean="0"/>
              <a:t>a</a:t>
            </a:r>
            <a:r>
              <a:rPr lang="it-IT" sz="2400" spc="-150" dirty="0"/>
              <a:t>) </a:t>
            </a:r>
            <a:r>
              <a:rPr lang="it-IT" sz="2400" b="1" spc="-150" dirty="0" smtClean="0"/>
              <a:t>inammissibilità</a:t>
            </a:r>
            <a:r>
              <a:rPr lang="it-IT" sz="2400" spc="-150" dirty="0" smtClean="0"/>
              <a:t> </a:t>
            </a:r>
            <a:r>
              <a:rPr lang="it-IT" sz="2400" spc="-150" dirty="0"/>
              <a:t>della richiesta di riconoscimento della </a:t>
            </a:r>
            <a:r>
              <a:rPr lang="it-IT" sz="2400" b="1" spc="-150" dirty="0" err="1"/>
              <a:t>prededucibilità</a:t>
            </a:r>
            <a:r>
              <a:rPr lang="it-IT" sz="2400" spc="-150" dirty="0"/>
              <a:t> del credito, insinuato originariamente in via privilegiata, implicando tale richiesta l'introduzione nel giudizio di un diverso tema di discussione e d'indagine (</a:t>
            </a:r>
            <a:r>
              <a:rPr lang="it-IT" sz="2400" i="1" spc="-150" dirty="0"/>
              <a:t>Cass. I, n. 5167/2012</a:t>
            </a:r>
            <a:r>
              <a:rPr lang="it-IT" sz="2400" spc="-150" dirty="0"/>
              <a:t>); </a:t>
            </a:r>
            <a:endParaRPr lang="it-IT" sz="2400" spc="-150" dirty="0" smtClean="0"/>
          </a:p>
          <a:p>
            <a:pPr marL="360363" indent="0" algn="just">
              <a:buNone/>
            </a:pPr>
            <a:r>
              <a:rPr lang="it-IT" sz="2400" i="1" spc="-150" dirty="0" smtClean="0"/>
              <a:t>b</a:t>
            </a:r>
            <a:r>
              <a:rPr lang="it-IT" sz="2400" spc="-150" dirty="0"/>
              <a:t>) </a:t>
            </a:r>
            <a:r>
              <a:rPr lang="it-IT" sz="2400" b="1" spc="-150" dirty="0" smtClean="0"/>
              <a:t>ammissibilità</a:t>
            </a:r>
            <a:r>
              <a:rPr lang="it-IT" sz="2400" spc="-150" dirty="0" smtClean="0"/>
              <a:t> </a:t>
            </a:r>
            <a:r>
              <a:rPr lang="it-IT" sz="2400" spc="-150" dirty="0"/>
              <a:t>della richiesta in sede di opposizione di un </a:t>
            </a:r>
            <a:r>
              <a:rPr lang="it-IT" sz="2400" b="1" spc="-150" dirty="0"/>
              <a:t>privilegio diverso</a:t>
            </a:r>
            <a:r>
              <a:rPr lang="it-IT" sz="2400" spc="-150" dirty="0"/>
              <a:t> da quello insinuato al passivo, in considerazione del fatto che la collocazione del credito discende direttamente dalla legge (</a:t>
            </a:r>
            <a:r>
              <a:rPr lang="it-IT" sz="2400" i="1" spc="-150" dirty="0"/>
              <a:t>Cass. VI- 1, n. 26225/2017;</a:t>
            </a:r>
            <a:r>
              <a:rPr lang="it-IT" sz="2400" spc="-150" dirty="0"/>
              <a:t> </a:t>
            </a:r>
            <a:r>
              <a:rPr lang="it-IT" sz="2400" i="1" spc="-150" dirty="0"/>
              <a:t>Cass. I, n. 6800/2012; contra Cass. I, n. 1331/2017</a:t>
            </a:r>
            <a:r>
              <a:rPr lang="it-IT" sz="2400" spc="-150" dirty="0"/>
              <a:t>);</a:t>
            </a:r>
            <a:r>
              <a:rPr lang="it-IT" sz="2400" dirty="0"/>
              <a:t> </a:t>
            </a:r>
            <a:endParaRPr lang="it-IT" sz="2400" dirty="0" smtClean="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12</a:t>
            </a:fld>
            <a:endParaRPr lang="it-IT"/>
          </a:p>
        </p:txBody>
      </p:sp>
    </p:spTree>
    <p:extLst>
      <p:ext uri="{BB962C8B-B14F-4D97-AF65-F5344CB8AC3E}">
        <p14:creationId xmlns:p14="http://schemas.microsoft.com/office/powerpoint/2010/main" val="74686386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Autofit/>
          </a:bodyPr>
          <a:lstStyle/>
          <a:p>
            <a:pPr marL="360363" indent="0" algn="just">
              <a:spcBef>
                <a:spcPts val="0"/>
              </a:spcBef>
              <a:buNone/>
            </a:pPr>
            <a:r>
              <a:rPr lang="it-IT" sz="2400" i="1" spc="-150" dirty="0"/>
              <a:t>c</a:t>
            </a:r>
            <a:r>
              <a:rPr lang="it-IT" sz="2400" spc="-150" dirty="0"/>
              <a:t>) </a:t>
            </a:r>
            <a:r>
              <a:rPr lang="it-IT" sz="2400" b="1" spc="-150" dirty="0"/>
              <a:t>inammissibilità</a:t>
            </a:r>
            <a:r>
              <a:rPr lang="it-IT" sz="2400" spc="-150" dirty="0"/>
              <a:t> della richiesta in sede di opposizione del riconoscimento della natura </a:t>
            </a:r>
            <a:r>
              <a:rPr lang="it-IT" sz="2400" b="1" spc="-150" dirty="0"/>
              <a:t>privilegiata</a:t>
            </a:r>
            <a:r>
              <a:rPr lang="it-IT" sz="2400" spc="-150" dirty="0"/>
              <a:t> di un credito insinuato al passivo senza specifica richiesta del privilegio (</a:t>
            </a:r>
            <a:r>
              <a:rPr lang="it-IT" sz="2400" i="1" spc="-150" dirty="0"/>
              <a:t>Cass. I, n. 15702/2011</a:t>
            </a:r>
            <a:r>
              <a:rPr lang="it-IT" sz="2400" spc="-150" dirty="0"/>
              <a:t>; </a:t>
            </a:r>
            <a:r>
              <a:rPr lang="it-IT" sz="2400" i="1" spc="-150" dirty="0"/>
              <a:t>Cass. I, n. 4306/2012</a:t>
            </a:r>
            <a:r>
              <a:rPr lang="it-IT" sz="2400" spc="-150" dirty="0"/>
              <a:t>; ma </a:t>
            </a:r>
            <a:r>
              <a:rPr lang="it-IT" sz="2400" i="1" spc="-150" dirty="0"/>
              <a:t>contra Cass. I, n. 118/2016</a:t>
            </a:r>
            <a:r>
              <a:rPr lang="it-IT" sz="2400" spc="-150" dirty="0"/>
              <a:t> secondo la quale il </a:t>
            </a:r>
            <a:r>
              <a:rPr lang="it-IT" sz="2400" spc="-150" dirty="0" smtClean="0"/>
              <a:t>G.D. </a:t>
            </a:r>
            <a:r>
              <a:rPr lang="it-IT" sz="2400" spc="-150" dirty="0"/>
              <a:t>deve avere riguardo al contenuto sostanziale della pretesa fatta valere); </a:t>
            </a:r>
          </a:p>
          <a:p>
            <a:pPr marL="360363" indent="0" algn="just">
              <a:spcBef>
                <a:spcPts val="0"/>
              </a:spcBef>
              <a:buNone/>
            </a:pPr>
            <a:r>
              <a:rPr lang="it-IT" sz="2400" i="1" spc="-150" dirty="0"/>
              <a:t>d</a:t>
            </a:r>
            <a:r>
              <a:rPr lang="it-IT" sz="2400" spc="-150" dirty="0"/>
              <a:t>) </a:t>
            </a:r>
            <a:r>
              <a:rPr lang="it-IT" sz="2400" b="1" spc="-150" dirty="0"/>
              <a:t>inammissibilità</a:t>
            </a:r>
            <a:r>
              <a:rPr lang="it-IT" sz="2400" spc="-150" dirty="0"/>
              <a:t> della domanda di </a:t>
            </a:r>
            <a:r>
              <a:rPr lang="it-IT" sz="2400" b="1" spc="-150" dirty="0"/>
              <a:t>risarcimento del danno</a:t>
            </a:r>
            <a:r>
              <a:rPr lang="it-IT" sz="2400" spc="-150" dirty="0"/>
              <a:t> </a:t>
            </a:r>
            <a:r>
              <a:rPr lang="it-IT" sz="2400" i="1" spc="-150" dirty="0"/>
              <a:t>ex</a:t>
            </a:r>
            <a:r>
              <a:rPr lang="it-IT" sz="2400" spc="-150" dirty="0"/>
              <a:t>tracontrattuale, rispetto a quella originaria di adempimento contrattuale (</a:t>
            </a:r>
            <a:r>
              <a:rPr lang="it-IT" sz="2400" i="1" spc="-150" dirty="0"/>
              <a:t>Cass. I, n. 19605/2004</a:t>
            </a:r>
            <a:r>
              <a:rPr lang="it-IT" sz="2400" spc="-150" dirty="0"/>
              <a:t>); </a:t>
            </a:r>
          </a:p>
          <a:p>
            <a:pPr marL="360363" indent="0" algn="just">
              <a:spcBef>
                <a:spcPts val="0"/>
              </a:spcBef>
              <a:buNone/>
            </a:pPr>
            <a:r>
              <a:rPr lang="it-IT" sz="2400" spc="-150" dirty="0"/>
              <a:t>e) </a:t>
            </a:r>
            <a:r>
              <a:rPr lang="it-IT" sz="2400" b="1" spc="-150" dirty="0"/>
              <a:t>inammissibilità</a:t>
            </a:r>
            <a:r>
              <a:rPr lang="it-IT" sz="2400" spc="-150" dirty="0"/>
              <a:t> della richiesta di risarcimento del danno da inadempimento contrattuale fondata su una </a:t>
            </a:r>
            <a:r>
              <a:rPr lang="it-IT" sz="2400" b="1" spc="-150" dirty="0"/>
              <a:t>condotta del debitore diversa</a:t>
            </a:r>
            <a:r>
              <a:rPr lang="it-IT" sz="2400" spc="-150" dirty="0"/>
              <a:t> da quella indicata nell'istanza di ammissione al passivo (</a:t>
            </a:r>
            <a:r>
              <a:rPr lang="it-IT" sz="2400" i="1" spc="-150" dirty="0"/>
              <a:t>Cass. I, n. 9696/2000</a:t>
            </a:r>
            <a:r>
              <a:rPr lang="it-IT" sz="2400" spc="-150" dirty="0"/>
              <a:t>; </a:t>
            </a:r>
            <a:r>
              <a:rPr lang="it-IT" sz="2400" i="1" spc="-150" dirty="0"/>
              <a:t>Cass. I, n. </a:t>
            </a:r>
            <a:r>
              <a:rPr lang="it-IT" sz="2400" i="1" spc="-150" dirty="0" smtClean="0"/>
              <a:t>3592/1995</a:t>
            </a:r>
            <a:r>
              <a:rPr lang="it-IT" sz="2400" spc="-150" dirty="0" smtClean="0"/>
              <a:t>);</a:t>
            </a:r>
          </a:p>
          <a:p>
            <a:pPr marL="360363" indent="0" algn="just">
              <a:spcBef>
                <a:spcPts val="0"/>
              </a:spcBef>
              <a:buNone/>
            </a:pPr>
            <a:r>
              <a:rPr lang="it-IT" sz="2400" spc="-150" dirty="0" smtClean="0"/>
              <a:t>f) </a:t>
            </a:r>
            <a:r>
              <a:rPr lang="it-IT" sz="2400" b="1" spc="-150" dirty="0" smtClean="0"/>
              <a:t>ammissibilità </a:t>
            </a:r>
            <a:r>
              <a:rPr lang="it-IT" sz="2400" spc="-150" dirty="0" smtClean="0"/>
              <a:t>della proposizione della domanda tardiva  </a:t>
            </a:r>
            <a:r>
              <a:rPr lang="it-IT" sz="2400" spc="-150" dirty="0"/>
              <a:t>di ammissione al passivo per credito accessorio relativo agli interessi moratori, in quanto fondata su una diversa </a:t>
            </a:r>
            <a:r>
              <a:rPr lang="it-IT" sz="2400" i="1" spc="-150" dirty="0"/>
              <a:t>causa </a:t>
            </a:r>
            <a:r>
              <a:rPr lang="it-IT" sz="2400" i="1" spc="-150" dirty="0" err="1"/>
              <a:t>petendi</a:t>
            </a:r>
            <a:r>
              <a:rPr lang="it-IT" sz="2400" spc="-150" dirty="0"/>
              <a:t>, rispetto alla ammissione in via tempestiva del credito relativo al capitale (</a:t>
            </a:r>
            <a:r>
              <a:rPr lang="it-IT" sz="2400" i="1" spc="-150" dirty="0"/>
              <a:t>Cass.</a:t>
            </a:r>
            <a:r>
              <a:rPr lang="it-IT" sz="2400" spc="-150" dirty="0"/>
              <a:t> </a:t>
            </a:r>
            <a:r>
              <a:rPr lang="it-IT" sz="2400" b="1" i="1" spc="-150" dirty="0"/>
              <a:t>S.U.</a:t>
            </a:r>
            <a:r>
              <a:rPr lang="it-IT" sz="2400" spc="-150" dirty="0"/>
              <a:t>, </a:t>
            </a:r>
            <a:r>
              <a:rPr lang="it-IT" sz="2400" i="1" spc="-150" dirty="0"/>
              <a:t>n. 6060/2015</a:t>
            </a:r>
            <a:r>
              <a:rPr lang="it-IT" sz="2400" spc="-150" dirty="0" smtClean="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13</a:t>
            </a:fld>
            <a:endParaRPr lang="it-IT"/>
          </a:p>
        </p:txBody>
      </p:sp>
    </p:spTree>
    <p:extLst>
      <p:ext uri="{BB962C8B-B14F-4D97-AF65-F5344CB8AC3E}">
        <p14:creationId xmlns:p14="http://schemas.microsoft.com/office/powerpoint/2010/main" val="421419585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dirty="0" smtClean="0"/>
              <a:t>Sempre dalla esclusione </a:t>
            </a:r>
            <a:r>
              <a:rPr lang="it-IT" sz="2400" dirty="0"/>
              <a:t>dell'applicabilità delle norme che disciplinano l'appello – e quindi anche dell'art. 329 c.p.c. — la Suprema Corte </a:t>
            </a:r>
            <a:r>
              <a:rPr lang="it-IT" sz="2400" dirty="0" smtClean="0"/>
              <a:t>deduce l’irrilevanza </a:t>
            </a:r>
            <a:r>
              <a:rPr lang="it-IT" sz="2400" dirty="0"/>
              <a:t>– ai fini della legittimazione a proporre opposizione — della </a:t>
            </a:r>
            <a:r>
              <a:rPr lang="it-IT" sz="2400" b="1" dirty="0"/>
              <a:t>mancata presentazione</a:t>
            </a:r>
            <a:r>
              <a:rPr lang="it-IT" sz="2400" dirty="0"/>
              <a:t> da parte del creditore </a:t>
            </a:r>
            <a:r>
              <a:rPr lang="it-IT" sz="2400" b="1" dirty="0"/>
              <a:t>di osservazioni</a:t>
            </a:r>
            <a:r>
              <a:rPr lang="it-IT" sz="2400" dirty="0"/>
              <a:t> al progetto di stato passivo, </a:t>
            </a:r>
            <a:r>
              <a:rPr lang="it-IT" sz="2400" dirty="0" smtClean="0"/>
              <a:t>in quanto tale </a:t>
            </a:r>
            <a:r>
              <a:rPr lang="it-IT" sz="2400" dirty="0"/>
              <a:t>condotta, </a:t>
            </a:r>
            <a:r>
              <a:rPr lang="it-IT" sz="2400" dirty="0" smtClean="0"/>
              <a:t>riguarda la </a:t>
            </a:r>
            <a:r>
              <a:rPr lang="it-IT" sz="2400" dirty="0"/>
              <a:t>proposta del Curatore e non la decisione del </a:t>
            </a:r>
            <a:r>
              <a:rPr lang="it-IT" sz="2400" dirty="0" smtClean="0"/>
              <a:t>G.D., ed esula </a:t>
            </a:r>
            <a:r>
              <a:rPr lang="it-IT" sz="2400" dirty="0"/>
              <a:t>del tutto dalla fattispecie dell'acquiescenza </a:t>
            </a:r>
            <a:r>
              <a:rPr lang="it-IT" sz="2400" dirty="0" smtClean="0"/>
              <a:t>(Cass. I, Ord. n</a:t>
            </a:r>
            <a:r>
              <a:rPr lang="it-IT" sz="2400" dirty="0"/>
              <a:t>. </a:t>
            </a:r>
            <a:r>
              <a:rPr lang="it-IT" sz="2400" dirty="0" smtClean="0"/>
              <a:t>19937/2017; </a:t>
            </a:r>
            <a:r>
              <a:rPr lang="it-IT" sz="2400" i="1" dirty="0" smtClean="0"/>
              <a:t>Cass</a:t>
            </a:r>
            <a:r>
              <a:rPr lang="it-IT" sz="2400" i="1" dirty="0"/>
              <a:t>. VI, n. 20583/2013</a:t>
            </a:r>
            <a:r>
              <a:rPr lang="it-IT" sz="2400" dirty="0"/>
              <a:t>; </a:t>
            </a:r>
            <a:r>
              <a:rPr lang="it-IT" sz="2400" i="1" dirty="0"/>
              <a:t>Cass. I, n. 5659/2012</a:t>
            </a:r>
            <a:r>
              <a:rPr lang="it-IT" sz="2400" dirty="0" smtClean="0"/>
              <a:t>).</a:t>
            </a:r>
          </a:p>
          <a:p>
            <a:pPr algn="just"/>
            <a:r>
              <a:rPr lang="it-IT" sz="2400" dirty="0" smtClean="0"/>
              <a:t>Se il G.D. </a:t>
            </a:r>
            <a:r>
              <a:rPr lang="it-IT" sz="2400" b="1" dirty="0" smtClean="0"/>
              <a:t>omette di pronunciarsi sull’insinuazione o rivendica </a:t>
            </a:r>
            <a:r>
              <a:rPr lang="it-IT" sz="2400" dirty="0" smtClean="0"/>
              <a:t>la </a:t>
            </a:r>
            <a:r>
              <a:rPr lang="it-IT" sz="2400" dirty="0"/>
              <a:t>Cassazione </a:t>
            </a:r>
            <a:r>
              <a:rPr lang="it-IT" sz="2400" dirty="0" smtClean="0"/>
              <a:t>ritiene si possa proporre dell’opposizione</a:t>
            </a:r>
            <a:r>
              <a:rPr lang="it-IT" sz="2400" dirty="0"/>
              <a:t>, </a:t>
            </a:r>
            <a:r>
              <a:rPr lang="it-IT" sz="2400" dirty="0" smtClean="0"/>
              <a:t>affermando che il </a:t>
            </a:r>
            <a:r>
              <a:rPr lang="it-IT" sz="2400" dirty="0"/>
              <a:t>silenzio serbato dal </a:t>
            </a:r>
            <a:r>
              <a:rPr lang="it-IT" sz="2400" dirty="0" smtClean="0"/>
              <a:t>G.D. sulla </a:t>
            </a:r>
            <a:r>
              <a:rPr lang="it-IT" sz="2400" dirty="0"/>
              <a:t>domanda </a:t>
            </a:r>
            <a:r>
              <a:rPr lang="it-IT" sz="2400" dirty="0" smtClean="0"/>
              <a:t>tempestiva </a:t>
            </a:r>
            <a:r>
              <a:rPr lang="it-IT" sz="2400" dirty="0"/>
              <a:t>assume valore implicito di rigetto, contro il quale per evitare il formarsi di una preclusione il creditore deve proporre opposizione allo stato passivo ai sensi dell'art. 98 </a:t>
            </a:r>
            <a:r>
              <a:rPr lang="it-IT" sz="2400" dirty="0" err="1"/>
              <a:t>l.fall</a:t>
            </a:r>
            <a:r>
              <a:rPr lang="it-IT" sz="2400" dirty="0"/>
              <a:t>., </a:t>
            </a:r>
            <a:r>
              <a:rPr lang="it-IT" sz="2400" b="1" dirty="0"/>
              <a:t>restando conseguentemente inammissibile </a:t>
            </a:r>
            <a:r>
              <a:rPr lang="it-IT" sz="2400" dirty="0"/>
              <a:t>la successiva domanda di insinuazione tardiva fondata sul medesimo credito (</a:t>
            </a:r>
            <a:r>
              <a:rPr lang="it-IT" sz="2400" i="1" dirty="0"/>
              <a:t>Cass. I, n. 7500/2019</a:t>
            </a:r>
            <a:r>
              <a:rPr lang="it-IT" sz="2400" dirty="0"/>
              <a:t>).</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14</a:t>
            </a:fld>
            <a:endParaRPr lang="it-IT"/>
          </a:p>
        </p:txBody>
      </p:sp>
    </p:spTree>
    <p:extLst>
      <p:ext uri="{BB962C8B-B14F-4D97-AF65-F5344CB8AC3E}">
        <p14:creationId xmlns:p14="http://schemas.microsoft.com/office/powerpoint/2010/main" val="74686386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Nel caso di ammissione </a:t>
            </a:r>
            <a:r>
              <a:rPr lang="it-IT" sz="2400" dirty="0"/>
              <a:t>con </a:t>
            </a:r>
            <a:r>
              <a:rPr lang="it-IT" sz="2400" dirty="0" smtClean="0"/>
              <a:t>riserva, il </a:t>
            </a:r>
            <a:r>
              <a:rPr lang="it-IT" sz="2400" dirty="0"/>
              <a:t>creditore </a:t>
            </a:r>
            <a:r>
              <a:rPr lang="it-IT" sz="2400" dirty="0" smtClean="0"/>
              <a:t>che voglia </a:t>
            </a:r>
            <a:r>
              <a:rPr lang="it-IT" sz="2400" dirty="0"/>
              <a:t>contestare la </a:t>
            </a:r>
            <a:r>
              <a:rPr lang="it-IT" sz="2400" b="1" dirty="0"/>
              <a:t>sussistenza in concreto dei presupposti</a:t>
            </a:r>
            <a:r>
              <a:rPr lang="it-IT" sz="2400" dirty="0"/>
              <a:t> della riserva per ottenere l'ammissione incondizionata, </a:t>
            </a:r>
            <a:r>
              <a:rPr lang="it-IT" sz="2400" dirty="0" smtClean="0"/>
              <a:t>deve </a:t>
            </a:r>
            <a:r>
              <a:rPr lang="it-IT" sz="2400" b="1" dirty="0" smtClean="0"/>
              <a:t>proporre l'opposizione </a:t>
            </a:r>
            <a:r>
              <a:rPr lang="it-IT" sz="2400" dirty="0"/>
              <a:t>(</a:t>
            </a:r>
            <a:r>
              <a:rPr lang="it-IT" sz="2400" i="1" dirty="0"/>
              <a:t>Cass. I, n. 11143/2012</a:t>
            </a:r>
            <a:r>
              <a:rPr lang="it-IT" sz="2400" dirty="0"/>
              <a:t>)</a:t>
            </a:r>
            <a:r>
              <a:rPr lang="it-IT" sz="2400" b="1" dirty="0" smtClean="0"/>
              <a:t>.</a:t>
            </a:r>
            <a:r>
              <a:rPr lang="it-IT" sz="2400" dirty="0" smtClean="0"/>
              <a:t> </a:t>
            </a:r>
          </a:p>
          <a:p>
            <a:pPr algn="just"/>
            <a:r>
              <a:rPr lang="it-IT" sz="2400" dirty="0" smtClean="0"/>
              <a:t>Al </a:t>
            </a:r>
            <a:r>
              <a:rPr lang="it-IT" sz="2400" dirty="0"/>
              <a:t>di fuori di questi casi, invece, è da escludere che il creditore possa ricorrere all'opposizione allo stato passivo come strumento per </a:t>
            </a:r>
            <a:r>
              <a:rPr lang="it-IT" sz="2400" b="1" dirty="0"/>
              <a:t>sollecitare lo scioglimento della riserva</a:t>
            </a:r>
            <a:r>
              <a:rPr lang="it-IT" sz="2400" dirty="0"/>
              <a:t>, essendo stato a tal fine previsto lo speciale strumento di cui all'art. </a:t>
            </a:r>
            <a:r>
              <a:rPr lang="it-IT" sz="2400" dirty="0" smtClean="0"/>
              <a:t>113-bis .</a:t>
            </a:r>
          </a:p>
          <a:p>
            <a:pPr algn="just"/>
            <a:r>
              <a:rPr lang="it-IT" sz="2400" dirty="0" smtClean="0"/>
              <a:t>La riserva atipica è invece </a:t>
            </a:r>
            <a:r>
              <a:rPr lang="it-IT" sz="2400" i="1" dirty="0" err="1" smtClean="0"/>
              <a:t>tamquam</a:t>
            </a:r>
            <a:r>
              <a:rPr lang="it-IT" sz="2400" i="1" dirty="0" smtClean="0"/>
              <a:t> non </a:t>
            </a:r>
            <a:r>
              <a:rPr lang="it-IT" sz="2400" i="1" dirty="0" err="1" smtClean="0"/>
              <a:t>esset</a:t>
            </a:r>
            <a:r>
              <a:rPr lang="it-IT" sz="2400" i="1" dirty="0" smtClean="0"/>
              <a:t> </a:t>
            </a:r>
            <a:r>
              <a:rPr lang="it-IT" sz="2400" dirty="0" smtClean="0"/>
              <a:t>(</a:t>
            </a:r>
            <a:r>
              <a:rPr lang="it-IT" sz="2400" i="1" dirty="0" smtClean="0"/>
              <a:t>Cass</a:t>
            </a:r>
            <a:r>
              <a:rPr lang="it-IT" sz="2400" i="1" dirty="0"/>
              <a:t>. n. </a:t>
            </a:r>
            <a:r>
              <a:rPr lang="it-IT" sz="2400" i="1" dirty="0" smtClean="0"/>
              <a:t>20191/2017</a:t>
            </a:r>
            <a:r>
              <a:rPr lang="it-IT" sz="2400" dirty="0" smtClean="0"/>
              <a:t>).</a:t>
            </a:r>
            <a:endParaRPr lang="it-IT" sz="2400" dirty="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15</a:t>
            </a:fld>
            <a:endParaRPr lang="it-IT"/>
          </a:p>
        </p:txBody>
      </p:sp>
    </p:spTree>
    <p:extLst>
      <p:ext uri="{BB962C8B-B14F-4D97-AF65-F5344CB8AC3E}">
        <p14:creationId xmlns:p14="http://schemas.microsoft.com/office/powerpoint/2010/main" val="421419585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a:t>
            </a:r>
            <a:r>
              <a:rPr lang="it-IT" dirty="0" smtClean="0"/>
              <a:t>. – L’impugnazione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Impugnazione è proposta - avverso i provvedimenti del G.D. favorevoli a colui che si è insinuato al passivo o ha rivendicato beni - dal curatore o da altri creditori (o rivendicanti) concorrenti. </a:t>
            </a:r>
          </a:p>
          <a:p>
            <a:pPr algn="just"/>
            <a:r>
              <a:rPr lang="it-IT" sz="2400" b="1" dirty="0" smtClean="0"/>
              <a:t>Finalità</a:t>
            </a:r>
            <a:r>
              <a:rPr lang="it-IT" sz="2400" dirty="0" smtClean="0"/>
              <a:t> è ottenere la </a:t>
            </a:r>
            <a:r>
              <a:rPr lang="it-IT" sz="2400" dirty="0"/>
              <a:t>esclusione totale o </a:t>
            </a:r>
            <a:r>
              <a:rPr lang="it-IT" sz="2400" dirty="0" smtClean="0"/>
              <a:t>parziale (cioè sempre con caratteri </a:t>
            </a:r>
            <a:r>
              <a:rPr lang="it-IT" sz="2400" dirty="0"/>
              <a:t>comunque «deteriori» rispetto alla domanda </a:t>
            </a:r>
            <a:r>
              <a:rPr lang="it-IT" sz="2400" dirty="0" smtClean="0"/>
              <a:t>originaria del creditore) o il rigetto della rivendica.</a:t>
            </a:r>
          </a:p>
          <a:p>
            <a:pPr algn="just"/>
            <a:r>
              <a:rPr lang="it-IT" sz="2400" dirty="0"/>
              <a:t>La </a:t>
            </a:r>
            <a:r>
              <a:rPr lang="it-IT" sz="2400" b="1" dirty="0"/>
              <a:t>legittimazione attiva</a:t>
            </a:r>
            <a:r>
              <a:rPr lang="it-IT" sz="2400" dirty="0"/>
              <a:t>, quindi, spetta </a:t>
            </a:r>
            <a:r>
              <a:rPr lang="it-IT" sz="2400" b="1" dirty="0"/>
              <a:t>in via concorrente </a:t>
            </a:r>
            <a:r>
              <a:rPr lang="it-IT" sz="2400" dirty="0"/>
              <a:t>al </a:t>
            </a:r>
            <a:r>
              <a:rPr lang="it-IT" sz="2400" b="1" dirty="0"/>
              <a:t>curatore</a:t>
            </a:r>
            <a:r>
              <a:rPr lang="it-IT" sz="2400" dirty="0"/>
              <a:t> – </a:t>
            </a:r>
            <a:r>
              <a:rPr lang="it-IT" sz="2400" dirty="0" err="1" smtClean="0"/>
              <a:t>purchè</a:t>
            </a:r>
            <a:r>
              <a:rPr lang="it-IT" sz="2400" dirty="0" smtClean="0"/>
              <a:t> l'ammissione </a:t>
            </a:r>
            <a:r>
              <a:rPr lang="it-IT" sz="2400" dirty="0"/>
              <a:t>del credito </a:t>
            </a:r>
            <a:r>
              <a:rPr lang="it-IT" sz="2400" dirty="0" smtClean="0"/>
              <a:t>o della </a:t>
            </a:r>
            <a:r>
              <a:rPr lang="it-IT" sz="2400" dirty="0"/>
              <a:t>rivendica sia stata decisa dal </a:t>
            </a:r>
            <a:r>
              <a:rPr lang="it-IT" sz="2400" dirty="0" smtClean="0"/>
              <a:t>G.D. in </a:t>
            </a:r>
            <a:r>
              <a:rPr lang="it-IT" sz="2400" dirty="0"/>
              <a:t>difformità rispetto alla proposta del Curatore </a:t>
            </a:r>
            <a:r>
              <a:rPr lang="it-IT" sz="2400" dirty="0" smtClean="0"/>
              <a:t>stesso — </a:t>
            </a:r>
            <a:r>
              <a:rPr lang="it-IT" sz="2400" dirty="0"/>
              <a:t>ed </a:t>
            </a:r>
            <a:r>
              <a:rPr lang="it-IT" sz="2400" dirty="0" smtClean="0"/>
              <a:t>agli altri creditori.</a:t>
            </a:r>
          </a:p>
          <a:p>
            <a:pPr algn="just"/>
            <a:r>
              <a:rPr lang="it-IT" sz="2400" dirty="0" smtClean="0"/>
              <a:t>La </a:t>
            </a:r>
            <a:r>
              <a:rPr lang="it-IT" sz="2400" b="1" dirty="0" smtClean="0"/>
              <a:t>partecipazione </a:t>
            </a:r>
            <a:r>
              <a:rPr lang="it-IT" sz="2400" b="1" dirty="0"/>
              <a:t>del curatore</a:t>
            </a:r>
            <a:r>
              <a:rPr lang="it-IT" sz="2400" dirty="0"/>
              <a:t> all'impugnazione </a:t>
            </a:r>
            <a:r>
              <a:rPr lang="it-IT" sz="2400" b="1" dirty="0" smtClean="0"/>
              <a:t>è necessaria </a:t>
            </a:r>
            <a:r>
              <a:rPr lang="it-IT" sz="2400" dirty="0" smtClean="0"/>
              <a:t>anche </a:t>
            </a:r>
            <a:r>
              <a:rPr lang="it-IT" sz="2400" dirty="0"/>
              <a:t>se </a:t>
            </a:r>
            <a:r>
              <a:rPr lang="it-IT" sz="2400" dirty="0" smtClean="0"/>
              <a:t>l’impugnazione viene promossa </a:t>
            </a:r>
            <a:r>
              <a:rPr lang="it-IT" sz="2400" dirty="0"/>
              <a:t>da uno dei creditori, con conseguente necessità che il Tribunale disponga l'</a:t>
            </a:r>
            <a:r>
              <a:rPr lang="it-IT" sz="2400" b="1" dirty="0"/>
              <a:t>integrazione del </a:t>
            </a:r>
            <a:r>
              <a:rPr lang="it-IT" sz="2400" b="1" dirty="0" smtClean="0"/>
              <a:t>contraddittorio.</a:t>
            </a:r>
            <a:endParaRPr lang="it-IT" sz="2400" dirty="0"/>
          </a:p>
        </p:txBody>
      </p:sp>
      <p:sp>
        <p:nvSpPr>
          <p:cNvPr id="4" name="Segnaposto piè di pagina 3"/>
          <p:cNvSpPr>
            <a:spLocks noGrp="1"/>
          </p:cNvSpPr>
          <p:nvPr>
            <p:ph type="ftr" sz="quarter" idx="11"/>
          </p:nvPr>
        </p:nvSpPr>
        <p:spPr/>
        <p:txBody>
          <a:bodyPr/>
          <a:lstStyle/>
          <a:p>
            <a:r>
              <a:rPr lang="it-IT" smtClean="0"/>
              <a:t>CESPEC ON TEAMS - 19/05/2020</a:t>
            </a:r>
            <a:endParaRPr lang="it-IT"/>
          </a:p>
        </p:txBody>
      </p:sp>
      <p:sp>
        <p:nvSpPr>
          <p:cNvPr id="5" name="Segnaposto numero diapositiva 4"/>
          <p:cNvSpPr>
            <a:spLocks noGrp="1"/>
          </p:cNvSpPr>
          <p:nvPr>
            <p:ph type="sldNum" sz="quarter" idx="12"/>
          </p:nvPr>
        </p:nvSpPr>
        <p:spPr/>
        <p:txBody>
          <a:bodyPr/>
          <a:lstStyle/>
          <a:p>
            <a:fld id="{6903EAB3-1484-4371-ADF1-8AA391357CBC}" type="slidenum">
              <a:rPr lang="it-IT" smtClean="0"/>
              <a:t>16</a:t>
            </a:fld>
            <a:endParaRPr lang="it-IT"/>
          </a:p>
        </p:txBody>
      </p:sp>
    </p:spTree>
    <p:extLst>
      <p:ext uri="{BB962C8B-B14F-4D97-AF65-F5344CB8AC3E}">
        <p14:creationId xmlns:p14="http://schemas.microsoft.com/office/powerpoint/2010/main" val="257751104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lnSpcReduction="10000"/>
          </a:bodyPr>
          <a:lstStyle/>
          <a:p>
            <a:pPr algn="just">
              <a:spcBef>
                <a:spcPts val="0"/>
              </a:spcBef>
            </a:pPr>
            <a:r>
              <a:rPr lang="it-IT" sz="2600" dirty="0" smtClean="0"/>
              <a:t>Nel vigente regime l’impugnazione del Curatore è l’unico strumento per impugnare un provvedimento solo parzialmente favorevole al creditore e nei cui confronti quest’ultimo intenda proporre opposizione </a:t>
            </a:r>
            <a:r>
              <a:rPr lang="it-IT" sz="2600" b="1" dirty="0" smtClean="0">
                <a:solidFill>
                  <a:srgbClr val="FF0000"/>
                </a:solidFill>
                <a:sym typeface="Wingdings" panose="05000000000000000000" pitchFamily="2" charset="2"/>
              </a:rPr>
              <a:t> non è ammessa l’impugnazione incidentale e il curatore deve muoversi tempestivamente.</a:t>
            </a:r>
            <a:endParaRPr lang="it-IT" sz="2600" b="1" dirty="0" smtClean="0">
              <a:solidFill>
                <a:srgbClr val="FF0000"/>
              </a:solidFill>
            </a:endParaRPr>
          </a:p>
          <a:p>
            <a:pPr algn="just">
              <a:spcBef>
                <a:spcPts val="0"/>
              </a:spcBef>
            </a:pPr>
            <a:r>
              <a:rPr lang="it-IT" sz="2600" dirty="0" smtClean="0"/>
              <a:t>Legittimazione dei creditori: sono sicuramente legittimati i </a:t>
            </a:r>
            <a:r>
              <a:rPr lang="it-IT" sz="2600" b="1" dirty="0" smtClean="0"/>
              <a:t>creditori ammessi</a:t>
            </a:r>
            <a:r>
              <a:rPr lang="it-IT" sz="2600" dirty="0" smtClean="0"/>
              <a:t>, e </a:t>
            </a:r>
            <a:r>
              <a:rPr lang="it-IT" sz="2600" dirty="0"/>
              <a:t>ciò </a:t>
            </a:r>
            <a:r>
              <a:rPr lang="it-IT" sz="2600" b="1" dirty="0"/>
              <a:t>indipendentemente </a:t>
            </a:r>
            <a:r>
              <a:rPr lang="it-IT" sz="2600" dirty="0"/>
              <a:t>dal fatto che in sede di verifica dello stato passivo abbiano mosso o meno contestazioni </a:t>
            </a:r>
            <a:endParaRPr lang="it-IT" sz="2600" dirty="0" smtClean="0"/>
          </a:p>
          <a:p>
            <a:pPr algn="just">
              <a:spcBef>
                <a:spcPts val="0"/>
              </a:spcBef>
            </a:pPr>
            <a:r>
              <a:rPr lang="it-IT" sz="2600" b="1" dirty="0" smtClean="0"/>
              <a:t>Creditori</a:t>
            </a:r>
            <a:r>
              <a:rPr lang="it-IT" sz="2600" dirty="0" smtClean="0"/>
              <a:t> </a:t>
            </a:r>
            <a:r>
              <a:rPr lang="it-IT" sz="2600" b="1" dirty="0"/>
              <a:t>ammessi con riserva</a:t>
            </a:r>
            <a:r>
              <a:rPr lang="it-IT" sz="2600" dirty="0"/>
              <a:t> </a:t>
            </a:r>
            <a:r>
              <a:rPr lang="it-IT" sz="2600" dirty="0" smtClean="0"/>
              <a:t>nell'ipotesi </a:t>
            </a:r>
            <a:r>
              <a:rPr lang="it-IT" sz="2600" dirty="0"/>
              <a:t>in cui anche l'insinuazione chiedesse proprio tale tipo di </a:t>
            </a:r>
            <a:r>
              <a:rPr lang="it-IT" sz="2600" dirty="0" smtClean="0"/>
              <a:t>ammissione </a:t>
            </a:r>
            <a:r>
              <a:rPr lang="it-IT" sz="2600" dirty="0" smtClean="0">
                <a:sym typeface="Wingdings" panose="05000000000000000000" pitchFamily="2" charset="2"/>
              </a:rPr>
              <a:t> </a:t>
            </a:r>
            <a:r>
              <a:rPr lang="it-IT" sz="2600" dirty="0" smtClean="0"/>
              <a:t>tre tesi: 1) vi è la </a:t>
            </a:r>
            <a:r>
              <a:rPr lang="it-IT" sz="2600" b="1" dirty="0" smtClean="0"/>
              <a:t>legittimazione immediata</a:t>
            </a:r>
            <a:r>
              <a:rPr lang="it-IT" sz="2600" dirty="0" smtClean="0"/>
              <a:t> a proporre impugnazione; 2) occorre posticipare </a:t>
            </a:r>
            <a:r>
              <a:rPr lang="it-IT" sz="2600" dirty="0"/>
              <a:t>la decisione sull'impugnazione allo scioglimento della riserva in senso favorevole </a:t>
            </a:r>
            <a:r>
              <a:rPr lang="it-IT" sz="2600" i="1" dirty="0"/>
              <a:t>ex</a:t>
            </a:r>
            <a:r>
              <a:rPr lang="it-IT" sz="2600" dirty="0"/>
              <a:t> art. 113-</a:t>
            </a:r>
            <a:r>
              <a:rPr lang="it-IT" sz="2600" i="1" dirty="0"/>
              <a:t>bis</a:t>
            </a:r>
            <a:r>
              <a:rPr lang="it-IT" sz="2600" dirty="0"/>
              <a:t> l. </a:t>
            </a:r>
            <a:r>
              <a:rPr lang="it-IT" sz="2600" dirty="0" err="1"/>
              <a:t>fall</a:t>
            </a:r>
            <a:r>
              <a:rPr lang="it-IT" sz="2600" dirty="0" smtClean="0"/>
              <a:t>.; 3) la </a:t>
            </a:r>
            <a:r>
              <a:rPr lang="it-IT" sz="2600" b="1" dirty="0"/>
              <a:t>legittimazione sorga</a:t>
            </a:r>
            <a:r>
              <a:rPr lang="it-IT" sz="2600" dirty="0"/>
              <a:t> solo ed unicamente al momento in cui la riserva è sciolta in senso favorevole, con conseguente posticipazione del termine per la proposizione </a:t>
            </a:r>
            <a:r>
              <a:rPr lang="it-IT" sz="2600" dirty="0" smtClean="0"/>
              <a:t>dell'impugnazione.</a:t>
            </a:r>
            <a:endParaRPr lang="it-IT" sz="2600" dirty="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17</a:t>
            </a:fld>
            <a:endParaRPr lang="it-IT"/>
          </a:p>
        </p:txBody>
      </p:sp>
    </p:spTree>
    <p:extLst>
      <p:ext uri="{BB962C8B-B14F-4D97-AF65-F5344CB8AC3E}">
        <p14:creationId xmlns:p14="http://schemas.microsoft.com/office/powerpoint/2010/main" val="74686386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b="1" dirty="0" smtClean="0"/>
              <a:t>Creditori </a:t>
            </a:r>
            <a:r>
              <a:rPr lang="it-IT" sz="2400" b="1" dirty="0"/>
              <a:t>esclusi</a:t>
            </a:r>
            <a:r>
              <a:rPr lang="it-IT" sz="2400" dirty="0"/>
              <a:t> </a:t>
            </a:r>
            <a:r>
              <a:rPr lang="it-IT" sz="2400" dirty="0" smtClean="0"/>
              <a:t>nonché </a:t>
            </a:r>
            <a:r>
              <a:rPr lang="it-IT" sz="2400" b="1" dirty="0" smtClean="0"/>
              <a:t>creditori </a:t>
            </a:r>
            <a:r>
              <a:rPr lang="it-IT" sz="2400" b="1" dirty="0"/>
              <a:t>ammessi con riserva</a:t>
            </a:r>
            <a:r>
              <a:rPr lang="it-IT" sz="2400" dirty="0"/>
              <a:t>, che abbiano impugnato con l'opposizione allo stato passivo l'apposizione della riserva operata difformemente dall'insinuazione: </a:t>
            </a:r>
            <a:r>
              <a:rPr lang="it-IT" sz="2400" dirty="0" smtClean="0"/>
              <a:t>si </a:t>
            </a:r>
            <a:r>
              <a:rPr lang="it-IT" sz="2400" dirty="0"/>
              <a:t>ritiene che la loro legittimazione a proporre opposizione sia </a:t>
            </a:r>
            <a:r>
              <a:rPr lang="it-IT" sz="2400" b="1" dirty="0"/>
              <a:t>subordinata</a:t>
            </a:r>
            <a:r>
              <a:rPr lang="it-IT" sz="2400" dirty="0"/>
              <a:t> non solo alla previa </a:t>
            </a:r>
            <a:r>
              <a:rPr lang="it-IT" sz="2400" b="1" dirty="0"/>
              <a:t>proposizione</a:t>
            </a:r>
            <a:r>
              <a:rPr lang="it-IT" sz="2400" dirty="0"/>
              <a:t> dell'opposizione al provvedimento di esclusione ma anche all'</a:t>
            </a:r>
            <a:r>
              <a:rPr lang="it-IT" sz="2400" b="1" dirty="0"/>
              <a:t>accoglimento</a:t>
            </a:r>
            <a:r>
              <a:rPr lang="it-IT" sz="2400" dirty="0"/>
              <a:t> dell'opposizione medesima, con la conseguenza che l'impugnazione stessa dovrebbe essere poi sospesa in attesa degli esiti </a:t>
            </a:r>
            <a:r>
              <a:rPr lang="it-IT" sz="2400" dirty="0" smtClean="0"/>
              <a:t>dell'opposizione.</a:t>
            </a:r>
          </a:p>
          <a:p>
            <a:pPr algn="just"/>
            <a:r>
              <a:rPr lang="it-IT" sz="2400" b="1" dirty="0" smtClean="0"/>
              <a:t>Creditore </a:t>
            </a:r>
            <a:r>
              <a:rPr lang="it-IT" sz="2400" b="1" dirty="0"/>
              <a:t>non </a:t>
            </a:r>
            <a:r>
              <a:rPr lang="it-IT" sz="2400" b="1" dirty="0" smtClean="0"/>
              <a:t>insinuato</a:t>
            </a:r>
            <a:r>
              <a:rPr lang="it-IT" sz="2400" dirty="0" smtClean="0"/>
              <a:t>: è sicuramente privo di legittimazione anche qualora alleghi la </a:t>
            </a:r>
            <a:r>
              <a:rPr lang="it-IT" sz="2400" dirty="0"/>
              <a:t>propria veste di creditore, senza aver attivato il procedimento di accertamento concorsuale.</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18</a:t>
            </a:fld>
            <a:endParaRPr lang="it-IT"/>
          </a:p>
        </p:txBody>
      </p:sp>
    </p:spTree>
    <p:extLst>
      <p:ext uri="{BB962C8B-B14F-4D97-AF65-F5344CB8AC3E}">
        <p14:creationId xmlns:p14="http://schemas.microsoft.com/office/powerpoint/2010/main" val="421419585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b="1" dirty="0" smtClean="0"/>
              <a:t>Creditore </a:t>
            </a:r>
            <a:r>
              <a:rPr lang="it-IT" sz="2400" b="1" dirty="0"/>
              <a:t>tardivo </a:t>
            </a:r>
            <a:r>
              <a:rPr lang="it-IT" sz="2400" b="1" dirty="0" smtClean="0"/>
              <a:t>ammesso</a:t>
            </a:r>
            <a:r>
              <a:rPr lang="it-IT" sz="2400" dirty="0" smtClean="0"/>
              <a:t>: può impugnare un </a:t>
            </a:r>
            <a:r>
              <a:rPr lang="it-IT" sz="2400" dirty="0"/>
              <a:t>credito tempestivamente ammesso a favore di un terzo </a:t>
            </a:r>
            <a:r>
              <a:rPr lang="it-IT" sz="2400" dirty="0" smtClean="0"/>
              <a:t>- contestualmente </a:t>
            </a:r>
            <a:r>
              <a:rPr lang="it-IT" sz="2400" dirty="0"/>
              <a:t>alla dichiarazione tardiva del suo </a:t>
            </a:r>
            <a:r>
              <a:rPr lang="it-IT" sz="2400" dirty="0" smtClean="0"/>
              <a:t>credito -entro </a:t>
            </a:r>
            <a:r>
              <a:rPr lang="it-IT" sz="2400" dirty="0"/>
              <a:t>sei mesi dalla dichiarazione di esecutività dello stato passivo delle domande tempestive, in applicazione analogica dell’art. 327 c.p.c., salva la mancata conoscenza del processo fallimentare, della cui prova il creditore medesimo è onerato </a:t>
            </a:r>
            <a:r>
              <a:rPr lang="it-IT" sz="2400" dirty="0" smtClean="0"/>
              <a:t>(</a:t>
            </a:r>
            <a:r>
              <a:rPr lang="it-IT" sz="2400" i="1" dirty="0" smtClean="0"/>
              <a:t>Cass</a:t>
            </a:r>
            <a:r>
              <a:rPr lang="it-IT" sz="2400" i="1" dirty="0"/>
              <a:t>. I, n. 8869/2017</a:t>
            </a:r>
            <a:r>
              <a:rPr lang="it-IT" sz="2400" dirty="0" smtClean="0"/>
              <a:t>).</a:t>
            </a:r>
          </a:p>
          <a:p>
            <a:pPr algn="just"/>
            <a:r>
              <a:rPr lang="it-IT" sz="2400" dirty="0" smtClean="0"/>
              <a:t>E se il creditore è solo </a:t>
            </a:r>
            <a:r>
              <a:rPr lang="it-IT" sz="2400" b="1" dirty="0" smtClean="0"/>
              <a:t>insinuato</a:t>
            </a:r>
            <a:r>
              <a:rPr lang="it-IT" sz="2400" dirty="0" smtClean="0"/>
              <a:t> tardivamente? </a:t>
            </a:r>
            <a:r>
              <a:rPr lang="it-IT" sz="2400" dirty="0" smtClean="0">
                <a:sym typeface="Wingdings" panose="05000000000000000000" pitchFamily="2" charset="2"/>
              </a:rPr>
              <a:t> secondo alcuni è </a:t>
            </a:r>
            <a:r>
              <a:rPr lang="it-IT" sz="2400" dirty="0" smtClean="0"/>
              <a:t>legittimato </a:t>
            </a:r>
            <a:r>
              <a:rPr lang="it-IT" sz="2400" dirty="0"/>
              <a:t>a </a:t>
            </a:r>
            <a:r>
              <a:rPr lang="it-IT" sz="2400" dirty="0" smtClean="0">
                <a:sym typeface="Wingdings" panose="05000000000000000000" pitchFamily="2" charset="2"/>
              </a:rPr>
              <a:t>impugnare in quanto </a:t>
            </a:r>
            <a:r>
              <a:rPr lang="it-IT" sz="2400" dirty="0" smtClean="0"/>
              <a:t>creditore </a:t>
            </a:r>
            <a:r>
              <a:rPr lang="it-IT" sz="2400" i="1" dirty="0"/>
              <a:t>sub </a:t>
            </a:r>
            <a:r>
              <a:rPr lang="it-IT" sz="2400" i="1" dirty="0" err="1" smtClean="0"/>
              <a:t>iudice</a:t>
            </a:r>
            <a:r>
              <a:rPr lang="it-IT" sz="2400" i="1" dirty="0" smtClean="0"/>
              <a:t>; </a:t>
            </a:r>
            <a:r>
              <a:rPr lang="it-IT" sz="2400" dirty="0" smtClean="0"/>
              <a:t>secondo altri la sua impugnazione è inammissibile; altri suggeriscono di limitare la </a:t>
            </a:r>
            <a:r>
              <a:rPr lang="it-IT" sz="2400" dirty="0"/>
              <a:t>legittimazione dei creditori insinuati tardivamente alla sola impugnazione dei crediti (a loro volta tardivi) fatti oggetto di esame </a:t>
            </a:r>
            <a:r>
              <a:rPr lang="it-IT" sz="2400" dirty="0" smtClean="0"/>
              <a:t>contestuale </a:t>
            </a:r>
            <a:r>
              <a:rPr lang="it-IT" sz="2400" dirty="0"/>
              <a:t>alla loro pretesa, o dei crediti ammessi negli stati passivi tardivi </a:t>
            </a:r>
            <a:r>
              <a:rPr lang="it-IT" sz="2400" dirty="0" smtClean="0"/>
              <a:t>successivi.</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19</a:t>
            </a:fld>
            <a:endParaRPr lang="it-IT"/>
          </a:p>
        </p:txBody>
      </p:sp>
    </p:spTree>
    <p:extLst>
      <p:ext uri="{BB962C8B-B14F-4D97-AF65-F5344CB8AC3E}">
        <p14:creationId xmlns:p14="http://schemas.microsoft.com/office/powerpoint/2010/main" val="116593717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1. – Le impugnazioni in genere</a:t>
            </a:r>
            <a:endParaRPr lang="it-IT" dirty="0"/>
          </a:p>
        </p:txBody>
      </p:sp>
      <p:sp>
        <p:nvSpPr>
          <p:cNvPr id="3" name="Segnaposto contenuto 2"/>
          <p:cNvSpPr>
            <a:spLocks noGrp="1"/>
          </p:cNvSpPr>
          <p:nvPr>
            <p:ph idx="1"/>
          </p:nvPr>
        </p:nvSpPr>
        <p:spPr>
          <a:xfrm>
            <a:off x="457200" y="1340768"/>
            <a:ext cx="8229600" cy="4785395"/>
          </a:xfrm>
        </p:spPr>
        <p:txBody>
          <a:bodyPr>
            <a:noAutofit/>
          </a:bodyPr>
          <a:lstStyle/>
          <a:p>
            <a:pPr algn="just"/>
            <a:r>
              <a:rPr lang="it-IT" sz="2400" dirty="0" smtClean="0"/>
              <a:t>Le impugnazioni sono proposte contro il decreto che rende esecutivo lo stato passivo.</a:t>
            </a:r>
          </a:p>
          <a:p>
            <a:pPr algn="just"/>
            <a:r>
              <a:rPr lang="it-IT" sz="2400" dirty="0" smtClean="0"/>
              <a:t>Il decreto di esecutività </a:t>
            </a:r>
            <a:r>
              <a:rPr lang="it-IT" sz="2400" dirty="0"/>
              <a:t>(anche </a:t>
            </a:r>
            <a:r>
              <a:rPr lang="it-IT" sz="2400" dirty="0" smtClean="0"/>
              <a:t>nel caso delle </a:t>
            </a:r>
            <a:r>
              <a:rPr lang="it-IT" sz="2400" dirty="0"/>
              <a:t>domande tardive) </a:t>
            </a:r>
            <a:r>
              <a:rPr lang="it-IT" sz="2400" dirty="0" smtClean="0"/>
              <a:t>è unico e può essere emesso solo al termine dell’esame di tutte </a:t>
            </a:r>
            <a:r>
              <a:rPr lang="it-IT" sz="2400" dirty="0"/>
              <a:t>le istanze, </a:t>
            </a:r>
            <a:r>
              <a:rPr lang="it-IT" sz="2400" dirty="0" smtClean="0"/>
              <a:t>anche quando l’esame dello stato passivo si protragga per più udienze (Cass</a:t>
            </a:r>
            <a:r>
              <a:rPr lang="it-IT" sz="2400" dirty="0"/>
              <a:t>. I</a:t>
            </a:r>
            <a:r>
              <a:rPr lang="it-IT" sz="2400" dirty="0" smtClean="0"/>
              <a:t>, n</a:t>
            </a:r>
            <a:r>
              <a:rPr lang="it-IT" sz="2400" dirty="0"/>
              <a:t>. </a:t>
            </a:r>
            <a:r>
              <a:rPr lang="it-IT" sz="2400" dirty="0" smtClean="0"/>
              <a:t>13886/2017; Cass</a:t>
            </a:r>
            <a:r>
              <a:rPr lang="it-IT" sz="2400" dirty="0"/>
              <a:t>. </a:t>
            </a:r>
            <a:r>
              <a:rPr lang="it-IT" sz="2400" dirty="0" smtClean="0"/>
              <a:t>L</a:t>
            </a:r>
            <a:r>
              <a:rPr lang="it-IT" sz="2400" dirty="0"/>
              <a:t>, </a:t>
            </a:r>
            <a:r>
              <a:rPr lang="it-IT" sz="2400" dirty="0" smtClean="0"/>
              <a:t>n</a:t>
            </a:r>
            <a:r>
              <a:rPr lang="it-IT" sz="2400" dirty="0"/>
              <a:t>. </a:t>
            </a:r>
            <a:r>
              <a:rPr lang="it-IT" sz="2400" dirty="0" smtClean="0"/>
              <a:t>14099/2016).</a:t>
            </a:r>
          </a:p>
          <a:p>
            <a:pPr algn="just"/>
            <a:r>
              <a:rPr lang="it-IT" sz="2400" dirty="0" smtClean="0"/>
              <a:t>Il decreto di esecutività non impugnato acquista – in relazione alla singola insinuazione o rivendica – valore di giudicato (c.d. «</a:t>
            </a:r>
            <a:r>
              <a:rPr lang="it-IT" sz="2400" dirty="0" err="1" smtClean="0"/>
              <a:t>endofallimentare</a:t>
            </a:r>
            <a:r>
              <a:rPr lang="it-IT" sz="2400" dirty="0" smtClean="0"/>
              <a:t>»): Cass</a:t>
            </a:r>
            <a:r>
              <a:rPr lang="it-IT" sz="2400" dirty="0"/>
              <a:t>. </a:t>
            </a:r>
            <a:r>
              <a:rPr lang="it-IT" sz="2400" dirty="0" smtClean="0"/>
              <a:t>I, n</a:t>
            </a:r>
            <a:r>
              <a:rPr lang="it-IT" sz="2400" dirty="0"/>
              <a:t>. </a:t>
            </a:r>
            <a:r>
              <a:rPr lang="it-IT" sz="2400" dirty="0" smtClean="0"/>
              <a:t>21201/2017.</a:t>
            </a:r>
          </a:p>
          <a:p>
            <a:pPr algn="just"/>
            <a:r>
              <a:rPr lang="it-IT" sz="2400" dirty="0" smtClean="0"/>
              <a:t>Neppure il G.D. può modificarlo salva la correzione degli errori materiali ex art. 98, comma quinto.</a:t>
            </a:r>
          </a:p>
        </p:txBody>
      </p:sp>
      <p:sp>
        <p:nvSpPr>
          <p:cNvPr id="4" name="Segnaposto piè di pagina 3"/>
          <p:cNvSpPr>
            <a:spLocks noGrp="1"/>
          </p:cNvSpPr>
          <p:nvPr>
            <p:ph type="ftr" sz="quarter" idx="11"/>
          </p:nvPr>
        </p:nvSpPr>
        <p:spPr/>
        <p:txBody>
          <a:bodyPr/>
          <a:lstStyle/>
          <a:p>
            <a:r>
              <a:rPr lang="it-IT" smtClean="0"/>
              <a:t>CESPEC ON TEAMS - 19/05/2020</a:t>
            </a:r>
            <a:endParaRPr lang="it-IT"/>
          </a:p>
        </p:txBody>
      </p:sp>
      <p:sp>
        <p:nvSpPr>
          <p:cNvPr id="5" name="Segnaposto numero diapositiva 4"/>
          <p:cNvSpPr>
            <a:spLocks noGrp="1"/>
          </p:cNvSpPr>
          <p:nvPr>
            <p:ph type="sldNum" sz="quarter" idx="12"/>
          </p:nvPr>
        </p:nvSpPr>
        <p:spPr/>
        <p:txBody>
          <a:bodyPr/>
          <a:lstStyle/>
          <a:p>
            <a:fld id="{6903EAB3-1484-4371-ADF1-8AA391357CBC}" type="slidenum">
              <a:rPr lang="it-IT" smtClean="0"/>
              <a:t>2</a:t>
            </a:fld>
            <a:endParaRPr lang="it-IT"/>
          </a:p>
        </p:txBody>
      </p:sp>
    </p:spTree>
    <p:extLst>
      <p:ext uri="{BB962C8B-B14F-4D97-AF65-F5344CB8AC3E}">
        <p14:creationId xmlns:p14="http://schemas.microsoft.com/office/powerpoint/2010/main" val="12054555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Legittimati attivi sono anche </a:t>
            </a:r>
            <a:r>
              <a:rPr lang="it-IT" sz="2400" dirty="0"/>
              <a:t>i </a:t>
            </a:r>
            <a:r>
              <a:rPr lang="it-IT" sz="2400" b="1" dirty="0"/>
              <a:t>titolari di diritti azionabili nelle forme della restituzione o rivendica</a:t>
            </a:r>
            <a:r>
              <a:rPr lang="it-IT" sz="2400" dirty="0"/>
              <a:t> nei confronti di altri soggetti le cui </a:t>
            </a:r>
            <a:r>
              <a:rPr lang="it-IT" sz="2400" b="1" dirty="0"/>
              <a:t>pretese di similare tipologia sui medesimi beni</a:t>
            </a:r>
            <a:r>
              <a:rPr lang="it-IT" sz="2400" dirty="0"/>
              <a:t> siano state </a:t>
            </a:r>
            <a:r>
              <a:rPr lang="it-IT" sz="2400" dirty="0" smtClean="0"/>
              <a:t>accolte in </a:t>
            </a:r>
            <a:r>
              <a:rPr lang="it-IT" sz="2400" dirty="0"/>
              <a:t>sede di stato passivo. </a:t>
            </a:r>
            <a:endParaRPr lang="it-IT" sz="2400" dirty="0" smtClean="0"/>
          </a:p>
          <a:p>
            <a:pPr algn="just"/>
            <a:r>
              <a:rPr lang="it-IT" sz="2400" dirty="0" smtClean="0"/>
              <a:t>In </a:t>
            </a:r>
            <a:r>
              <a:rPr lang="it-IT" sz="2400" dirty="0"/>
              <a:t>questo caso, però, poiché l'accoglimento della rivendica di un soggetto comporta la concorrente negazione del diritto vantato dallo stesso soggetto sul medesimo bene, si ritiene che il soccombente debba </a:t>
            </a:r>
            <a:r>
              <a:rPr lang="it-IT" sz="2400" b="1" dirty="0"/>
              <a:t>contemporaneamente</a:t>
            </a:r>
            <a:r>
              <a:rPr lang="it-IT" sz="2400" dirty="0"/>
              <a:t> </a:t>
            </a:r>
            <a:r>
              <a:rPr lang="it-IT" sz="2400" b="1" dirty="0"/>
              <a:t>presentare opposizione</a:t>
            </a:r>
            <a:r>
              <a:rPr lang="it-IT" sz="2400" dirty="0"/>
              <a:t> avverso la propria esclusione, </a:t>
            </a:r>
            <a:r>
              <a:rPr lang="it-IT" sz="2400" b="1" dirty="0"/>
              <a:t>ed impugnazione</a:t>
            </a:r>
            <a:r>
              <a:rPr lang="it-IT" sz="2400" dirty="0"/>
              <a:t> avverso l'ammissione dell'altro rivendicante. </a:t>
            </a:r>
            <a:endParaRPr lang="it-IT" sz="2400" dirty="0" smtClean="0"/>
          </a:p>
          <a:p>
            <a:pPr algn="just"/>
            <a:r>
              <a:rPr lang="it-IT" sz="2400" dirty="0" smtClean="0"/>
              <a:t>Gli stessi soggetti possono impugnare </a:t>
            </a:r>
            <a:r>
              <a:rPr lang="it-IT" sz="2400" dirty="0"/>
              <a:t>l'ammissione di </a:t>
            </a:r>
            <a:r>
              <a:rPr lang="it-IT" sz="2400" dirty="0" smtClean="0"/>
              <a:t>crediti solo quando – dopo aver presentato </a:t>
            </a:r>
            <a:r>
              <a:rPr lang="it-IT" sz="2400" dirty="0"/>
              <a:t>la rivendica </a:t>
            </a:r>
            <a:r>
              <a:rPr lang="it-IT" sz="2400" dirty="0" smtClean="0"/>
              <a:t>– l’abbiano convertita </a:t>
            </a:r>
            <a:r>
              <a:rPr lang="it-IT" sz="2400" b="1" dirty="0" smtClean="0"/>
              <a:t>in </a:t>
            </a:r>
            <a:r>
              <a:rPr lang="it-IT" sz="2400" b="1" dirty="0"/>
              <a:t>insinuazione del credito per equivalente</a:t>
            </a:r>
            <a:r>
              <a:rPr lang="it-IT" sz="2400" dirty="0"/>
              <a:t>, per mancato reperimento del bene nell'attivo </a:t>
            </a:r>
            <a:r>
              <a:rPr lang="it-IT" sz="2400" dirty="0" smtClean="0"/>
              <a:t>fallimentare.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20</a:t>
            </a:fld>
            <a:endParaRPr lang="it-IT"/>
          </a:p>
        </p:txBody>
      </p:sp>
    </p:spTree>
    <p:extLst>
      <p:ext uri="{BB962C8B-B14F-4D97-AF65-F5344CB8AC3E}">
        <p14:creationId xmlns:p14="http://schemas.microsoft.com/office/powerpoint/2010/main" val="20830675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L’impugnazione proposta dal curatore si ricollega al fatto che quest’ultimo rappresenta la generalità dei creditori, e quindi l’interesse ad agire è </a:t>
            </a:r>
            <a:r>
              <a:rPr lang="it-IT" sz="2400" b="1" dirty="0" smtClean="0"/>
              <a:t>in re </a:t>
            </a:r>
            <a:r>
              <a:rPr lang="it-IT" sz="2400" b="1" dirty="0" err="1" smtClean="0"/>
              <a:t>ipsa</a:t>
            </a:r>
            <a:r>
              <a:rPr lang="it-IT" sz="2400" dirty="0" smtClean="0"/>
              <a:t>.</a:t>
            </a:r>
          </a:p>
          <a:p>
            <a:pPr algn="just"/>
            <a:r>
              <a:rPr lang="it-IT" sz="2400" dirty="0" smtClean="0"/>
              <a:t>Nel caso dell’impugnazione proposta dal creditore? </a:t>
            </a:r>
            <a:r>
              <a:rPr lang="it-IT" sz="2400" dirty="0" smtClean="0">
                <a:sym typeface="Wingdings" panose="05000000000000000000" pitchFamily="2" charset="2"/>
              </a:rPr>
              <a:t> si pensi all’impugnazione avverso il riconoscimento di un certo grado di privilegio: può essere proposta solo da coloro che hanno l’aspettativa di migliorare la propria condizione nel riparto?</a:t>
            </a:r>
          </a:p>
          <a:p>
            <a:pPr algn="just"/>
            <a:r>
              <a:rPr lang="it-IT" sz="2400" dirty="0" smtClean="0"/>
              <a:t>Secondo una tesi </a:t>
            </a:r>
            <a:r>
              <a:rPr lang="it-IT" sz="2400" b="1" dirty="0" smtClean="0"/>
              <a:t>l'interesse </a:t>
            </a:r>
            <a:r>
              <a:rPr lang="it-IT" sz="2400" b="1" dirty="0"/>
              <a:t>del singolo creditore</a:t>
            </a:r>
            <a:r>
              <a:rPr lang="it-IT" sz="2400" dirty="0"/>
              <a:t> a proporre impugnazione è </a:t>
            </a:r>
            <a:r>
              <a:rPr lang="it-IT" sz="2400" b="1" dirty="0"/>
              <a:t>necessariamente individuale</a:t>
            </a:r>
            <a:r>
              <a:rPr lang="it-IT" sz="2400" dirty="0"/>
              <a:t>, e connesso alla prospettiva di conseguire un miglioramento delle prospettive di soddisfacimento, potendo conseguentemente il creditore proporre impugnazione solo </a:t>
            </a:r>
            <a:r>
              <a:rPr lang="it-IT" sz="2400" b="1" dirty="0"/>
              <a:t>avverso altri creditori con posizione poziore</a:t>
            </a:r>
            <a:r>
              <a:rPr lang="it-IT" sz="2400" dirty="0"/>
              <a:t> in sede di distribuzione del </a:t>
            </a:r>
            <a:r>
              <a:rPr lang="it-IT" sz="2400" dirty="0" smtClean="0"/>
              <a:t>ricavato (cfr. </a:t>
            </a:r>
            <a:r>
              <a:rPr lang="it-IT" sz="2400" i="1" dirty="0" smtClean="0"/>
              <a:t>Cass</a:t>
            </a:r>
            <a:r>
              <a:rPr lang="it-IT" sz="2400" i="1" dirty="0"/>
              <a:t>. VI, n. 25323/2011</a:t>
            </a:r>
            <a:r>
              <a:rPr lang="it-IT" sz="2400" dirty="0"/>
              <a:t>)</a:t>
            </a:r>
            <a:r>
              <a:rPr lang="it-IT" sz="2400" dirty="0" smtClean="0"/>
              <a:t>. </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21</a:t>
            </a:fld>
            <a:endParaRPr lang="it-IT"/>
          </a:p>
        </p:txBody>
      </p:sp>
    </p:spTree>
    <p:extLst>
      <p:ext uri="{BB962C8B-B14F-4D97-AF65-F5344CB8AC3E}">
        <p14:creationId xmlns:p14="http://schemas.microsoft.com/office/powerpoint/2010/main" val="368135317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Altre decisioni della Cassazione riconoscono invece al </a:t>
            </a:r>
            <a:r>
              <a:rPr lang="it-IT" sz="2400" dirty="0"/>
              <a:t>creditore che propone impugnazione la veste di portatore degli interessi di tutta la </a:t>
            </a:r>
            <a:r>
              <a:rPr lang="it-IT" sz="2400" b="1" dirty="0"/>
              <a:t>generalità dei creditori</a:t>
            </a:r>
            <a:r>
              <a:rPr lang="it-IT" sz="2400" dirty="0"/>
              <a:t>, da ciò desumendo la legittimazione ad eccepire la revocabilità del titolo di prelazione di un credito ammesso (</a:t>
            </a:r>
            <a:r>
              <a:rPr lang="it-IT" sz="2400" i="1" dirty="0"/>
              <a:t>Cass. VI, n. 4959/2013</a:t>
            </a:r>
            <a:r>
              <a:rPr lang="it-IT" sz="2400" dirty="0"/>
              <a:t>; </a:t>
            </a:r>
            <a:r>
              <a:rPr lang="it-IT" sz="2400" i="1" dirty="0"/>
              <a:t>Cass. VI, n. 4524/2015</a:t>
            </a:r>
            <a:r>
              <a:rPr lang="it-IT" sz="2400" dirty="0"/>
              <a:t>). </a:t>
            </a:r>
            <a:endParaRPr lang="it-IT" sz="2400" dirty="0" smtClean="0"/>
          </a:p>
          <a:p>
            <a:pPr algn="just"/>
            <a:r>
              <a:rPr lang="it-IT" sz="2400" b="1" dirty="0" smtClean="0"/>
              <a:t>Legittimati </a:t>
            </a:r>
            <a:r>
              <a:rPr lang="it-IT" sz="2400" b="1" dirty="0"/>
              <a:t>passivi</a:t>
            </a:r>
            <a:r>
              <a:rPr lang="it-IT" sz="2400" dirty="0"/>
              <a:t> sono il «creditore» o l'«altro concorrente</a:t>
            </a:r>
            <a:r>
              <a:rPr lang="it-IT" sz="2400" dirty="0" smtClean="0"/>
              <a:t>» (da riferire al </a:t>
            </a:r>
            <a:r>
              <a:rPr lang="it-IT" sz="2400" b="1" dirty="0"/>
              <a:t>soggetto che abbia esercitato con successo la </a:t>
            </a:r>
            <a:r>
              <a:rPr lang="it-IT" sz="2400" b="1" dirty="0" smtClean="0"/>
              <a:t>rivendica)</a:t>
            </a:r>
            <a:r>
              <a:rPr lang="it-IT" sz="2400" dirty="0" smtClean="0"/>
              <a:t> </a:t>
            </a:r>
          </a:p>
          <a:p>
            <a:pPr algn="just"/>
            <a:r>
              <a:rPr lang="it-IT" sz="2400" dirty="0" smtClean="0"/>
              <a:t>Non </a:t>
            </a:r>
            <a:r>
              <a:rPr lang="it-IT" sz="2400" dirty="0"/>
              <a:t>sono invece legittimati passivi i creditori o rivendicanti la cui pretesa sia stata </a:t>
            </a:r>
            <a:r>
              <a:rPr lang="it-IT" sz="2400" b="1" dirty="0"/>
              <a:t>accolta solo in sede di opposizione</a:t>
            </a:r>
            <a:r>
              <a:rPr lang="it-IT" sz="2400" dirty="0"/>
              <a:t> allo stato passivo, giacché in tal caso l'impugnazione diverrebbe </a:t>
            </a:r>
            <a:r>
              <a:rPr lang="it-IT" sz="2400" b="1" dirty="0"/>
              <a:t>mezzo anomalo di gravame</a:t>
            </a:r>
            <a:r>
              <a:rPr lang="it-IT" sz="2400" dirty="0"/>
              <a:t> contro la decisione sull'opposizione </a:t>
            </a:r>
            <a:r>
              <a:rPr lang="it-IT" sz="2400" dirty="0" smtClean="0"/>
              <a:t>medesima.</a:t>
            </a:r>
            <a:endParaRPr lang="it-IT" sz="2400" dirty="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22</a:t>
            </a:fld>
            <a:endParaRPr lang="it-IT"/>
          </a:p>
        </p:txBody>
      </p:sp>
    </p:spTree>
    <p:extLst>
      <p:ext uri="{BB962C8B-B14F-4D97-AF65-F5344CB8AC3E}">
        <p14:creationId xmlns:p14="http://schemas.microsoft.com/office/powerpoint/2010/main" val="344048538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a:t>
            </a:r>
            <a:r>
              <a:rPr lang="it-IT" sz="2400" b="1" dirty="0" smtClean="0"/>
              <a:t>oggetto</a:t>
            </a:r>
            <a:r>
              <a:rPr lang="it-IT" sz="2400" dirty="0" smtClean="0"/>
              <a:t> </a:t>
            </a:r>
            <a:r>
              <a:rPr lang="it-IT" sz="2400" dirty="0"/>
              <a:t>del giudizio è sostanzialmente </a:t>
            </a:r>
            <a:r>
              <a:rPr lang="it-IT" sz="2400" b="1" dirty="0"/>
              <a:t>affine e parallelo</a:t>
            </a:r>
            <a:r>
              <a:rPr lang="it-IT" sz="2400" dirty="0"/>
              <a:t> a quello dell'opposizione allo stato </a:t>
            </a:r>
            <a:r>
              <a:rPr lang="it-IT" sz="2400" dirty="0" smtClean="0"/>
              <a:t>passivo.</a:t>
            </a:r>
          </a:p>
          <a:p>
            <a:pPr algn="just"/>
            <a:r>
              <a:rPr lang="it-IT" sz="2400" dirty="0" smtClean="0"/>
              <a:t>Opera anche la </a:t>
            </a:r>
            <a:r>
              <a:rPr lang="it-IT" sz="2400" b="1" dirty="0" smtClean="0"/>
              <a:t>preclusione ai </a:t>
            </a:r>
            <a:r>
              <a:rPr lang="it-IT" sz="2400" b="1" i="1" dirty="0" smtClean="0"/>
              <a:t>nova</a:t>
            </a:r>
            <a:r>
              <a:rPr lang="it-IT" sz="2400" b="1" dirty="0" smtClean="0"/>
              <a:t> </a:t>
            </a:r>
            <a:r>
              <a:rPr lang="it-IT" sz="2400" dirty="0" smtClean="0"/>
              <a:t>ma con </a:t>
            </a:r>
            <a:r>
              <a:rPr lang="it-IT" sz="2400" dirty="0"/>
              <a:t>riferimento alla posizione del creditore convenuto, che non potrà, per resistere all'impugnazione, dedurre fatti che si traducano in un mutamento degli originari </a:t>
            </a:r>
            <a:r>
              <a:rPr lang="it-IT" sz="2400" i="1" dirty="0" err="1"/>
              <a:t>petitum</a:t>
            </a:r>
            <a:r>
              <a:rPr lang="it-IT" sz="2400" dirty="0"/>
              <a:t> e </a:t>
            </a:r>
            <a:r>
              <a:rPr lang="it-IT" sz="2400" i="1" dirty="0"/>
              <a:t>causa </a:t>
            </a:r>
            <a:r>
              <a:rPr lang="it-IT" sz="2400" i="1" dirty="0" err="1"/>
              <a:t>petendi</a:t>
            </a:r>
            <a:r>
              <a:rPr lang="it-IT" sz="2400" dirty="0"/>
              <a:t> dell'insinuazione. </a:t>
            </a:r>
            <a:endParaRPr lang="it-IT" sz="2400" dirty="0" smtClean="0"/>
          </a:p>
          <a:p>
            <a:pPr algn="just"/>
            <a:r>
              <a:rPr lang="it-IT" sz="2400" dirty="0" smtClean="0"/>
              <a:t>Il </a:t>
            </a:r>
            <a:r>
              <a:rPr lang="it-IT" sz="2400" dirty="0"/>
              <a:t>gravame avrà </a:t>
            </a:r>
            <a:r>
              <a:rPr lang="it-IT" sz="2400" b="1" dirty="0"/>
              <a:t>natura devolutiva</a:t>
            </a:r>
            <a:r>
              <a:rPr lang="it-IT" sz="2400" dirty="0"/>
              <a:t> come nel caso dell'opposizione allo stato passivo.</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23</a:t>
            </a:fld>
            <a:endParaRPr lang="it-IT"/>
          </a:p>
        </p:txBody>
      </p:sp>
    </p:spTree>
    <p:extLst>
      <p:ext uri="{BB962C8B-B14F-4D97-AF65-F5344CB8AC3E}">
        <p14:creationId xmlns:p14="http://schemas.microsoft.com/office/powerpoint/2010/main" val="669238886"/>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lstStyle/>
          <a:p>
            <a:r>
              <a:rPr lang="it-IT" dirty="0"/>
              <a:t>4</a:t>
            </a:r>
            <a:r>
              <a:rPr lang="it-IT" dirty="0" smtClean="0"/>
              <a:t>. – La revocazione</a:t>
            </a:r>
            <a:endParaRPr lang="it-IT" dirty="0"/>
          </a:p>
        </p:txBody>
      </p:sp>
      <p:sp>
        <p:nvSpPr>
          <p:cNvPr id="3" name="Segnaposto contenuto 2"/>
          <p:cNvSpPr>
            <a:spLocks noGrp="1"/>
          </p:cNvSpPr>
          <p:nvPr>
            <p:ph idx="1"/>
          </p:nvPr>
        </p:nvSpPr>
        <p:spPr>
          <a:xfrm>
            <a:off x="457200" y="1484784"/>
            <a:ext cx="8229600" cy="4641379"/>
          </a:xfrm>
        </p:spPr>
        <p:txBody>
          <a:bodyPr>
            <a:normAutofit/>
          </a:bodyPr>
          <a:lstStyle/>
          <a:p>
            <a:pPr algn="just"/>
            <a:r>
              <a:rPr lang="it-IT" sz="2400" b="1" dirty="0" smtClean="0"/>
              <a:t>Mezzo straordinario</a:t>
            </a:r>
            <a:r>
              <a:rPr lang="it-IT" sz="2400" dirty="0"/>
              <a:t> </a:t>
            </a:r>
            <a:r>
              <a:rPr lang="it-IT" sz="2400" dirty="0" smtClean="0"/>
              <a:t>di impugnazione proponibile </a:t>
            </a:r>
            <a:r>
              <a:rPr lang="it-IT" sz="2400" i="1" dirty="0"/>
              <a:t>«</a:t>
            </a:r>
            <a:r>
              <a:rPr lang="it-IT" sz="2400" dirty="0"/>
              <a:t>decorsi i termini per la proposizione della opposizione o della impugnazione</a:t>
            </a:r>
            <a:r>
              <a:rPr lang="it-IT" sz="2400" i="1" dirty="0"/>
              <a:t>»</a:t>
            </a:r>
            <a:r>
              <a:rPr lang="it-IT" sz="2400" dirty="0" smtClean="0"/>
              <a:t>. </a:t>
            </a:r>
          </a:p>
          <a:p>
            <a:pPr algn="just"/>
            <a:r>
              <a:rPr lang="it-IT" sz="2400" dirty="0" smtClean="0"/>
              <a:t>Rimedio esperibile </a:t>
            </a:r>
            <a:r>
              <a:rPr lang="it-IT" sz="2400" dirty="0"/>
              <a:t>non solo nei confronti dei </a:t>
            </a:r>
            <a:r>
              <a:rPr lang="it-IT" sz="2400" b="1" dirty="0"/>
              <a:t>provvedimenti di accoglimento</a:t>
            </a:r>
            <a:r>
              <a:rPr lang="it-IT" sz="2400" dirty="0"/>
              <a:t>, ma anche nei confronti dei </a:t>
            </a:r>
            <a:r>
              <a:rPr lang="it-IT" sz="2400" b="1" dirty="0"/>
              <a:t>provvedimenti di rigetto</a:t>
            </a:r>
            <a:r>
              <a:rPr lang="it-IT" sz="2400" dirty="0" smtClean="0"/>
              <a:t>.</a:t>
            </a:r>
          </a:p>
          <a:p>
            <a:pPr algn="just"/>
            <a:r>
              <a:rPr lang="it-IT" sz="2400" dirty="0" smtClean="0"/>
              <a:t>Rimedio sicuramente esperibile avverso i provvedimenti </a:t>
            </a:r>
            <a:r>
              <a:rPr lang="it-IT" sz="2400" dirty="0"/>
              <a:t>assunti dal </a:t>
            </a:r>
            <a:r>
              <a:rPr lang="it-IT" sz="2400" dirty="0" smtClean="0"/>
              <a:t>G.D. </a:t>
            </a:r>
            <a:r>
              <a:rPr lang="it-IT" sz="2400" dirty="0"/>
              <a:t>in sede di valutazione dello stato </a:t>
            </a:r>
            <a:r>
              <a:rPr lang="it-IT" sz="2400" dirty="0" smtClean="0"/>
              <a:t>passivo ma alcuni ritengono il rimedio </a:t>
            </a:r>
            <a:r>
              <a:rPr lang="it-IT" sz="2400" dirty="0"/>
              <a:t>applicabile </a:t>
            </a:r>
            <a:r>
              <a:rPr lang="it-IT" sz="2400" b="1" dirty="0"/>
              <a:t>anche ai provvedimenti assunti dal Tribunale</a:t>
            </a:r>
            <a:r>
              <a:rPr lang="it-IT" sz="2400" dirty="0"/>
              <a:t> in sede di opposizione allo stato passivo e di impugnazione </a:t>
            </a:r>
            <a:r>
              <a:rPr lang="it-IT" sz="2400" b="1" dirty="0" smtClean="0"/>
              <a:t>.</a:t>
            </a:r>
            <a:endParaRPr lang="it-IT" sz="2400" dirty="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6903EAB3-1484-4371-ADF1-8AA391357CBC}" type="slidenum">
              <a:rPr lang="it-IT" smtClean="0">
                <a:solidFill>
                  <a:prstClr val="black">
                    <a:tint val="75000"/>
                  </a:prstClr>
                </a:solidFill>
              </a:rPr>
              <a:pPr/>
              <a:t>24</a:t>
            </a:fld>
            <a:endParaRPr lang="it-IT">
              <a:solidFill>
                <a:prstClr val="black">
                  <a:tint val="75000"/>
                </a:prstClr>
              </a:solidFill>
            </a:endParaRPr>
          </a:p>
        </p:txBody>
      </p:sp>
    </p:spTree>
    <p:extLst>
      <p:ext uri="{BB962C8B-B14F-4D97-AF65-F5344CB8AC3E}">
        <p14:creationId xmlns:p14="http://schemas.microsoft.com/office/powerpoint/2010/main" val="1688500425"/>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b="1" dirty="0" smtClean="0"/>
              <a:t>Presupposto</a:t>
            </a:r>
            <a:r>
              <a:rPr lang="it-IT" sz="2400" dirty="0" smtClean="0"/>
              <a:t> </a:t>
            </a:r>
            <a:r>
              <a:rPr lang="it-IT" sz="2400" b="1" dirty="0"/>
              <a:t>di ammissibilità</a:t>
            </a:r>
            <a:r>
              <a:rPr lang="it-IT" sz="2400" dirty="0"/>
              <a:t> </a:t>
            </a:r>
            <a:r>
              <a:rPr lang="it-IT" sz="2400" dirty="0" smtClean="0"/>
              <a:t>è la </a:t>
            </a:r>
            <a:r>
              <a:rPr lang="it-IT" sz="2400" dirty="0"/>
              <a:t>scoperta dei fatti che fondano la revocazione </a:t>
            </a:r>
            <a:r>
              <a:rPr lang="it-IT" sz="2400" b="1" dirty="0"/>
              <a:t>in epoca successiva</a:t>
            </a:r>
            <a:r>
              <a:rPr lang="it-IT" sz="2400" dirty="0"/>
              <a:t> al maturarsi dei termini per le impugnazioni </a:t>
            </a:r>
            <a:r>
              <a:rPr lang="it-IT" sz="2400" dirty="0" smtClean="0"/>
              <a:t>ordinarie.</a:t>
            </a:r>
          </a:p>
          <a:p>
            <a:pPr algn="just">
              <a:spcBef>
                <a:spcPts val="0"/>
              </a:spcBef>
            </a:pPr>
            <a:r>
              <a:rPr lang="it-IT" sz="2400" dirty="0" smtClean="0"/>
              <a:t>Chi </a:t>
            </a:r>
            <a:r>
              <a:rPr lang="it-IT" sz="2400" dirty="0"/>
              <a:t>propone la revocazione </a:t>
            </a:r>
            <a:r>
              <a:rPr lang="it-IT" sz="2400" dirty="0" smtClean="0"/>
              <a:t>è gravato </a:t>
            </a:r>
            <a:r>
              <a:rPr lang="it-IT" sz="2400" dirty="0"/>
              <a:t>dell'</a:t>
            </a:r>
            <a:r>
              <a:rPr lang="it-IT" sz="2400" b="1" dirty="0"/>
              <a:t>onere di provare</a:t>
            </a:r>
            <a:r>
              <a:rPr lang="it-IT" sz="2400" dirty="0"/>
              <a:t> che la scoperta vizi revocatori è avvenuta dopo tale </a:t>
            </a:r>
            <a:r>
              <a:rPr lang="it-IT" sz="2400" dirty="0" smtClean="0"/>
              <a:t>termine.</a:t>
            </a:r>
          </a:p>
          <a:p>
            <a:pPr algn="just">
              <a:spcBef>
                <a:spcPts val="0"/>
              </a:spcBef>
            </a:pPr>
            <a:r>
              <a:rPr lang="it-IT" sz="2400" dirty="0" smtClean="0"/>
              <a:t>Se la scoperta avviene prima del maturarsi dei termini per le impugnazioni ordinarie vanno proposte queste ultime.</a:t>
            </a:r>
          </a:p>
          <a:p>
            <a:pPr algn="just">
              <a:spcBef>
                <a:spcPts val="0"/>
              </a:spcBef>
            </a:pPr>
            <a:r>
              <a:rPr lang="it-IT" sz="2400" b="1" dirty="0" smtClean="0"/>
              <a:t>Legittimazione attiva</a:t>
            </a:r>
            <a:r>
              <a:rPr lang="it-IT" sz="2400" dirty="0" smtClean="0"/>
              <a:t>: 1) se la </a:t>
            </a:r>
            <a:r>
              <a:rPr lang="it-IT" sz="2400" dirty="0"/>
              <a:t>revocazione </a:t>
            </a:r>
            <a:r>
              <a:rPr lang="it-IT" sz="2400" dirty="0" smtClean="0"/>
              <a:t>è proposta </a:t>
            </a:r>
            <a:r>
              <a:rPr lang="it-IT" sz="2400" dirty="0"/>
              <a:t>avverso un provvedimento di </a:t>
            </a:r>
            <a:r>
              <a:rPr lang="it-IT" sz="2400" b="1" dirty="0"/>
              <a:t>rigetto</a:t>
            </a:r>
            <a:r>
              <a:rPr lang="it-IT" sz="2400" dirty="0"/>
              <a:t> dell'insinuazione o rivendica, la legittimazione spetterà al creditore o </a:t>
            </a:r>
            <a:r>
              <a:rPr lang="it-IT" sz="2400" dirty="0" smtClean="0"/>
              <a:t>al rivendicante soccombente; 2) se ad </a:t>
            </a:r>
            <a:r>
              <a:rPr lang="it-IT" sz="2400" dirty="0"/>
              <a:t>essere impugnato sia un provvedimento di </a:t>
            </a:r>
            <a:r>
              <a:rPr lang="it-IT" sz="2400" b="1" dirty="0"/>
              <a:t>accoglimento</a:t>
            </a:r>
            <a:r>
              <a:rPr lang="it-IT" sz="2400" dirty="0"/>
              <a:t>, la legittimazione spetterà sia al curatore </a:t>
            </a:r>
            <a:r>
              <a:rPr lang="it-IT" sz="2400" dirty="0" smtClean="0"/>
              <a:t>sia </a:t>
            </a:r>
            <a:r>
              <a:rPr lang="it-IT" sz="2400" dirty="0"/>
              <a:t>al creditore concorrente o al rivendicante che avanzi pretese incompatibili con quelle del soggetto la cui </a:t>
            </a:r>
            <a:r>
              <a:rPr lang="it-IT" sz="2400" dirty="0" smtClean="0"/>
              <a:t>insinuazione sia </a:t>
            </a:r>
            <a:r>
              <a:rPr lang="it-IT" sz="2400" dirty="0"/>
              <a:t>stata </a:t>
            </a:r>
            <a:r>
              <a:rPr lang="it-IT" sz="2400" dirty="0" smtClean="0"/>
              <a:t>accolta.</a:t>
            </a:r>
          </a:p>
          <a:p>
            <a:pPr marL="0" indent="0" algn="just">
              <a:buNone/>
            </a:pPr>
            <a:endParaRPr lang="it-IT" sz="2400" dirty="0"/>
          </a:p>
        </p:txBody>
      </p:sp>
      <p:sp>
        <p:nvSpPr>
          <p:cNvPr id="2" name="Segnaposto piè di pagina 1"/>
          <p:cNvSpPr>
            <a:spLocks noGrp="1"/>
          </p:cNvSpPr>
          <p:nvPr>
            <p:ph type="ftr" sz="quarter" idx="11"/>
          </p:nvPr>
        </p:nvSpPr>
        <p:spPr/>
        <p:txBody>
          <a:bodyPr/>
          <a:lstStyle/>
          <a:p>
            <a:r>
              <a:rPr lang="it-IT" dirty="0" smtClean="0"/>
              <a:t>CESPEC ON TEAMS - 19/05/2020</a:t>
            </a:r>
            <a:endParaRPr lang="it-IT" dirty="0"/>
          </a:p>
        </p:txBody>
      </p:sp>
      <p:sp>
        <p:nvSpPr>
          <p:cNvPr id="4" name="Segnaposto numero diapositiva 3"/>
          <p:cNvSpPr>
            <a:spLocks noGrp="1"/>
          </p:cNvSpPr>
          <p:nvPr>
            <p:ph type="sldNum" sz="quarter" idx="12"/>
          </p:nvPr>
        </p:nvSpPr>
        <p:spPr/>
        <p:txBody>
          <a:bodyPr/>
          <a:lstStyle/>
          <a:p>
            <a:fld id="{6903EAB3-1484-4371-ADF1-8AA391357CBC}" type="slidenum">
              <a:rPr lang="it-IT" smtClean="0"/>
              <a:t>25</a:t>
            </a:fld>
            <a:endParaRPr lang="it-IT"/>
          </a:p>
        </p:txBody>
      </p:sp>
    </p:spTree>
    <p:extLst>
      <p:ext uri="{BB962C8B-B14F-4D97-AF65-F5344CB8AC3E}">
        <p14:creationId xmlns:p14="http://schemas.microsoft.com/office/powerpoint/2010/main" val="1474825466"/>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dirty="0" smtClean="0"/>
              <a:t>I creditori debbono essere stati ammessi </a:t>
            </a:r>
            <a:r>
              <a:rPr lang="it-IT" sz="2400" dirty="0"/>
              <a:t>al passivo </a:t>
            </a:r>
            <a:r>
              <a:rPr lang="it-IT" sz="2400" dirty="0" smtClean="0"/>
              <a:t>(</a:t>
            </a:r>
            <a:r>
              <a:rPr lang="it-IT" sz="2400" i="1" dirty="0" smtClean="0"/>
              <a:t>Cass</a:t>
            </a:r>
            <a:r>
              <a:rPr lang="it-IT" sz="2400" i="1" dirty="0"/>
              <a:t>. I, n. </a:t>
            </a:r>
            <a:r>
              <a:rPr lang="it-IT" sz="2400" i="1" dirty="0" smtClean="0"/>
              <a:t>19721/2015</a:t>
            </a:r>
            <a:r>
              <a:rPr lang="it-IT" sz="2400" dirty="0" smtClean="0"/>
              <a:t>; </a:t>
            </a:r>
            <a:r>
              <a:rPr lang="it-IT" sz="2400" i="1" dirty="0"/>
              <a:t>Cass. I, n. 28666/2013</a:t>
            </a:r>
            <a:r>
              <a:rPr lang="it-IT" sz="2400" dirty="0"/>
              <a:t>; </a:t>
            </a:r>
            <a:r>
              <a:rPr lang="it-IT" sz="2400" i="1" dirty="0"/>
              <a:t>Cass. I, n. 9318/2013</a:t>
            </a:r>
            <a:r>
              <a:rPr lang="it-IT" sz="2400" dirty="0"/>
              <a:t>).</a:t>
            </a:r>
            <a:endParaRPr lang="it-IT" sz="2400" b="1" dirty="0" smtClean="0"/>
          </a:p>
          <a:p>
            <a:pPr algn="just">
              <a:spcBef>
                <a:spcPts val="0"/>
              </a:spcBef>
            </a:pPr>
            <a:r>
              <a:rPr lang="it-IT" sz="2400" b="1" dirty="0" smtClean="0"/>
              <a:t>Legittimazione passiva:</a:t>
            </a:r>
            <a:r>
              <a:rPr lang="it-IT" sz="2400" dirty="0" smtClean="0"/>
              <a:t> 1) se </a:t>
            </a:r>
            <a:r>
              <a:rPr lang="it-IT" sz="2400" dirty="0"/>
              <a:t>ad essere impugnato è un provvedimento di </a:t>
            </a:r>
            <a:r>
              <a:rPr lang="it-IT" sz="2400" b="1" dirty="0" smtClean="0"/>
              <a:t>rigetto</a:t>
            </a:r>
            <a:r>
              <a:rPr lang="it-IT" sz="2400" dirty="0" smtClean="0"/>
              <a:t> spetta </a:t>
            </a:r>
            <a:r>
              <a:rPr lang="it-IT" sz="2400" dirty="0"/>
              <a:t>esclusivamente </a:t>
            </a:r>
            <a:r>
              <a:rPr lang="it-IT" sz="2400" b="1" dirty="0"/>
              <a:t>al</a:t>
            </a:r>
            <a:r>
              <a:rPr lang="it-IT" sz="2400" dirty="0"/>
              <a:t> </a:t>
            </a:r>
            <a:r>
              <a:rPr lang="it-IT" sz="2400" b="1" dirty="0" smtClean="0"/>
              <a:t>curatore</a:t>
            </a:r>
            <a:r>
              <a:rPr lang="it-IT" sz="2400" dirty="0" smtClean="0"/>
              <a:t>; 2) </a:t>
            </a:r>
            <a:r>
              <a:rPr lang="it-IT" sz="2400" dirty="0"/>
              <a:t>se ad essere impugnato è il provvedimento di </a:t>
            </a:r>
            <a:r>
              <a:rPr lang="it-IT" sz="2400" b="1" dirty="0" smtClean="0"/>
              <a:t>ammissione</a:t>
            </a:r>
            <a:r>
              <a:rPr lang="it-IT" sz="2400" dirty="0" smtClean="0"/>
              <a:t> spetta </a:t>
            </a:r>
            <a:r>
              <a:rPr lang="it-IT" sz="2400" dirty="0"/>
              <a:t>congiuntamente </a:t>
            </a:r>
            <a:r>
              <a:rPr lang="it-IT" sz="2400" b="1" dirty="0"/>
              <a:t>al creditore </a:t>
            </a:r>
            <a:r>
              <a:rPr lang="it-IT" sz="2400" b="1" dirty="0" smtClean="0"/>
              <a:t>ammesso e </a:t>
            </a:r>
            <a:r>
              <a:rPr lang="it-IT" sz="2400" b="1" dirty="0"/>
              <a:t>al curatore</a:t>
            </a:r>
            <a:r>
              <a:rPr lang="it-IT" sz="2400" dirty="0"/>
              <a:t> (</a:t>
            </a:r>
            <a:r>
              <a:rPr lang="it-IT" sz="2400" b="1" dirty="0"/>
              <a:t>litisconsorte </a:t>
            </a:r>
            <a:r>
              <a:rPr lang="it-IT" sz="2400" b="1" dirty="0" smtClean="0"/>
              <a:t>necessario </a:t>
            </a:r>
            <a:r>
              <a:rPr lang="it-IT" sz="2400" dirty="0" smtClean="0"/>
              <a:t>quando la </a:t>
            </a:r>
            <a:r>
              <a:rPr lang="it-IT" sz="2400" dirty="0"/>
              <a:t>revocazione non </a:t>
            </a:r>
            <a:r>
              <a:rPr lang="it-IT" sz="2400" dirty="0" smtClean="0"/>
              <a:t>è stata proposta proprio da lui ) </a:t>
            </a:r>
          </a:p>
          <a:p>
            <a:pPr algn="just">
              <a:spcBef>
                <a:spcPts val="0"/>
              </a:spcBef>
            </a:pPr>
            <a:r>
              <a:rPr lang="it-IT" sz="2400" dirty="0"/>
              <a:t>La </a:t>
            </a:r>
            <a:r>
              <a:rPr lang="it-IT" sz="2400" b="1" dirty="0"/>
              <a:t>natura</a:t>
            </a:r>
            <a:r>
              <a:rPr lang="it-IT" sz="2400" dirty="0"/>
              <a:t> della revocazione è quella di </a:t>
            </a:r>
            <a:r>
              <a:rPr lang="it-IT" sz="2400" b="1" dirty="0"/>
              <a:t>mezzo di impugnazione </a:t>
            </a:r>
            <a:r>
              <a:rPr lang="it-IT" sz="2400" b="1" dirty="0" smtClean="0"/>
              <a:t>a </a:t>
            </a:r>
            <a:r>
              <a:rPr lang="it-IT" sz="2400" b="1" dirty="0"/>
              <a:t>critica vincolata</a:t>
            </a:r>
            <a:r>
              <a:rPr lang="it-IT" sz="2400" dirty="0"/>
              <a:t> e connotato da una </a:t>
            </a:r>
            <a:r>
              <a:rPr lang="it-IT" sz="2400" b="1" dirty="0"/>
              <a:t>fase rescindente</a:t>
            </a:r>
            <a:r>
              <a:rPr lang="it-IT" sz="2400" dirty="0"/>
              <a:t> ed una </a:t>
            </a:r>
            <a:r>
              <a:rPr lang="it-IT" sz="2400" b="1" dirty="0"/>
              <a:t>fase rescissoria</a:t>
            </a:r>
            <a:r>
              <a:rPr lang="it-IT" sz="2400" dirty="0"/>
              <a:t>, proponibile per i soli vizi </a:t>
            </a:r>
            <a:r>
              <a:rPr lang="it-IT" sz="2400" b="1" dirty="0"/>
              <a:t>tassativamente elencati </a:t>
            </a:r>
            <a:r>
              <a:rPr lang="it-IT" sz="2400" dirty="0"/>
              <a:t>dalla </a:t>
            </a:r>
            <a:r>
              <a:rPr lang="it-IT" sz="2400" dirty="0" smtClean="0"/>
              <a:t>norma. </a:t>
            </a:r>
          </a:p>
          <a:p>
            <a:pPr algn="just">
              <a:spcBef>
                <a:spcPts val="0"/>
              </a:spcBef>
            </a:pPr>
            <a:r>
              <a:rPr lang="it-IT" sz="2400" dirty="0" smtClean="0"/>
              <a:t>L'esito </a:t>
            </a:r>
            <a:r>
              <a:rPr lang="it-IT" sz="2400" dirty="0"/>
              <a:t>positivo della fase rescindente costituisce presupposto perché il Tribunale possa procedere alla fase rescissoria.</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26</a:t>
            </a:fld>
            <a:endParaRPr lang="it-IT"/>
          </a:p>
        </p:txBody>
      </p:sp>
    </p:spTree>
    <p:extLst>
      <p:ext uri="{BB962C8B-B14F-4D97-AF65-F5344CB8AC3E}">
        <p14:creationId xmlns:p14="http://schemas.microsoft.com/office/powerpoint/2010/main" val="9748758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Autofit/>
          </a:bodyPr>
          <a:lstStyle/>
          <a:p>
            <a:pPr algn="just">
              <a:spcBef>
                <a:spcPts val="0"/>
              </a:spcBef>
            </a:pPr>
            <a:r>
              <a:rPr lang="it-IT" sz="2400" dirty="0" smtClean="0"/>
              <a:t>La </a:t>
            </a:r>
            <a:r>
              <a:rPr lang="it-IT" sz="2400" b="1" dirty="0"/>
              <a:t>falsità</a:t>
            </a:r>
            <a:r>
              <a:rPr lang="it-IT" sz="2400" dirty="0"/>
              <a:t> deve viziare documenti o altro materiale probatorio che sia stato impiegato per la </a:t>
            </a:r>
            <a:r>
              <a:rPr lang="it-IT" sz="2400" dirty="0" smtClean="0"/>
              <a:t>decisione. A differenza </a:t>
            </a:r>
            <a:r>
              <a:rPr lang="it-IT" sz="2400" dirty="0"/>
              <a:t>del rimedio previsto dal codice di rito, non deve essere stata previamente accertata, ma può essere provata </a:t>
            </a:r>
            <a:r>
              <a:rPr lang="it-IT" sz="2400" b="1" dirty="0"/>
              <a:t>direttamente nel giudizio di </a:t>
            </a:r>
            <a:r>
              <a:rPr lang="it-IT" sz="2400" b="1" dirty="0" smtClean="0"/>
              <a:t>revocazione</a:t>
            </a:r>
            <a:r>
              <a:rPr lang="it-IT" sz="2400" dirty="0" smtClean="0"/>
              <a:t>.</a:t>
            </a:r>
            <a:endParaRPr lang="it-IT" sz="2400" dirty="0"/>
          </a:p>
          <a:p>
            <a:pPr algn="just">
              <a:spcBef>
                <a:spcPts val="0"/>
              </a:spcBef>
            </a:pPr>
            <a:r>
              <a:rPr lang="it-IT" sz="2400" dirty="0" smtClean="0"/>
              <a:t>Nel </a:t>
            </a:r>
            <a:r>
              <a:rPr lang="it-IT" sz="2400" b="1" dirty="0"/>
              <a:t>dolo</a:t>
            </a:r>
            <a:r>
              <a:rPr lang="it-IT" sz="2400" dirty="0"/>
              <a:t> confluiscono sia il dolo </a:t>
            </a:r>
            <a:r>
              <a:rPr lang="it-IT" sz="2400" b="1" dirty="0"/>
              <a:t>del giudice</a:t>
            </a:r>
            <a:r>
              <a:rPr lang="it-IT" sz="2400" dirty="0"/>
              <a:t>, sia quello </a:t>
            </a:r>
            <a:r>
              <a:rPr lang="it-IT" sz="2400" b="1" dirty="0"/>
              <a:t>della parte</a:t>
            </a:r>
            <a:r>
              <a:rPr lang="it-IT" sz="2400" dirty="0"/>
              <a:t>, sia la </a:t>
            </a:r>
            <a:r>
              <a:rPr lang="it-IT" sz="2400" b="1" dirty="0"/>
              <a:t>collusione tra parti</a:t>
            </a:r>
            <a:r>
              <a:rPr lang="it-IT" sz="2400" dirty="0"/>
              <a:t> (e cioè, nello specifico, creditore e curatore), purché si tratti di </a:t>
            </a:r>
            <a:r>
              <a:rPr lang="it-IT" sz="2400" b="1" dirty="0"/>
              <a:t>condotte fraudolente di natura </a:t>
            </a:r>
            <a:r>
              <a:rPr lang="it-IT" sz="2400" b="1" dirty="0" smtClean="0"/>
              <a:t>processuale</a:t>
            </a:r>
            <a:r>
              <a:rPr lang="it-IT" sz="2400" dirty="0" smtClean="0"/>
              <a:t> </a:t>
            </a:r>
            <a:r>
              <a:rPr lang="it-IT" sz="2400" dirty="0"/>
              <a:t>idonee a pregiudicare la difesa della </a:t>
            </a:r>
            <a:r>
              <a:rPr lang="it-IT" sz="2400" dirty="0" smtClean="0"/>
              <a:t>controparte, e </a:t>
            </a:r>
            <a:r>
              <a:rPr lang="it-IT" sz="2400" dirty="0"/>
              <a:t>consistenti in artifici o </a:t>
            </a:r>
            <a:r>
              <a:rPr lang="it-IT" sz="2400" dirty="0" smtClean="0"/>
              <a:t>raggiri, </a:t>
            </a:r>
            <a:r>
              <a:rPr lang="it-IT" sz="2400" dirty="0"/>
              <a:t>tali da generare una falsa percezione degli elementi di </a:t>
            </a:r>
            <a:r>
              <a:rPr lang="it-IT" sz="2400" dirty="0" smtClean="0"/>
              <a:t>causa. Anche </a:t>
            </a:r>
            <a:r>
              <a:rPr lang="it-IT" sz="2400" dirty="0"/>
              <a:t>in questo caso il dolo può essere provato direttamente nel giudizio di </a:t>
            </a:r>
            <a:r>
              <a:rPr lang="it-IT" sz="2400" dirty="0" smtClean="0"/>
              <a:t>revocazione.</a:t>
            </a:r>
            <a:endParaRPr lang="it-IT" sz="2400" dirty="0"/>
          </a:p>
          <a:p>
            <a:pPr algn="just">
              <a:spcBef>
                <a:spcPts val="0"/>
              </a:spcBef>
            </a:pPr>
            <a:r>
              <a:rPr lang="it-IT" sz="2400" dirty="0" smtClean="0"/>
              <a:t>Nel </a:t>
            </a:r>
            <a:r>
              <a:rPr lang="it-IT" sz="2400" dirty="0"/>
              <a:t>caso dell'</a:t>
            </a:r>
            <a:r>
              <a:rPr lang="it-IT" sz="2400" b="1" dirty="0"/>
              <a:t>errore essenziale di fatto</a:t>
            </a:r>
            <a:r>
              <a:rPr lang="it-IT" sz="2400" dirty="0"/>
              <a:t>, la </a:t>
            </a:r>
            <a:r>
              <a:rPr lang="it-IT" sz="2400" dirty="0" smtClean="0"/>
              <a:t>legge non </a:t>
            </a:r>
            <a:r>
              <a:rPr lang="it-IT" sz="2400" dirty="0"/>
              <a:t>sembra chiedere – a differenza dell'art. 395 c.p.c. – che lo stesso risulti dagli atti e documenti, potendosi quindi ritenere che </a:t>
            </a:r>
            <a:r>
              <a:rPr lang="it-IT" sz="2400" dirty="0" smtClean="0"/>
              <a:t>il</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27</a:t>
            </a:fld>
            <a:endParaRPr lang="it-IT"/>
          </a:p>
        </p:txBody>
      </p:sp>
    </p:spTree>
    <p:extLst>
      <p:ext uri="{BB962C8B-B14F-4D97-AF65-F5344CB8AC3E}">
        <p14:creationId xmlns:p14="http://schemas.microsoft.com/office/powerpoint/2010/main" val="581755327"/>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360363" indent="0" algn="just">
              <a:spcBef>
                <a:spcPts val="0"/>
              </a:spcBef>
              <a:buNone/>
            </a:pPr>
            <a:r>
              <a:rPr lang="it-IT" sz="2400" dirty="0"/>
              <a:t>rimedio sia proponibile anche avverso </a:t>
            </a:r>
            <a:r>
              <a:rPr lang="it-IT" sz="2400" b="1" dirty="0"/>
              <a:t>errori non evidenti</a:t>
            </a:r>
            <a:r>
              <a:rPr lang="it-IT" sz="2400" dirty="0"/>
              <a:t> o comunque non rilevabili direttamente dagli atti di causa. </a:t>
            </a:r>
            <a:r>
              <a:rPr lang="it-IT" sz="2400" dirty="0" smtClean="0"/>
              <a:t>L'errore </a:t>
            </a:r>
            <a:r>
              <a:rPr lang="it-IT" sz="2400" dirty="0"/>
              <a:t>deve essere un </a:t>
            </a:r>
            <a:r>
              <a:rPr lang="it-IT" sz="2400" b="1" dirty="0"/>
              <a:t>errore di giudizio</a:t>
            </a:r>
            <a:r>
              <a:rPr lang="it-IT" sz="2400" dirty="0"/>
              <a:t> (e non di diritto) che </a:t>
            </a:r>
            <a:r>
              <a:rPr lang="it-IT" sz="2400" b="1" dirty="0"/>
              <a:t>investe il </a:t>
            </a:r>
            <a:r>
              <a:rPr lang="it-IT" sz="2400" b="1" dirty="0" smtClean="0"/>
              <a:t>fatto </a:t>
            </a:r>
            <a:r>
              <a:rPr lang="it-IT" sz="2400" dirty="0"/>
              <a:t>(e quindi il suo accertamento) </a:t>
            </a:r>
            <a:r>
              <a:rPr lang="it-IT" sz="2400" dirty="0" smtClean="0"/>
              <a:t>— </a:t>
            </a:r>
            <a:r>
              <a:rPr lang="it-IT" sz="2400" dirty="0"/>
              <a:t>e quindi non un mero </a:t>
            </a:r>
            <a:r>
              <a:rPr lang="it-IT" sz="2400" i="1" dirty="0"/>
              <a:t>lapsus</a:t>
            </a:r>
            <a:r>
              <a:rPr lang="it-IT" sz="2400" dirty="0"/>
              <a:t> o errore di calcolo (per il quale opera il procedimento di correzione degli errori materiali), né un errato apprezzamento delle risultanze istruttorie (che si traduce in vizio di motivazione) (</a:t>
            </a:r>
            <a:r>
              <a:rPr lang="it-IT" sz="2400" i="1" dirty="0"/>
              <a:t>Cass. I, n. 15349/2014</a:t>
            </a:r>
            <a:r>
              <a:rPr lang="it-IT" sz="2400" dirty="0"/>
              <a:t>; </a:t>
            </a:r>
            <a:r>
              <a:rPr lang="it-IT" sz="2400" i="1" dirty="0"/>
              <a:t>Cass. I, n. 9929/2005</a:t>
            </a:r>
            <a:r>
              <a:rPr lang="it-IT" sz="2400" dirty="0" smtClean="0"/>
              <a:t>) – e deve avere </a:t>
            </a:r>
            <a:r>
              <a:rPr lang="it-IT" sz="2400" b="1" dirty="0" smtClean="0"/>
              <a:t>carattere </a:t>
            </a:r>
            <a:r>
              <a:rPr lang="it-IT" sz="2400" b="1" dirty="0"/>
              <a:t>essenziale</a:t>
            </a:r>
            <a:r>
              <a:rPr lang="it-IT" sz="2400" dirty="0"/>
              <a:t>, cioè in grado di determinare la decisione, in quanto caduto su un fatto decisivo</a:t>
            </a:r>
            <a:r>
              <a:rPr lang="it-IT" sz="2400" dirty="0" smtClean="0"/>
              <a:t>.</a:t>
            </a:r>
          </a:p>
          <a:p>
            <a:pPr marL="360363" indent="0" algn="just">
              <a:spcBef>
                <a:spcPts val="0"/>
              </a:spcBef>
              <a:buNone/>
            </a:pPr>
            <a:endParaRPr lang="it-IT" sz="2800" dirty="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28</a:t>
            </a:fld>
            <a:endParaRPr lang="it-IT"/>
          </a:p>
        </p:txBody>
      </p:sp>
    </p:spTree>
    <p:extLst>
      <p:ext uri="{BB962C8B-B14F-4D97-AF65-F5344CB8AC3E}">
        <p14:creationId xmlns:p14="http://schemas.microsoft.com/office/powerpoint/2010/main" val="332382839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a:t>La </a:t>
            </a:r>
            <a:r>
              <a:rPr lang="it-IT" sz="2400" b="1" dirty="0"/>
              <a:t>mancata conoscenza di documenti decisivi</a:t>
            </a:r>
            <a:r>
              <a:rPr lang="it-IT" sz="2400" dirty="0"/>
              <a:t> presuppone – per espresso dato normativo – che i documenti non siano stati conosciuti per causa non imputabile alla parte, e deve riguardare </a:t>
            </a:r>
            <a:r>
              <a:rPr lang="it-IT" sz="2400" b="1" dirty="0"/>
              <a:t>documenti decisivi</a:t>
            </a:r>
            <a:r>
              <a:rPr lang="it-IT" sz="2400" dirty="0"/>
              <a:t> — cioè relativi alla prova di fatti determinanti ai fini della decisione – </a:t>
            </a:r>
            <a:r>
              <a:rPr lang="it-IT" sz="2400" b="1" dirty="0"/>
              <a:t>preesistenti alla decisione impugnata</a:t>
            </a:r>
            <a:r>
              <a:rPr lang="it-IT" sz="2400" dirty="0"/>
              <a:t>, ma che, appunto, la parte non sia riuscita a </a:t>
            </a:r>
            <a:r>
              <a:rPr lang="it-IT" sz="2400" b="1" dirty="0"/>
              <a:t>produrre</a:t>
            </a:r>
            <a:r>
              <a:rPr lang="it-IT" sz="2400" dirty="0"/>
              <a:t> per fatto ad essa non imputabile, risultando, quindi, il requisito della «incolpevolezza» da riferirsi non alla conoscenza in sé dei documenti, ma alla loro produzione</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29</a:t>
            </a:fld>
            <a:endParaRPr lang="it-IT">
              <a:solidFill>
                <a:prstClr val="black">
                  <a:tint val="75000"/>
                </a:prstClr>
              </a:solidFill>
            </a:endParaRPr>
          </a:p>
        </p:txBody>
      </p:sp>
    </p:spTree>
    <p:extLst>
      <p:ext uri="{BB962C8B-B14F-4D97-AF65-F5344CB8AC3E}">
        <p14:creationId xmlns:p14="http://schemas.microsoft.com/office/powerpoint/2010/main" val="258037081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Tre tipologie di rimedi (elenco da considerarsi </a:t>
            </a:r>
            <a:r>
              <a:rPr lang="it-IT" sz="2400" b="1" dirty="0" smtClean="0"/>
              <a:t>tassativo</a:t>
            </a:r>
            <a:r>
              <a:rPr lang="it-IT" sz="2400" dirty="0" smtClean="0"/>
              <a:t>)</a:t>
            </a:r>
          </a:p>
          <a:p>
            <a:pPr marL="984250" indent="-457200" algn="just">
              <a:buFont typeface="+mj-lt"/>
              <a:buAutoNum type="arabicParenR"/>
            </a:pPr>
            <a:r>
              <a:rPr lang="it-IT" sz="2400" dirty="0" smtClean="0"/>
              <a:t>Opposizione (mezzo ordinario di impugnazione del creditore che si è insinuato)</a:t>
            </a:r>
          </a:p>
          <a:p>
            <a:pPr marL="984250" indent="-457200" algn="just">
              <a:buFont typeface="+mj-lt"/>
              <a:buAutoNum type="arabicParenR"/>
            </a:pPr>
            <a:r>
              <a:rPr lang="it-IT" sz="2400" dirty="0" smtClean="0"/>
              <a:t>Impugnazione (mezzo ordinario di impugnazione del curatore o dei creditori controinteressati)</a:t>
            </a:r>
          </a:p>
          <a:p>
            <a:pPr marL="984250" indent="-457200" algn="just">
              <a:buFont typeface="+mj-lt"/>
              <a:buAutoNum type="arabicParenR"/>
            </a:pPr>
            <a:r>
              <a:rPr lang="it-IT" sz="2400" dirty="0" smtClean="0"/>
              <a:t>Revocazione (</a:t>
            </a:r>
            <a:r>
              <a:rPr lang="it-IT" sz="2400" dirty="0"/>
              <a:t>mezzo </a:t>
            </a:r>
            <a:r>
              <a:rPr lang="it-IT" sz="2400" dirty="0" smtClean="0"/>
              <a:t>straordinario </a:t>
            </a:r>
            <a:r>
              <a:rPr lang="it-IT" sz="2400" dirty="0"/>
              <a:t>di impugnazione del curatore o dei creditori </a:t>
            </a:r>
            <a:r>
              <a:rPr lang="it-IT" sz="2400" dirty="0" smtClean="0"/>
              <a:t>controinteressati)</a:t>
            </a:r>
          </a:p>
          <a:p>
            <a:pPr marL="527050" indent="0" algn="just">
              <a:buNone/>
            </a:pPr>
            <a:endParaRPr lang="it-IT" sz="2400" dirty="0" smtClean="0"/>
          </a:p>
          <a:p>
            <a:pPr algn="just"/>
            <a:r>
              <a:rPr lang="it-IT" sz="2400" dirty="0" smtClean="0"/>
              <a:t>Scelta processuale </a:t>
            </a:r>
            <a:r>
              <a:rPr lang="it-IT" sz="2400" b="1" dirty="0" smtClean="0"/>
              <a:t>unitaria</a:t>
            </a:r>
            <a:r>
              <a:rPr lang="it-IT" sz="2400" dirty="0" smtClean="0"/>
              <a:t>: un solo modello ricalcato sul rito camerale con adattamenti, con esito finale in forma di decreto, a propria volta impugnabile unicamente mediante ricorso in cassazione.</a:t>
            </a:r>
            <a:endParaRPr lang="it-IT" sz="2400" dirty="0"/>
          </a:p>
        </p:txBody>
      </p:sp>
      <p:sp>
        <p:nvSpPr>
          <p:cNvPr id="4" name="Segnaposto piè di pagina 3"/>
          <p:cNvSpPr>
            <a:spLocks noGrp="1"/>
          </p:cNvSpPr>
          <p:nvPr>
            <p:ph type="ftr" sz="quarter" idx="11"/>
          </p:nvPr>
        </p:nvSpPr>
        <p:spPr/>
        <p:txBody>
          <a:bodyPr/>
          <a:lstStyle/>
          <a:p>
            <a:r>
              <a:rPr lang="it-IT" smtClean="0"/>
              <a:t>CESPEC ON TEAMS - 19/05/2020</a:t>
            </a:r>
            <a:endParaRPr lang="it-IT"/>
          </a:p>
        </p:txBody>
      </p:sp>
      <p:sp>
        <p:nvSpPr>
          <p:cNvPr id="5" name="Segnaposto numero diapositiva 4"/>
          <p:cNvSpPr>
            <a:spLocks noGrp="1"/>
          </p:cNvSpPr>
          <p:nvPr>
            <p:ph type="sldNum" sz="quarter" idx="12"/>
          </p:nvPr>
        </p:nvSpPr>
        <p:spPr/>
        <p:txBody>
          <a:bodyPr/>
          <a:lstStyle/>
          <a:p>
            <a:fld id="{6903EAB3-1484-4371-ADF1-8AA391357CBC}" type="slidenum">
              <a:rPr lang="it-IT" smtClean="0"/>
              <a:t>3</a:t>
            </a:fld>
            <a:endParaRPr lang="it-IT"/>
          </a:p>
        </p:txBody>
      </p:sp>
    </p:spTree>
    <p:extLst>
      <p:ext uri="{BB962C8B-B14F-4D97-AF65-F5344CB8AC3E}">
        <p14:creationId xmlns:p14="http://schemas.microsoft.com/office/powerpoint/2010/main" val="3755803242"/>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lstStyle/>
          <a:p>
            <a:r>
              <a:rPr lang="it-IT" dirty="0" smtClean="0"/>
              <a:t>5. – La correzione degli errori</a:t>
            </a:r>
            <a:endParaRPr lang="it-IT" dirty="0"/>
          </a:p>
        </p:txBody>
      </p:sp>
      <p:sp>
        <p:nvSpPr>
          <p:cNvPr id="3" name="Segnaposto contenuto 2"/>
          <p:cNvSpPr>
            <a:spLocks noGrp="1"/>
          </p:cNvSpPr>
          <p:nvPr>
            <p:ph idx="1"/>
          </p:nvPr>
        </p:nvSpPr>
        <p:spPr>
          <a:xfrm>
            <a:off x="457200" y="1484784"/>
            <a:ext cx="8229600" cy="4641379"/>
          </a:xfrm>
        </p:spPr>
        <p:txBody>
          <a:bodyPr>
            <a:normAutofit/>
          </a:bodyPr>
          <a:lstStyle/>
          <a:p>
            <a:pPr algn="just"/>
            <a:r>
              <a:rPr lang="it-IT" sz="2400" dirty="0" smtClean="0"/>
              <a:t>Meccanismo che consente </a:t>
            </a:r>
            <a:r>
              <a:rPr lang="it-IT" sz="2400" dirty="0"/>
              <a:t>di emendare lo stato passivo da </a:t>
            </a:r>
            <a:r>
              <a:rPr lang="it-IT" sz="2400" b="1" dirty="0"/>
              <a:t>meri errori di calcolo, omissioni</a:t>
            </a:r>
            <a:r>
              <a:rPr lang="it-IT" sz="2400" dirty="0"/>
              <a:t>, </a:t>
            </a:r>
            <a:r>
              <a:rPr lang="it-IT" sz="2400" b="1" dirty="0"/>
              <a:t>refusi</a:t>
            </a:r>
            <a:r>
              <a:rPr lang="it-IT" sz="2400" dirty="0"/>
              <a:t> </a:t>
            </a:r>
            <a:r>
              <a:rPr lang="it-IT" sz="2400" dirty="0" smtClean="0"/>
              <a:t>senza </a:t>
            </a:r>
            <a:r>
              <a:rPr lang="it-IT" sz="2400" dirty="0"/>
              <a:t>rendere necessaria l'impugnazione del </a:t>
            </a:r>
            <a:r>
              <a:rPr lang="it-IT" sz="2400" dirty="0" smtClean="0"/>
              <a:t>provvedimento.</a:t>
            </a:r>
          </a:p>
          <a:p>
            <a:pPr algn="just"/>
            <a:r>
              <a:rPr lang="it-IT" sz="2400" dirty="0"/>
              <a:t>Presupposto per il ricorso allo strumento è la </a:t>
            </a:r>
            <a:r>
              <a:rPr lang="it-IT" sz="2400" b="1" dirty="0"/>
              <a:t>riconoscibilità</a:t>
            </a:r>
            <a:r>
              <a:rPr lang="it-IT" sz="2400" dirty="0"/>
              <a:t> </a:t>
            </a:r>
            <a:r>
              <a:rPr lang="it-IT" sz="2400" b="1" i="1" dirty="0" err="1"/>
              <a:t>ictu</a:t>
            </a:r>
            <a:r>
              <a:rPr lang="it-IT" sz="2400" b="1" i="1" dirty="0"/>
              <a:t> oculi</a:t>
            </a:r>
            <a:r>
              <a:rPr lang="it-IT" sz="2400" dirty="0"/>
              <a:t> </a:t>
            </a:r>
            <a:r>
              <a:rPr lang="it-IT" sz="2400" b="1" dirty="0"/>
              <a:t>dell'errore materiale</a:t>
            </a:r>
            <a:r>
              <a:rPr lang="it-IT" sz="2400" dirty="0"/>
              <a:t>, senza che sia necessaria indagine alcuna sulla volontà del </a:t>
            </a:r>
            <a:r>
              <a:rPr lang="it-IT" sz="2400" dirty="0" smtClean="0"/>
              <a:t>giudicante. </a:t>
            </a:r>
          </a:p>
          <a:p>
            <a:pPr algn="just"/>
            <a:r>
              <a:rPr lang="it-IT" sz="2400" dirty="0" smtClean="0"/>
              <a:t>Non chiaro </a:t>
            </a:r>
            <a:r>
              <a:rPr lang="it-IT" sz="2400" dirty="0"/>
              <a:t>è il </a:t>
            </a:r>
            <a:r>
              <a:rPr lang="it-IT" sz="2400" b="1" dirty="0"/>
              <a:t>regime della impugnazione</a:t>
            </a:r>
            <a:r>
              <a:rPr lang="it-IT" sz="2400" dirty="0"/>
              <a:t> del provvedimento che dispone la correzione </a:t>
            </a:r>
            <a:r>
              <a:rPr lang="it-IT" sz="2400" dirty="0" smtClean="0"/>
              <a:t>dell'errore </a:t>
            </a:r>
            <a:r>
              <a:rPr lang="it-IT" sz="2400" dirty="0" smtClean="0">
                <a:sym typeface="Wingdings" panose="05000000000000000000" pitchFamily="2" charset="2"/>
              </a:rPr>
              <a:t> due tesi: 1) </a:t>
            </a:r>
            <a:r>
              <a:rPr lang="it-IT" sz="2400" dirty="0" smtClean="0"/>
              <a:t>il provvedimento è reclamabile </a:t>
            </a:r>
            <a:r>
              <a:rPr lang="it-IT" sz="2400" dirty="0"/>
              <a:t>ex art. </a:t>
            </a:r>
            <a:r>
              <a:rPr lang="it-IT" sz="2400" dirty="0" smtClean="0"/>
              <a:t>26; 2) avverso </a:t>
            </a:r>
            <a:r>
              <a:rPr lang="it-IT" sz="2400" dirty="0"/>
              <a:t>il provvedimento «</a:t>
            </a:r>
            <a:r>
              <a:rPr lang="it-IT" sz="2400" dirty="0" smtClean="0"/>
              <a:t>corretto» si propongono le </a:t>
            </a:r>
            <a:r>
              <a:rPr lang="it-IT" sz="2400" dirty="0"/>
              <a:t>impugnazioni contemplate </a:t>
            </a:r>
            <a:r>
              <a:rPr lang="it-IT" sz="2400" dirty="0" smtClean="0"/>
              <a:t>dal medesimo art. 98 entro il termine decorrente dalla </a:t>
            </a:r>
            <a:r>
              <a:rPr lang="it-IT" sz="2400" dirty="0"/>
              <a:t>comunicazione del provvedimento di correzione.</a:t>
            </a:r>
          </a:p>
          <a:p>
            <a:pPr algn="just"/>
            <a:endParaRPr lang="it-IT" sz="2400" dirty="0" smtClean="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6903EAB3-1484-4371-ADF1-8AA391357CBC}" type="slidenum">
              <a:rPr lang="it-IT" smtClean="0">
                <a:solidFill>
                  <a:prstClr val="black">
                    <a:tint val="75000"/>
                  </a:prstClr>
                </a:solidFill>
              </a:rPr>
              <a:pPr/>
              <a:t>30</a:t>
            </a:fld>
            <a:endParaRPr lang="it-IT">
              <a:solidFill>
                <a:prstClr val="black">
                  <a:tint val="75000"/>
                </a:prstClr>
              </a:solidFill>
            </a:endParaRPr>
          </a:p>
        </p:txBody>
      </p:sp>
    </p:spTree>
    <p:extLst>
      <p:ext uri="{BB962C8B-B14F-4D97-AF65-F5344CB8AC3E}">
        <p14:creationId xmlns:p14="http://schemas.microsoft.com/office/powerpoint/2010/main" val="1901250319"/>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66130"/>
          </a:xfrm>
        </p:spPr>
        <p:txBody>
          <a:bodyPr/>
          <a:lstStyle/>
          <a:p>
            <a:r>
              <a:rPr lang="it-IT" dirty="0" smtClean="0"/>
              <a:t>6. – Il procedimento</a:t>
            </a:r>
            <a:endParaRPr lang="it-IT" dirty="0"/>
          </a:p>
        </p:txBody>
      </p:sp>
      <p:sp>
        <p:nvSpPr>
          <p:cNvPr id="3" name="Segnaposto contenuto 2"/>
          <p:cNvSpPr>
            <a:spLocks noGrp="1"/>
          </p:cNvSpPr>
          <p:nvPr>
            <p:ph idx="1"/>
          </p:nvPr>
        </p:nvSpPr>
        <p:spPr>
          <a:xfrm>
            <a:off x="457200" y="1484784"/>
            <a:ext cx="8229600" cy="4641379"/>
          </a:xfrm>
        </p:spPr>
        <p:txBody>
          <a:bodyPr>
            <a:normAutofit/>
          </a:bodyPr>
          <a:lstStyle/>
          <a:p>
            <a:pPr algn="just"/>
            <a:r>
              <a:rPr lang="it-IT" sz="2400" dirty="0" smtClean="0"/>
              <a:t>Modello procedimentale unitario per tutte le ipotesi di impugnazione ricalcato sul rito camerale, ritenuto più snello e rapido del rito civile ordinario.</a:t>
            </a:r>
          </a:p>
          <a:p>
            <a:pPr algn="just"/>
            <a:r>
              <a:rPr lang="it-IT" sz="2400" dirty="0" smtClean="0"/>
              <a:t>L’opzione però non è quella del mero rinvio </a:t>
            </a:r>
            <a:r>
              <a:rPr lang="it-IT" sz="2400" i="1" dirty="0" smtClean="0"/>
              <a:t>per </a:t>
            </a:r>
            <a:r>
              <a:rPr lang="it-IT" sz="2400" i="1" dirty="0" err="1"/>
              <a:t>relationem</a:t>
            </a:r>
            <a:r>
              <a:rPr lang="it-IT" sz="2400" dirty="0"/>
              <a:t> alle norme </a:t>
            </a:r>
            <a:r>
              <a:rPr lang="it-IT" sz="2400" dirty="0" smtClean="0"/>
              <a:t>sui </a:t>
            </a:r>
            <a:r>
              <a:rPr lang="it-IT" sz="2400" dirty="0"/>
              <a:t>procedimenti camerali, </a:t>
            </a:r>
            <a:r>
              <a:rPr lang="it-IT" sz="2400" dirty="0" smtClean="0"/>
              <a:t>bensì l’elaborazione di una </a:t>
            </a:r>
            <a:r>
              <a:rPr lang="it-IT" sz="2400" b="1" dirty="0"/>
              <a:t>disciplina specifica ed a tratti dettagliata</a:t>
            </a:r>
            <a:r>
              <a:rPr lang="it-IT" sz="2400" dirty="0"/>
              <a:t>, che rende </a:t>
            </a:r>
            <a:r>
              <a:rPr lang="it-IT" sz="2400" dirty="0" smtClean="0"/>
              <a:t>le impugnazioni figura processuale </a:t>
            </a:r>
            <a:r>
              <a:rPr lang="it-IT" sz="2400" b="1" dirty="0" smtClean="0"/>
              <a:t>autonoma e distinta</a:t>
            </a:r>
            <a:r>
              <a:rPr lang="it-IT" sz="2400" dirty="0" smtClean="0"/>
              <a:t> </a:t>
            </a:r>
            <a:r>
              <a:rPr lang="it-IT" sz="2400" dirty="0"/>
              <a:t>dagli altri procedimenti in camera di consiglio. </a:t>
            </a:r>
            <a:endParaRPr lang="it-IT" sz="2400" dirty="0" smtClean="0"/>
          </a:p>
          <a:p>
            <a:pPr algn="just"/>
            <a:r>
              <a:rPr lang="it-IT" sz="2400" dirty="0" smtClean="0">
                <a:sym typeface="Wingdings" panose="05000000000000000000" pitchFamily="2" charset="2"/>
              </a:rPr>
              <a:t> Impossibilità di procedere </a:t>
            </a:r>
            <a:r>
              <a:rPr lang="it-IT" sz="2400" dirty="0" smtClean="0"/>
              <a:t>ad </a:t>
            </a:r>
            <a:r>
              <a:rPr lang="it-IT" sz="2400" dirty="0"/>
              <a:t>un'applicazione integrale delle previsioni di cui agli artt. 737 ss. c.p.c. </a:t>
            </a:r>
            <a:r>
              <a:rPr lang="it-IT" sz="2400" dirty="0" smtClean="0"/>
              <a:t>(ad esempio: revocabilità </a:t>
            </a:r>
            <a:r>
              <a:rPr lang="it-IT" sz="2400" i="1" dirty="0"/>
              <a:t>ex</a:t>
            </a:r>
            <a:r>
              <a:rPr lang="it-IT" sz="2400" dirty="0"/>
              <a:t> art. 742) </a:t>
            </a: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6903EAB3-1484-4371-ADF1-8AA391357CBC}" type="slidenum">
              <a:rPr lang="it-IT" smtClean="0">
                <a:solidFill>
                  <a:prstClr val="black">
                    <a:tint val="75000"/>
                  </a:prstClr>
                </a:solidFill>
              </a:rPr>
              <a:pPr/>
              <a:t>31</a:t>
            </a:fld>
            <a:endParaRPr lang="it-IT">
              <a:solidFill>
                <a:prstClr val="black">
                  <a:tint val="75000"/>
                </a:prstClr>
              </a:solidFill>
            </a:endParaRPr>
          </a:p>
        </p:txBody>
      </p:sp>
    </p:spTree>
    <p:extLst>
      <p:ext uri="{BB962C8B-B14F-4D97-AF65-F5344CB8AC3E}">
        <p14:creationId xmlns:p14="http://schemas.microsoft.com/office/powerpoint/2010/main" val="1901250319"/>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Procedimento a </a:t>
            </a:r>
            <a:r>
              <a:rPr lang="it-IT" sz="2400" b="1" dirty="0"/>
              <a:t>contraddittorio pieno</a:t>
            </a:r>
            <a:r>
              <a:rPr lang="it-IT" sz="2400" dirty="0"/>
              <a:t> </a:t>
            </a:r>
            <a:r>
              <a:rPr lang="it-IT" sz="2400" dirty="0" smtClean="0"/>
              <a:t>e a </a:t>
            </a:r>
            <a:r>
              <a:rPr lang="it-IT" sz="2400" b="1" dirty="0" smtClean="0"/>
              <a:t>cognizione </a:t>
            </a:r>
            <a:r>
              <a:rPr lang="it-IT" sz="2400" b="1" dirty="0"/>
              <a:t>piena</a:t>
            </a:r>
            <a:r>
              <a:rPr lang="it-IT" sz="2400" dirty="0"/>
              <a:t>, anche se </a:t>
            </a:r>
            <a:r>
              <a:rPr lang="it-IT" sz="2400" b="1" dirty="0"/>
              <a:t>entrambi </a:t>
            </a:r>
            <a:r>
              <a:rPr lang="it-IT" sz="2400" b="1" dirty="0" err="1" smtClean="0"/>
              <a:t>deformalizzati</a:t>
            </a:r>
            <a:r>
              <a:rPr lang="it-IT" sz="2400" dirty="0"/>
              <a:t> </a:t>
            </a:r>
            <a:r>
              <a:rPr lang="it-IT" sz="2400" dirty="0" smtClean="0"/>
              <a:t>allo </a:t>
            </a:r>
            <a:r>
              <a:rPr lang="it-IT" sz="2400" dirty="0"/>
              <a:t>scopo di garantire </a:t>
            </a:r>
            <a:r>
              <a:rPr lang="it-IT" sz="2400" dirty="0" smtClean="0"/>
              <a:t>celerità.</a:t>
            </a:r>
          </a:p>
          <a:p>
            <a:pPr algn="just"/>
            <a:r>
              <a:rPr lang="it-IT" sz="2400" dirty="0" smtClean="0"/>
              <a:t>Restano le </a:t>
            </a:r>
            <a:r>
              <a:rPr lang="it-IT" sz="2400" b="1" dirty="0"/>
              <a:t>peculiarità</a:t>
            </a:r>
            <a:r>
              <a:rPr lang="it-IT" sz="2400" dirty="0"/>
              <a:t> dei singoli tipi di impugnazione, ed in particolare della revocazione </a:t>
            </a:r>
            <a:r>
              <a:rPr lang="it-IT" sz="2400" dirty="0" smtClean="0">
                <a:sym typeface="Wingdings" panose="05000000000000000000" pitchFamily="2" charset="2"/>
              </a:rPr>
              <a:t> possibili </a:t>
            </a:r>
            <a:r>
              <a:rPr lang="it-IT" sz="2400" b="1" dirty="0" smtClean="0"/>
              <a:t>divaricazioni</a:t>
            </a:r>
            <a:r>
              <a:rPr lang="it-IT" sz="2400" dirty="0" smtClean="0"/>
              <a:t> </a:t>
            </a:r>
            <a:r>
              <a:rPr lang="it-IT" sz="2400" dirty="0"/>
              <a:t>nell'ambito di uno schema pensato </a:t>
            </a:r>
            <a:r>
              <a:rPr lang="it-IT" sz="2400" dirty="0" smtClean="0"/>
              <a:t>tenendo </a:t>
            </a:r>
            <a:r>
              <a:rPr lang="it-IT" sz="2400" dirty="0"/>
              <a:t>presente soprattutto l'opposizione allo stato passivo</a:t>
            </a:r>
            <a:r>
              <a:rPr lang="it-IT" sz="2400" dirty="0" smtClean="0"/>
              <a:t>.</a:t>
            </a:r>
          </a:p>
          <a:p>
            <a:pPr algn="just"/>
            <a:r>
              <a:rPr lang="it-IT" sz="2400" dirty="0" smtClean="0"/>
              <a:t>Procedimento non equiparabile al </a:t>
            </a:r>
            <a:r>
              <a:rPr lang="it-IT" sz="2400" dirty="0"/>
              <a:t>giudizio di appello con conseguente inapplicabilità delle regole dettate in materia di impugnazione dagli art. 323 ss. c.p.c. (</a:t>
            </a:r>
            <a:r>
              <a:rPr lang="it-IT" sz="2400" i="1" dirty="0"/>
              <a:t>Cass. I, n. 11392/2016</a:t>
            </a:r>
            <a:r>
              <a:rPr lang="it-IT" sz="2400" dirty="0"/>
              <a:t>)</a:t>
            </a:r>
            <a:endParaRPr lang="it-IT" sz="2400" dirty="0" smtClean="0"/>
          </a:p>
          <a:p>
            <a:pPr algn="just"/>
            <a:r>
              <a:rPr lang="it-IT" sz="2400" dirty="0" smtClean="0"/>
              <a:t>Prima diversificazione relativa </a:t>
            </a:r>
            <a:r>
              <a:rPr lang="it-IT" sz="2400" b="1" dirty="0" smtClean="0"/>
              <a:t>termine</a:t>
            </a:r>
            <a:r>
              <a:rPr lang="it-IT" sz="2400" dirty="0" smtClean="0"/>
              <a:t> la proposizione delle singole impugnazioni.</a:t>
            </a:r>
          </a:p>
          <a:p>
            <a:pPr algn="just"/>
            <a:endParaRPr lang="it-IT" sz="2400" dirty="0" smtClean="0"/>
          </a:p>
          <a:p>
            <a:pPr algn="just"/>
            <a:r>
              <a:rPr lang="it-IT" sz="2400" b="1" dirty="0" smtClean="0"/>
              <a:t>Termine unico</a:t>
            </a:r>
            <a:r>
              <a:rPr lang="it-IT" sz="2400" dirty="0" smtClean="0"/>
              <a:t> </a:t>
            </a:r>
            <a:r>
              <a:rPr lang="it-IT" sz="2400" b="1" dirty="0" smtClean="0"/>
              <a:t>di trenta giorni ma</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32</a:t>
            </a:fld>
            <a:endParaRPr lang="it-IT">
              <a:solidFill>
                <a:prstClr val="black">
                  <a:tint val="75000"/>
                </a:prstClr>
              </a:solidFill>
            </a:endParaRPr>
          </a:p>
        </p:txBody>
      </p:sp>
    </p:spTree>
    <p:extLst>
      <p:ext uri="{BB962C8B-B14F-4D97-AF65-F5344CB8AC3E}">
        <p14:creationId xmlns:p14="http://schemas.microsoft.com/office/powerpoint/2010/main" val="1185155187"/>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360363" indent="0" algn="just">
              <a:buNone/>
            </a:pPr>
            <a:r>
              <a:rPr lang="it-IT" sz="2400" b="1" dirty="0" smtClean="0"/>
              <a:t>….. diversa è la decorrenza:</a:t>
            </a:r>
          </a:p>
          <a:p>
            <a:pPr marL="817563" indent="-457200" algn="just">
              <a:buAutoNum type="arabicParenR"/>
            </a:pPr>
            <a:r>
              <a:rPr lang="it-IT" sz="2400" dirty="0" smtClean="0"/>
              <a:t>per le </a:t>
            </a:r>
            <a:r>
              <a:rPr lang="it-IT" sz="2400" dirty="0"/>
              <a:t>impugnazioni «ordinarie» (opposizione ed impugnazione) </a:t>
            </a:r>
            <a:r>
              <a:rPr lang="it-IT" sz="2400" dirty="0" smtClean="0"/>
              <a:t>il termine decorre </a:t>
            </a:r>
            <a:r>
              <a:rPr lang="it-IT" sz="2400" b="1" dirty="0" smtClean="0"/>
              <a:t>dalla </a:t>
            </a:r>
            <a:r>
              <a:rPr lang="it-IT" sz="2400" b="1" dirty="0"/>
              <a:t>comunicazione</a:t>
            </a:r>
            <a:r>
              <a:rPr lang="it-IT" sz="2400" dirty="0"/>
              <a:t> </a:t>
            </a:r>
            <a:r>
              <a:rPr lang="it-IT" sz="2400" i="1" dirty="0"/>
              <a:t>ex</a:t>
            </a:r>
            <a:r>
              <a:rPr lang="it-IT" sz="2400" dirty="0"/>
              <a:t> art. </a:t>
            </a:r>
            <a:r>
              <a:rPr lang="it-IT" sz="2400" dirty="0" smtClean="0"/>
              <a:t>97 </a:t>
            </a:r>
            <a:r>
              <a:rPr lang="it-IT" sz="2400" dirty="0"/>
              <a:t>che il curatore invia a tutti i creditori immediatamente dopo la dichiarazione di esecutività dello stato </a:t>
            </a:r>
            <a:r>
              <a:rPr lang="it-IT" sz="2400" dirty="0" smtClean="0"/>
              <a:t>passivo;</a:t>
            </a:r>
          </a:p>
          <a:p>
            <a:pPr marL="817563" indent="-457200" algn="just">
              <a:buAutoNum type="arabicParenR"/>
            </a:pPr>
            <a:r>
              <a:rPr lang="it-IT" sz="2400" dirty="0" smtClean="0"/>
              <a:t>per il rimedio </a:t>
            </a:r>
            <a:r>
              <a:rPr lang="it-IT" sz="2400" dirty="0"/>
              <a:t>«straordinario» della revocazione, </a:t>
            </a:r>
            <a:r>
              <a:rPr lang="it-IT" sz="2400" dirty="0" smtClean="0"/>
              <a:t>il termine decorre </a:t>
            </a:r>
            <a:r>
              <a:rPr lang="it-IT" sz="2400" b="1" dirty="0" smtClean="0"/>
              <a:t>«</a:t>
            </a:r>
            <a:r>
              <a:rPr lang="it-IT" sz="2400" b="1" dirty="0"/>
              <a:t>dalla scoperta del fatto o del documento</a:t>
            </a:r>
            <a:r>
              <a:rPr lang="it-IT" sz="2400" b="1" dirty="0" smtClean="0"/>
              <a:t>» </a:t>
            </a:r>
            <a:r>
              <a:rPr lang="it-IT" sz="2400" dirty="0" smtClean="0"/>
              <a:t>[cfr. C.C.I. art. 206.5: </a:t>
            </a:r>
            <a:r>
              <a:rPr lang="it-IT" sz="2400" dirty="0"/>
              <a:t>«dalla scoperta della falsità, del dolo, dell’errore o del documento di cui all’articolo 206, comma 5</a:t>
            </a:r>
            <a:r>
              <a:rPr lang="it-IT" sz="2400" dirty="0" smtClean="0"/>
              <a:t>»]. </a:t>
            </a:r>
          </a:p>
          <a:p>
            <a:pPr algn="just"/>
            <a:r>
              <a:rPr lang="it-IT" sz="2400" dirty="0" smtClean="0"/>
              <a:t>Nel caso dell'impugnazione </a:t>
            </a:r>
            <a:r>
              <a:rPr lang="it-IT" sz="2400" b="1" dirty="0"/>
              <a:t>proposta dal Curatore</a:t>
            </a:r>
            <a:r>
              <a:rPr lang="it-IT" sz="2400" dirty="0"/>
              <a:t> (cui lo stato passivo non </a:t>
            </a:r>
            <a:r>
              <a:rPr lang="it-IT" sz="2400" dirty="0" smtClean="0"/>
              <a:t>viene comunicato</a:t>
            </a:r>
            <a:r>
              <a:rPr lang="it-IT" sz="2400" dirty="0"/>
              <a:t>), </a:t>
            </a:r>
            <a:r>
              <a:rPr lang="it-IT" sz="2400" dirty="0" smtClean="0"/>
              <a:t>deve </a:t>
            </a:r>
            <a:r>
              <a:rPr lang="it-IT" sz="2400" dirty="0"/>
              <a:t>ritenersi che </a:t>
            </a:r>
            <a:r>
              <a:rPr lang="it-IT" sz="2400" dirty="0" smtClean="0"/>
              <a:t>il </a:t>
            </a:r>
            <a:r>
              <a:rPr lang="it-IT" sz="2400" dirty="0"/>
              <a:t>termine decorra </a:t>
            </a:r>
            <a:r>
              <a:rPr lang="it-IT" sz="2400" b="1" dirty="0"/>
              <a:t>dalla data del deposito</a:t>
            </a:r>
            <a:r>
              <a:rPr lang="it-IT" sz="2400" dirty="0"/>
              <a:t> in cancelleria </a:t>
            </a:r>
            <a:r>
              <a:rPr lang="it-IT" sz="2400" i="1" dirty="0"/>
              <a:t>ex</a:t>
            </a:r>
            <a:r>
              <a:rPr lang="it-IT" sz="2400" dirty="0"/>
              <a:t> art. </a:t>
            </a:r>
            <a:r>
              <a:rPr lang="it-IT" sz="2400" dirty="0" smtClean="0"/>
              <a:t>96.</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33</a:t>
            </a:fld>
            <a:endParaRPr lang="it-IT">
              <a:solidFill>
                <a:prstClr val="black">
                  <a:tint val="75000"/>
                </a:prstClr>
              </a:solidFill>
            </a:endParaRPr>
          </a:p>
        </p:txBody>
      </p:sp>
    </p:spTree>
    <p:extLst>
      <p:ext uri="{BB962C8B-B14F-4D97-AF65-F5344CB8AC3E}">
        <p14:creationId xmlns:p14="http://schemas.microsoft.com/office/powerpoint/2010/main" val="1268685364"/>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832648"/>
          </a:xfrm>
        </p:spPr>
        <p:txBody>
          <a:bodyPr>
            <a:noAutofit/>
          </a:bodyPr>
          <a:lstStyle/>
          <a:p>
            <a:pPr algn="just">
              <a:spcBef>
                <a:spcPts val="0"/>
              </a:spcBef>
            </a:pPr>
            <a:r>
              <a:rPr lang="it-IT" sz="2400" spc="-150" dirty="0" smtClean="0"/>
              <a:t>Non rileva il fatto che </a:t>
            </a:r>
            <a:r>
              <a:rPr lang="it-IT" sz="2400" spc="-150" dirty="0"/>
              <a:t>il creditore (o il rivendicante) abbia partecipato all'udienza di verifica dello stato passivo, ricevendo immediata cognizione del provvedimento del giudice, non essendo la comunicazione </a:t>
            </a:r>
            <a:r>
              <a:rPr lang="it-IT" sz="2400" spc="-150" dirty="0" smtClean="0"/>
              <a:t>surrogabile </a:t>
            </a:r>
            <a:r>
              <a:rPr lang="it-IT" sz="2400" spc="-150" dirty="0"/>
              <a:t>in altro modo</a:t>
            </a:r>
            <a:r>
              <a:rPr lang="it-IT" sz="2400" spc="-150" dirty="0" smtClean="0"/>
              <a:t>.</a:t>
            </a:r>
          </a:p>
          <a:p>
            <a:pPr algn="just">
              <a:spcBef>
                <a:spcPts val="0"/>
              </a:spcBef>
            </a:pPr>
            <a:r>
              <a:rPr lang="it-IT" sz="2400" spc="-150" dirty="0" smtClean="0"/>
              <a:t>Se l’esame dello stato passivo viene rinviato su più udienze, l’impugnazione può essere proposta solo avverso il </a:t>
            </a:r>
            <a:r>
              <a:rPr lang="it-IT" sz="2400" spc="-150" dirty="0"/>
              <a:t>relativo decreto di esecutività, </a:t>
            </a:r>
            <a:r>
              <a:rPr lang="it-IT" sz="2400" b="1" spc="-150" dirty="0" smtClean="0"/>
              <a:t>una volta completato </a:t>
            </a:r>
            <a:r>
              <a:rPr lang="it-IT" sz="2400" b="1" spc="-150" dirty="0"/>
              <a:t>l'esame di tutte le </a:t>
            </a:r>
            <a:r>
              <a:rPr lang="it-IT" sz="2400" b="1" spc="-150" dirty="0" smtClean="0"/>
              <a:t>istanze</a:t>
            </a:r>
            <a:r>
              <a:rPr lang="it-IT" sz="2400" spc="-150" dirty="0" smtClean="0"/>
              <a:t>, e non può essere proposta </a:t>
            </a:r>
            <a:r>
              <a:rPr lang="it-IT" sz="2400" spc="-150" dirty="0"/>
              <a:t>in relazione alle domande esaminate </a:t>
            </a:r>
            <a:r>
              <a:rPr lang="it-IT" sz="2400" spc="-150" dirty="0" smtClean="0"/>
              <a:t>nelle singole udienze (</a:t>
            </a:r>
            <a:r>
              <a:rPr lang="it-IT" sz="2400" i="1" spc="-150" dirty="0"/>
              <a:t>Cass. sez. lav., n. 14099/2016</a:t>
            </a:r>
            <a:r>
              <a:rPr lang="it-IT" sz="2400" spc="-150" dirty="0" smtClean="0"/>
              <a:t>).</a:t>
            </a:r>
          </a:p>
          <a:p>
            <a:pPr algn="just">
              <a:spcBef>
                <a:spcPts val="0"/>
              </a:spcBef>
            </a:pPr>
            <a:r>
              <a:rPr lang="it-IT" sz="2400" b="1" spc="-150" dirty="0" smtClean="0"/>
              <a:t>Il termine è perentorio </a:t>
            </a:r>
            <a:r>
              <a:rPr lang="it-IT" sz="2400" spc="-150" dirty="0" smtClean="0"/>
              <a:t>e la tardività è rilevabile </a:t>
            </a:r>
            <a:r>
              <a:rPr lang="it-IT" sz="2400" spc="-150" dirty="0"/>
              <a:t>d’ufficio, indipendentemente dall’eccezione di parte </a:t>
            </a:r>
            <a:r>
              <a:rPr lang="it-IT" sz="2400" spc="-150" dirty="0" smtClean="0"/>
              <a:t>(</a:t>
            </a:r>
            <a:r>
              <a:rPr lang="it-IT" sz="2400" i="1" spc="-150" dirty="0"/>
              <a:t>Cass. n. 24551/2016</a:t>
            </a:r>
            <a:r>
              <a:rPr lang="it-IT" sz="2400" spc="-150" dirty="0" smtClean="0"/>
              <a:t>). </a:t>
            </a:r>
          </a:p>
          <a:p>
            <a:pPr algn="just">
              <a:spcBef>
                <a:spcPts val="0"/>
              </a:spcBef>
            </a:pPr>
            <a:r>
              <a:rPr lang="it-IT" sz="2400" spc="-150" dirty="0" smtClean="0"/>
              <a:t>Se il curatore eccepisce la tardività </a:t>
            </a:r>
            <a:r>
              <a:rPr lang="it-IT" sz="2400" b="1" spc="-150" dirty="0" smtClean="0"/>
              <a:t>deve darne la prova</a:t>
            </a:r>
            <a:r>
              <a:rPr lang="it-IT" sz="2400" spc="-150" dirty="0" smtClean="0"/>
              <a:t>, </a:t>
            </a:r>
            <a:r>
              <a:rPr lang="it-IT" sz="2400" spc="-150" dirty="0"/>
              <a:t>producendo la copia della comunicazione e del relativo avviso (</a:t>
            </a:r>
            <a:r>
              <a:rPr lang="it-IT" sz="2400" i="1" spc="-150" dirty="0"/>
              <a:t>Cass. VI, n. 23991/2013</a:t>
            </a:r>
            <a:r>
              <a:rPr lang="it-IT" sz="2400" spc="-150" dirty="0"/>
              <a:t>; </a:t>
            </a:r>
            <a:r>
              <a:rPr lang="it-IT" sz="2400" i="1" spc="-150" dirty="0"/>
              <a:t>Cass. I, n. 6799/2012</a:t>
            </a:r>
            <a:r>
              <a:rPr lang="it-IT" sz="2400" spc="-150" dirty="0"/>
              <a:t>).</a:t>
            </a:r>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34</a:t>
            </a:fld>
            <a:endParaRPr lang="it-IT">
              <a:solidFill>
                <a:prstClr val="black">
                  <a:tint val="75000"/>
                </a:prstClr>
              </a:solidFill>
            </a:endParaRPr>
          </a:p>
        </p:txBody>
      </p:sp>
    </p:spTree>
    <p:extLst>
      <p:ext uri="{BB962C8B-B14F-4D97-AF65-F5344CB8AC3E}">
        <p14:creationId xmlns:p14="http://schemas.microsoft.com/office/powerpoint/2010/main" val="2238975784"/>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dirty="0" smtClean="0"/>
              <a:t>Le </a:t>
            </a:r>
            <a:r>
              <a:rPr lang="it-IT" sz="2400" dirty="0"/>
              <a:t>controversie aventi ad oggetto l'ammissione al passivo si </a:t>
            </a:r>
            <a:r>
              <a:rPr lang="it-IT" sz="2400" dirty="0" smtClean="0"/>
              <a:t>sottraggono </a:t>
            </a:r>
            <a:r>
              <a:rPr lang="it-IT" sz="2400" dirty="0"/>
              <a:t>al principio della </a:t>
            </a:r>
            <a:r>
              <a:rPr lang="it-IT" sz="2400" b="1" dirty="0"/>
              <a:t>sospensione feriale dei termini</a:t>
            </a:r>
            <a:r>
              <a:rPr lang="it-IT" sz="2400" dirty="0"/>
              <a:t>, con l'eccezione delle controversie riguardanti crediti di lavoro o previdenziali (</a:t>
            </a:r>
            <a:r>
              <a:rPr lang="it-IT" sz="2400" i="1" dirty="0"/>
              <a:t>Cass. S.U., n. 10944/2017; Cass. I, n. 21163/2018; Cass. VI, n. 16494/2013</a:t>
            </a:r>
            <a:r>
              <a:rPr lang="it-IT" sz="2400" dirty="0" smtClean="0"/>
              <a:t>) </a:t>
            </a:r>
          </a:p>
          <a:p>
            <a:pPr marL="0" indent="0" algn="just">
              <a:spcBef>
                <a:spcPts val="0"/>
              </a:spcBef>
              <a:buNone/>
            </a:pPr>
            <a:r>
              <a:rPr lang="it-IT" sz="2400" b="1" dirty="0" smtClean="0">
                <a:solidFill>
                  <a:srgbClr val="FF0000"/>
                </a:solidFill>
              </a:rPr>
              <a:t>[ma cfr. art. 207.16 C.C.I.]</a:t>
            </a:r>
            <a:r>
              <a:rPr lang="it-IT" sz="2400" dirty="0" smtClean="0"/>
              <a:t>.</a:t>
            </a:r>
          </a:p>
          <a:p>
            <a:pPr algn="just">
              <a:spcBef>
                <a:spcPts val="0"/>
              </a:spcBef>
            </a:pPr>
            <a:r>
              <a:rPr lang="it-IT" sz="2400" dirty="0" smtClean="0"/>
              <a:t>Se al </a:t>
            </a:r>
            <a:r>
              <a:rPr lang="it-IT" sz="2400" dirty="0"/>
              <a:t>creditore non </a:t>
            </a:r>
            <a:r>
              <a:rPr lang="it-IT" sz="2400" dirty="0" smtClean="0"/>
              <a:t>giunge la </a:t>
            </a:r>
            <a:r>
              <a:rPr lang="it-IT" sz="2400" dirty="0"/>
              <a:t>comunicazione di cui all'art. 205, si pone il problema dell'applicabilità </a:t>
            </a:r>
            <a:endParaRPr lang="it-IT" sz="2400" dirty="0" smtClean="0"/>
          </a:p>
          <a:p>
            <a:pPr marL="817563" indent="-457200" algn="just">
              <a:spcBef>
                <a:spcPts val="0"/>
              </a:spcBef>
              <a:buFont typeface="+mj-lt"/>
              <a:buAutoNum type="arabicParenR"/>
            </a:pPr>
            <a:r>
              <a:rPr lang="it-IT" sz="2400" dirty="0" smtClean="0"/>
              <a:t>del </a:t>
            </a:r>
            <a:r>
              <a:rPr lang="it-IT" sz="2400" b="1" dirty="0"/>
              <a:t>termine lungo</a:t>
            </a:r>
            <a:r>
              <a:rPr lang="it-IT" sz="2400" dirty="0"/>
              <a:t> (</a:t>
            </a:r>
            <a:r>
              <a:rPr lang="it-IT" sz="2400" b="1" dirty="0"/>
              <a:t>di sei mesi</a:t>
            </a:r>
            <a:r>
              <a:rPr lang="it-IT" sz="2400" dirty="0"/>
              <a:t>) previsto dall'art. 327 c.p.c. (decorrente dalla dichiarazione di esecutività dello stato </a:t>
            </a:r>
            <a:r>
              <a:rPr lang="it-IT" sz="2400" dirty="0" smtClean="0"/>
              <a:t>passivo) </a:t>
            </a:r>
            <a:r>
              <a:rPr lang="it-IT" sz="2400" dirty="0"/>
              <a:t>(</a:t>
            </a:r>
            <a:r>
              <a:rPr lang="it-IT" sz="2400" i="1" dirty="0"/>
              <a:t>Cass. VI - 1, n. 11366/2018</a:t>
            </a:r>
            <a:r>
              <a:rPr lang="it-IT" sz="2400" dirty="0" smtClean="0"/>
              <a:t>);</a:t>
            </a:r>
          </a:p>
          <a:p>
            <a:pPr marL="817563" indent="-457200" algn="just">
              <a:spcBef>
                <a:spcPts val="0"/>
              </a:spcBef>
              <a:buFont typeface="+mj-lt"/>
              <a:buAutoNum type="arabicParenR"/>
            </a:pPr>
            <a:r>
              <a:rPr lang="it-IT" sz="2400" dirty="0" smtClean="0"/>
              <a:t>dell’</a:t>
            </a:r>
            <a:r>
              <a:rPr lang="it-IT" sz="2400" b="1" dirty="0" smtClean="0"/>
              <a:t>applicazione </a:t>
            </a:r>
            <a:r>
              <a:rPr lang="it-IT" sz="2400" b="1" dirty="0"/>
              <a:t>analogica del termine di novanta giorni</a:t>
            </a:r>
            <a:r>
              <a:rPr lang="it-IT" sz="2400" dirty="0"/>
              <a:t> dal deposito del provvedimento in cancelleria, previsto dall'art. 26 l. fall. </a:t>
            </a:r>
            <a:r>
              <a:rPr lang="it-IT" sz="2400" dirty="0" smtClean="0"/>
              <a:t>(C.C.I. 124</a:t>
            </a:r>
            <a:r>
              <a:rPr lang="it-IT" sz="2400" dirty="0"/>
              <a:t>, comma 2</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35</a:t>
            </a:fld>
            <a:endParaRPr lang="it-IT">
              <a:solidFill>
                <a:prstClr val="black">
                  <a:tint val="75000"/>
                </a:prstClr>
              </a:solidFill>
            </a:endParaRPr>
          </a:p>
        </p:txBody>
      </p:sp>
    </p:spTree>
    <p:extLst>
      <p:ext uri="{BB962C8B-B14F-4D97-AF65-F5344CB8AC3E}">
        <p14:creationId xmlns:p14="http://schemas.microsoft.com/office/powerpoint/2010/main" val="1895861785"/>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In </a:t>
            </a:r>
            <a:r>
              <a:rPr lang="it-IT" sz="2400" dirty="0"/>
              <a:t>caso di deposito telematico, </a:t>
            </a:r>
            <a:r>
              <a:rPr lang="it-IT" sz="2400" dirty="0" smtClean="0"/>
              <a:t>per la verifica </a:t>
            </a:r>
            <a:r>
              <a:rPr lang="it-IT" sz="2400" dirty="0"/>
              <a:t>della tempestività, </a:t>
            </a:r>
            <a:r>
              <a:rPr lang="it-IT" sz="2400" dirty="0" smtClean="0"/>
              <a:t>si fa riferimento al momento </a:t>
            </a:r>
            <a:r>
              <a:rPr lang="it-IT" sz="2400" dirty="0"/>
              <a:t>in cui viene generata la ricevuta di consegna da parte del gestore </a:t>
            </a:r>
            <a:r>
              <a:rPr lang="it-IT" sz="2400" dirty="0" smtClean="0"/>
              <a:t>PEC del </a:t>
            </a:r>
            <a:r>
              <a:rPr lang="it-IT" sz="2400" dirty="0"/>
              <a:t>Ministero della giustizia, </a:t>
            </a:r>
            <a:r>
              <a:rPr lang="it-IT" sz="2400" dirty="0" smtClean="0"/>
              <a:t>ex art</a:t>
            </a:r>
            <a:r>
              <a:rPr lang="it-IT" sz="2400" dirty="0"/>
              <a:t>. 16-bis, </a:t>
            </a:r>
            <a:r>
              <a:rPr lang="it-IT" sz="2400" dirty="0" smtClean="0"/>
              <a:t>co. </a:t>
            </a:r>
            <a:r>
              <a:rPr lang="it-IT" sz="2400" dirty="0"/>
              <a:t>7, </a:t>
            </a:r>
            <a:r>
              <a:rPr lang="it-IT" sz="2400" dirty="0" err="1" smtClean="0"/>
              <a:t>d.l</a:t>
            </a:r>
            <a:r>
              <a:rPr lang="it-IT" sz="2400" dirty="0" err="1"/>
              <a:t>.</a:t>
            </a:r>
            <a:r>
              <a:rPr lang="it-IT" sz="2400" dirty="0"/>
              <a:t> n. </a:t>
            </a:r>
            <a:r>
              <a:rPr lang="it-IT" sz="2400" dirty="0" smtClean="0"/>
              <a:t>179/2012, non bastando la </a:t>
            </a:r>
            <a:r>
              <a:rPr lang="it-IT" sz="2400" dirty="0"/>
              <a:t>sua mera notifica, entro detto termine, all'indirizzo PEC del curatore (</a:t>
            </a:r>
            <a:r>
              <a:rPr lang="it-IT" sz="2400" i="1" dirty="0"/>
              <a:t>Cass. VI - 1, n. 4787/2018</a:t>
            </a:r>
            <a:r>
              <a:rPr lang="it-IT" sz="2400" dirty="0"/>
              <a:t>).</a:t>
            </a:r>
          </a:p>
          <a:p>
            <a:pPr algn="just"/>
            <a:r>
              <a:rPr lang="it-IT" sz="2400" dirty="0" smtClean="0"/>
              <a:t>Ai </a:t>
            </a:r>
            <a:r>
              <a:rPr lang="it-IT" sz="2400" dirty="0"/>
              <a:t>sensi dell'art. 16-bis, comma 3, del </a:t>
            </a:r>
            <a:r>
              <a:rPr lang="it-IT" sz="2400" dirty="0" err="1"/>
              <a:t>d.l.</a:t>
            </a:r>
            <a:r>
              <a:rPr lang="it-IT" sz="2400" dirty="0"/>
              <a:t> n. </a:t>
            </a:r>
            <a:r>
              <a:rPr lang="it-IT" sz="2400" dirty="0" smtClean="0"/>
              <a:t>179/2012 il ricorso può </a:t>
            </a:r>
            <a:r>
              <a:rPr lang="it-IT" sz="2400" dirty="0"/>
              <a:t>essere depositato in forma cartacea, </a:t>
            </a:r>
            <a:r>
              <a:rPr lang="it-IT" sz="2400" dirty="0" smtClean="0"/>
              <a:t>essendo le </a:t>
            </a:r>
            <a:r>
              <a:rPr lang="it-IT" sz="2400" dirty="0"/>
              <a:t>modalità telematiche previste in via esclusiva soltanto per gli atti del curatore, del commissario giudiziale, del liquidatore, del commissario liquidatore e del commissario straordinario, fermo restando che l'eventuale vizio dell'atto introduttivo del giudizio è sanabile per raggiungimento </a:t>
            </a:r>
            <a:r>
              <a:rPr lang="it-IT" sz="2400" dirty="0" smtClean="0"/>
              <a:t>dello scopo della costituzione del rapporto processuale, eventualmente mediante concessione di un termine all'altra parte per svolgere le proprie difese (</a:t>
            </a:r>
            <a:r>
              <a:rPr lang="it-IT" sz="2400" i="1" dirty="0" smtClean="0"/>
              <a:t>Cass. I, n. 19151/2019</a:t>
            </a:r>
            <a:r>
              <a:rPr lang="it-IT" sz="2400" dirty="0" smtClean="0"/>
              <a:t>). </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36</a:t>
            </a:fld>
            <a:endParaRPr lang="it-IT">
              <a:solidFill>
                <a:prstClr val="black">
                  <a:tint val="75000"/>
                </a:prstClr>
              </a:solidFill>
            </a:endParaRPr>
          </a:p>
        </p:txBody>
      </p:sp>
    </p:spTree>
    <p:extLst>
      <p:ext uri="{BB962C8B-B14F-4D97-AF65-F5344CB8AC3E}">
        <p14:creationId xmlns:p14="http://schemas.microsoft.com/office/powerpoint/2010/main" val="2580370818"/>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Tuttavia </a:t>
            </a:r>
            <a:r>
              <a:rPr lang="it-IT" sz="2400" dirty="0"/>
              <a:t>il tempestivo deposito del fascicolo di parte e dei documenti ivi contenuti rileva unicamente al fine della </a:t>
            </a:r>
            <a:r>
              <a:rPr lang="it-IT" sz="2400" b="1" dirty="0"/>
              <a:t>ritualità della relativa produzione</a:t>
            </a:r>
            <a:r>
              <a:rPr lang="it-IT" sz="2400" dirty="0"/>
              <a:t>, sicché ove sia tardivo l'inammissibilità non investe l'intera opposizione ma solo i documenti prodotti </a:t>
            </a:r>
            <a:r>
              <a:rPr lang="it-IT" sz="2400" dirty="0" smtClean="0"/>
              <a:t>(</a:t>
            </a:r>
            <a:r>
              <a:rPr lang="it-IT" sz="2400" i="1" dirty="0" smtClean="0"/>
              <a:t>Cass. I</a:t>
            </a:r>
            <a:r>
              <a:rPr lang="it-IT" sz="2400" i="1" dirty="0"/>
              <a:t>, n. </a:t>
            </a:r>
            <a:r>
              <a:rPr lang="it-IT" sz="2400" i="1" dirty="0" smtClean="0"/>
              <a:t>20746/2015</a:t>
            </a:r>
            <a:r>
              <a:rPr lang="it-IT" sz="2400" dirty="0" smtClean="0"/>
              <a:t>). </a:t>
            </a:r>
          </a:p>
          <a:p>
            <a:pPr algn="just"/>
            <a:r>
              <a:rPr lang="it-IT" sz="2400" dirty="0"/>
              <a:t>Opera il principio di necessaria contestualità del deposito del ricorso e del fascicolo di parte contenente i documenti, con la conseguenza che, qualora la costituzione avvenga mediante l'invio di un </a:t>
            </a:r>
            <a:r>
              <a:rPr lang="it-IT" sz="2400" b="1" dirty="0"/>
              <a:t>messaggio di posta elettronica certificata eccedente la dimensione massima stabilita </a:t>
            </a:r>
            <a:r>
              <a:rPr lang="it-IT" sz="2400" dirty="0"/>
              <a:t>nelle relative specifiche tecniche, il deposito degli atti o dei documenti può avvenire mediante gli invii di più messaggi, purché gli stessi siano coevi - cioè </a:t>
            </a:r>
            <a:r>
              <a:rPr lang="it-IT" sz="2400" b="1" dirty="0"/>
              <a:t>strettamente consecutivi </a:t>
            </a:r>
            <a:r>
              <a:rPr lang="it-IT" sz="2400" dirty="0"/>
              <a:t>- al deposito del ricorso ed eseguiti entro la fine del giorno di scadenza. (</a:t>
            </a:r>
            <a:r>
              <a:rPr lang="it-IT" sz="2400" i="1" dirty="0"/>
              <a:t>Cass. I, n. 31474/2018</a:t>
            </a:r>
            <a:r>
              <a:rPr lang="it-IT" sz="2400" dirty="0"/>
              <a:t>).</a:t>
            </a:r>
          </a:p>
          <a:p>
            <a:pPr algn="just"/>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37</a:t>
            </a:fld>
            <a:endParaRPr lang="it-IT">
              <a:solidFill>
                <a:prstClr val="black">
                  <a:tint val="75000"/>
                </a:prstClr>
              </a:solidFill>
            </a:endParaRPr>
          </a:p>
        </p:txBody>
      </p:sp>
    </p:spTree>
    <p:extLst>
      <p:ext uri="{BB962C8B-B14F-4D97-AF65-F5344CB8AC3E}">
        <p14:creationId xmlns:p14="http://schemas.microsoft.com/office/powerpoint/2010/main" val="4015580781"/>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Il creditore </a:t>
            </a:r>
            <a:r>
              <a:rPr lang="it-IT" sz="2400" dirty="0"/>
              <a:t>ha la possibilità di proporre opposizione con un </a:t>
            </a:r>
            <a:r>
              <a:rPr lang="it-IT" sz="2400" b="1" dirty="0"/>
              <a:t>unico ricorso cumulativo</a:t>
            </a:r>
            <a:r>
              <a:rPr lang="it-IT" sz="2400" dirty="0"/>
              <a:t> </a:t>
            </a:r>
            <a:r>
              <a:rPr lang="it-IT" sz="2400" dirty="0" smtClean="0"/>
              <a:t>nei confronti dei vari </a:t>
            </a:r>
            <a:r>
              <a:rPr lang="it-IT" sz="2400" dirty="0"/>
              <a:t>decreti </a:t>
            </a:r>
            <a:r>
              <a:rPr lang="it-IT" sz="2400" dirty="0" smtClean="0"/>
              <a:t>emessi </a:t>
            </a:r>
            <a:r>
              <a:rPr lang="it-IT" sz="2400" dirty="0"/>
              <a:t>nei suoi confronti dal </a:t>
            </a:r>
            <a:r>
              <a:rPr lang="it-IT" sz="2400" dirty="0" smtClean="0"/>
              <a:t>G.D. su più domande e </a:t>
            </a:r>
            <a:r>
              <a:rPr lang="it-IT" sz="2400" dirty="0"/>
              <a:t>confluiti nello stato passivo dichiarato </a:t>
            </a:r>
            <a:r>
              <a:rPr lang="it-IT" sz="2400" dirty="0" smtClean="0"/>
              <a:t>esecutivo </a:t>
            </a:r>
            <a:r>
              <a:rPr lang="it-IT" sz="2400" dirty="0"/>
              <a:t>(</a:t>
            </a:r>
            <a:r>
              <a:rPr lang="it-IT" sz="2400" i="1" dirty="0"/>
              <a:t>Cass. n. 30880/2018</a:t>
            </a:r>
            <a:r>
              <a:rPr lang="it-IT" sz="2400" dirty="0"/>
              <a:t>).</a:t>
            </a:r>
          </a:p>
          <a:p>
            <a:pPr algn="just"/>
            <a:endParaRPr lang="it-IT" sz="2400" dirty="0" smtClean="0"/>
          </a:p>
          <a:p>
            <a:pPr algn="just"/>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38</a:t>
            </a:fld>
            <a:endParaRPr lang="it-IT">
              <a:solidFill>
                <a:prstClr val="black">
                  <a:tint val="75000"/>
                </a:prstClr>
              </a:solidFill>
            </a:endParaRPr>
          </a:p>
        </p:txBody>
      </p:sp>
    </p:spTree>
    <p:extLst>
      <p:ext uri="{BB962C8B-B14F-4D97-AF65-F5344CB8AC3E}">
        <p14:creationId xmlns:p14="http://schemas.microsoft.com/office/powerpoint/2010/main" val="1185155187"/>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b="1" u="sng" dirty="0" smtClean="0"/>
              <a:t>Il contenuto:</a:t>
            </a:r>
            <a:r>
              <a:rPr lang="it-IT" sz="2400" b="1" dirty="0" smtClean="0"/>
              <a:t> a rilevare sono i requisiti </a:t>
            </a:r>
            <a:r>
              <a:rPr lang="it-IT" sz="2400" b="1" dirty="0" err="1" smtClean="0"/>
              <a:t>nn</a:t>
            </a:r>
            <a:r>
              <a:rPr lang="it-IT" sz="2400" b="1" dirty="0" smtClean="0"/>
              <a:t>. 3) e 4) </a:t>
            </a:r>
            <a:r>
              <a:rPr lang="it-IT" sz="2400" dirty="0" smtClean="0"/>
              <a:t>(esposizione </a:t>
            </a:r>
            <a:r>
              <a:rPr lang="it-IT" sz="2400" dirty="0"/>
              <a:t>degli elementi in fatto e della ragioni in diritto e </a:t>
            </a:r>
            <a:r>
              <a:rPr lang="it-IT" sz="2400" dirty="0" smtClean="0"/>
              <a:t>indicazione </a:t>
            </a:r>
            <a:r>
              <a:rPr lang="it-IT" sz="2400" i="1" dirty="0"/>
              <a:t>«</a:t>
            </a:r>
            <a:r>
              <a:rPr lang="it-IT" sz="2400" dirty="0"/>
              <a:t>a pena di decadenza</a:t>
            </a:r>
            <a:r>
              <a:rPr lang="it-IT" sz="2400" i="1" dirty="0"/>
              <a:t>»</a:t>
            </a:r>
            <a:r>
              <a:rPr lang="it-IT" sz="2400" dirty="0"/>
              <a:t> delle eccezioni processuali e di merito non rilevabili d'ufficio, nonché delle prove, sia precostituite, sia </a:t>
            </a:r>
            <a:r>
              <a:rPr lang="it-IT" sz="2400" dirty="0" smtClean="0"/>
              <a:t>costituende).</a:t>
            </a:r>
          </a:p>
          <a:p>
            <a:pPr algn="just"/>
            <a:r>
              <a:rPr lang="it-IT" sz="2400" dirty="0" smtClean="0"/>
              <a:t> </a:t>
            </a:r>
            <a:r>
              <a:rPr lang="it-IT" sz="2400" dirty="0"/>
              <a:t>Viene in tal modo introdotto un </a:t>
            </a:r>
            <a:r>
              <a:rPr lang="it-IT" sz="2400" b="1" dirty="0"/>
              <a:t>meccanismo di preclusioni</a:t>
            </a:r>
            <a:r>
              <a:rPr lang="it-IT" sz="2400" dirty="0"/>
              <a:t> che crea una barriera alla facoltà di allegazione e prova della </a:t>
            </a:r>
            <a:r>
              <a:rPr lang="it-IT" sz="2400" dirty="0" smtClean="0"/>
              <a:t>parte.</a:t>
            </a:r>
          </a:p>
          <a:p>
            <a:pPr algn="just"/>
            <a:r>
              <a:rPr lang="it-IT" sz="2400" dirty="0" smtClean="0"/>
              <a:t>La </a:t>
            </a:r>
            <a:r>
              <a:rPr lang="it-IT" sz="2400" dirty="0"/>
              <a:t>norma </a:t>
            </a:r>
            <a:r>
              <a:rPr lang="it-IT" sz="2400" b="1" dirty="0"/>
              <a:t>non prevede in linea di </a:t>
            </a:r>
            <a:r>
              <a:rPr lang="it-IT" sz="2400" b="1" dirty="0" smtClean="0"/>
              <a:t>massima il deposito di </a:t>
            </a:r>
            <a:r>
              <a:rPr lang="it-IT" sz="2400" b="1" dirty="0"/>
              <a:t>altri atti</a:t>
            </a:r>
            <a:r>
              <a:rPr lang="it-IT" sz="2400" dirty="0"/>
              <a:t> e quindi ulteriori possibilità </a:t>
            </a:r>
            <a:r>
              <a:rPr lang="it-IT" sz="2400" dirty="0" smtClean="0"/>
              <a:t>di dedurre e provare.</a:t>
            </a:r>
          </a:p>
          <a:p>
            <a:pPr algn="just"/>
            <a:r>
              <a:rPr lang="it-IT" sz="2400" dirty="0" smtClean="0"/>
              <a:t>Tuttavia deve </a:t>
            </a:r>
            <a:r>
              <a:rPr lang="it-IT" sz="2400" dirty="0"/>
              <a:t>ammettersi la possibilità per la parte di svolgere nuove allegazioni o articolare nuove prove, </a:t>
            </a:r>
            <a:r>
              <a:rPr lang="it-IT" sz="2400" b="1" dirty="0"/>
              <a:t>qualora tale esigenza scaturisca dalle difese della </a:t>
            </a:r>
            <a:r>
              <a:rPr lang="it-IT" sz="2400" b="1" dirty="0" smtClean="0"/>
              <a:t>controparte</a:t>
            </a:r>
            <a:r>
              <a:rPr lang="it-IT" sz="2400" dirty="0" smtClean="0"/>
              <a:t>.</a:t>
            </a:r>
            <a:endParaRPr lang="it-IT" sz="2400" dirty="0"/>
          </a:p>
          <a:p>
            <a:pPr algn="just"/>
            <a:r>
              <a:rPr lang="it-IT" sz="2400" dirty="0" smtClean="0"/>
              <a:t>Non </a:t>
            </a:r>
            <a:r>
              <a:rPr lang="it-IT" sz="2400" dirty="0"/>
              <a:t>viene richiesta l'espressa indicazione dei </a:t>
            </a:r>
            <a:r>
              <a:rPr lang="it-IT" sz="2400" b="1" dirty="0"/>
              <a:t>motivi di gravame</a:t>
            </a:r>
            <a:r>
              <a:rPr lang="it-IT" sz="2400" dirty="0"/>
              <a:t>, richiesti invece dall'art. 342 c.p.c., ed in particolare delle ragioni che vizierebbero la decisione </a:t>
            </a:r>
            <a:r>
              <a:rPr lang="it-IT" sz="2400" dirty="0" smtClean="0"/>
              <a:t>impugnata.</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39</a:t>
            </a:fld>
            <a:endParaRPr lang="it-IT">
              <a:solidFill>
                <a:prstClr val="black">
                  <a:tint val="75000"/>
                </a:prstClr>
              </a:solidFill>
            </a:endParaRPr>
          </a:p>
        </p:txBody>
      </p:sp>
    </p:spTree>
    <p:extLst>
      <p:ext uri="{BB962C8B-B14F-4D97-AF65-F5344CB8AC3E}">
        <p14:creationId xmlns:p14="http://schemas.microsoft.com/office/powerpoint/2010/main" val="126868536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r>
              <a:rPr lang="it-IT" sz="2400" dirty="0" smtClean="0"/>
              <a:t>Problema della </a:t>
            </a:r>
            <a:r>
              <a:rPr lang="it-IT" sz="2400" b="1" dirty="0" smtClean="0"/>
              <a:t>natura</a:t>
            </a:r>
            <a:r>
              <a:rPr lang="it-IT" sz="2400" dirty="0" smtClean="0"/>
              <a:t> delle impugnazioni: sono un vero e proprio appello, o sono un giudizio </a:t>
            </a:r>
            <a:r>
              <a:rPr lang="it-IT" sz="2400" dirty="0" err="1" smtClean="0"/>
              <a:t>impugnatorio</a:t>
            </a:r>
            <a:r>
              <a:rPr lang="it-IT" sz="2400" dirty="0" smtClean="0"/>
              <a:t> speciale?</a:t>
            </a:r>
          </a:p>
          <a:p>
            <a:pPr algn="just"/>
            <a:r>
              <a:rPr lang="it-IT" sz="2400" dirty="0" smtClean="0"/>
              <a:t>Indubbia la natura </a:t>
            </a:r>
            <a:r>
              <a:rPr lang="it-IT" sz="2400" dirty="0" err="1" smtClean="0"/>
              <a:t>impugnatoria</a:t>
            </a:r>
            <a:r>
              <a:rPr lang="it-IT" sz="2400" dirty="0" smtClean="0"/>
              <a:t>, in quanto: 1</a:t>
            </a:r>
            <a:r>
              <a:rPr lang="it-IT" sz="2400" dirty="0"/>
              <a:t>) </a:t>
            </a:r>
            <a:r>
              <a:rPr lang="it-IT" sz="2400" dirty="0" smtClean="0"/>
              <a:t>hanno il </a:t>
            </a:r>
            <a:r>
              <a:rPr lang="it-IT" sz="2400" b="1" dirty="0"/>
              <a:t>carattere devolutivo</a:t>
            </a:r>
            <a:r>
              <a:rPr lang="it-IT" sz="2400" dirty="0"/>
              <a:t>, </a:t>
            </a:r>
            <a:r>
              <a:rPr lang="it-IT" sz="2400" dirty="0" smtClean="0"/>
              <a:t>anche se limitato </a:t>
            </a:r>
            <a:r>
              <a:rPr lang="it-IT" sz="2400" dirty="0"/>
              <a:t>alle specifiche questioni sollevate dalla parte; 2) </a:t>
            </a:r>
            <a:r>
              <a:rPr lang="it-IT" sz="2400" dirty="0" smtClean="0"/>
              <a:t>dell’organo giudicante </a:t>
            </a:r>
            <a:r>
              <a:rPr lang="it-IT" sz="2400" b="1" dirty="0" smtClean="0"/>
              <a:t>non può fare parte il G.D.</a:t>
            </a:r>
            <a:r>
              <a:rPr lang="it-IT" sz="2400" dirty="0" smtClean="0"/>
              <a:t> che </a:t>
            </a:r>
            <a:r>
              <a:rPr lang="it-IT" sz="2400" dirty="0"/>
              <a:t>ha adottato il </a:t>
            </a:r>
            <a:r>
              <a:rPr lang="it-IT" sz="2400" dirty="0" smtClean="0"/>
              <a:t>decreto di esecutività; </a:t>
            </a:r>
            <a:r>
              <a:rPr lang="it-IT" sz="2400" dirty="0"/>
              <a:t>3) </a:t>
            </a:r>
            <a:r>
              <a:rPr lang="it-IT" sz="2400" dirty="0" smtClean="0"/>
              <a:t>ad </a:t>
            </a:r>
            <a:r>
              <a:rPr lang="it-IT" sz="2400" dirty="0"/>
              <a:t>essere impugnato </a:t>
            </a:r>
            <a:r>
              <a:rPr lang="it-IT" sz="2400" dirty="0" smtClean="0"/>
              <a:t>è il </a:t>
            </a:r>
            <a:r>
              <a:rPr lang="it-IT" sz="2400" dirty="0"/>
              <a:t>provvedimento che il </a:t>
            </a:r>
            <a:r>
              <a:rPr lang="it-IT" sz="2400" dirty="0" smtClean="0"/>
              <a:t>G.D. </a:t>
            </a:r>
            <a:r>
              <a:rPr lang="it-IT" sz="2400" dirty="0"/>
              <a:t>ha assunto – </a:t>
            </a:r>
            <a:r>
              <a:rPr lang="it-IT" sz="2400" b="1" dirty="0"/>
              <a:t>in una posizione di terzietà</a:t>
            </a:r>
            <a:r>
              <a:rPr lang="it-IT" sz="2400" dirty="0"/>
              <a:t> – sulla singola </a:t>
            </a:r>
            <a:r>
              <a:rPr lang="it-IT" sz="2400" dirty="0" smtClean="0"/>
              <a:t>insinuazione; </a:t>
            </a:r>
            <a:r>
              <a:rPr lang="it-IT" sz="2400" dirty="0"/>
              <a:t>4) </a:t>
            </a:r>
            <a:r>
              <a:rPr lang="it-IT" sz="2400" dirty="0" smtClean="0"/>
              <a:t>sono previsti </a:t>
            </a:r>
            <a:r>
              <a:rPr lang="it-IT" sz="2400" b="1" dirty="0" smtClean="0"/>
              <a:t>termini </a:t>
            </a:r>
            <a:r>
              <a:rPr lang="it-IT" sz="2400" b="1" dirty="0"/>
              <a:t>perentori</a:t>
            </a:r>
            <a:r>
              <a:rPr lang="it-IT" sz="2400" dirty="0"/>
              <a:t> per l'impugnazione; 5) </a:t>
            </a:r>
            <a:r>
              <a:rPr lang="it-IT" sz="2400" dirty="0" smtClean="0"/>
              <a:t>il provvedimento finale può essere impugnato mediante </a:t>
            </a:r>
            <a:r>
              <a:rPr lang="it-IT" sz="2400" b="1" dirty="0"/>
              <a:t>ricorso in </a:t>
            </a:r>
            <a:r>
              <a:rPr lang="it-IT" sz="2400" b="1" dirty="0" smtClean="0"/>
              <a:t>Cassazione</a:t>
            </a:r>
            <a:r>
              <a:rPr lang="it-IT" sz="2400" dirty="0" smtClean="0"/>
              <a:t>.</a:t>
            </a:r>
          </a:p>
          <a:p>
            <a:pPr algn="just"/>
            <a:r>
              <a:rPr lang="it-IT" sz="2400" dirty="0"/>
              <a:t>Dal carattere </a:t>
            </a:r>
            <a:r>
              <a:rPr lang="it-IT" sz="2400" dirty="0" err="1"/>
              <a:t>impugnatorio</a:t>
            </a:r>
            <a:r>
              <a:rPr lang="it-IT" sz="2400" dirty="0"/>
              <a:t> dei rimedi in esame sembrano discendere alcuni principi: </a:t>
            </a:r>
            <a:r>
              <a:rPr lang="it-IT" sz="2400" dirty="0" smtClean="0"/>
              <a:t>1) </a:t>
            </a:r>
            <a:r>
              <a:rPr lang="it-IT" sz="2400" dirty="0"/>
              <a:t>la legittimazione ad impugnare discende dalla </a:t>
            </a:r>
            <a:r>
              <a:rPr lang="it-IT" sz="2400" b="1" dirty="0"/>
              <a:t>soccombenza</a:t>
            </a:r>
            <a:r>
              <a:rPr lang="it-IT" sz="2400" dirty="0"/>
              <a:t>, seppure intesa in senso ampio e comprensiva </a:t>
            </a:r>
            <a:r>
              <a:rPr lang="it-IT" sz="2400" dirty="0" smtClean="0"/>
              <a:t>anche dei </a:t>
            </a:r>
            <a:r>
              <a:rPr lang="it-IT" sz="2400" dirty="0"/>
              <a:t>casi in cui vi sia interesse a </a:t>
            </a:r>
            <a:r>
              <a:rPr lang="it-IT" sz="2400" dirty="0" smtClean="0"/>
              <a:t>conseguire</a:t>
            </a:r>
            <a:endParaRPr lang="it-IT" sz="2400" dirty="0"/>
          </a:p>
        </p:txBody>
      </p:sp>
      <p:sp>
        <p:nvSpPr>
          <p:cNvPr id="4" name="Segnaposto piè di pagina 3"/>
          <p:cNvSpPr>
            <a:spLocks noGrp="1"/>
          </p:cNvSpPr>
          <p:nvPr>
            <p:ph type="ftr" sz="quarter" idx="11"/>
          </p:nvPr>
        </p:nvSpPr>
        <p:spPr/>
        <p:txBody>
          <a:bodyPr/>
          <a:lstStyle/>
          <a:p>
            <a:r>
              <a:rPr lang="it-IT" smtClean="0"/>
              <a:t>CESPEC ON TEAMS - 19/05/2020</a:t>
            </a:r>
            <a:endParaRPr lang="it-IT"/>
          </a:p>
        </p:txBody>
      </p:sp>
      <p:sp>
        <p:nvSpPr>
          <p:cNvPr id="5" name="Segnaposto numero diapositiva 4"/>
          <p:cNvSpPr>
            <a:spLocks noGrp="1"/>
          </p:cNvSpPr>
          <p:nvPr>
            <p:ph type="sldNum" sz="quarter" idx="12"/>
          </p:nvPr>
        </p:nvSpPr>
        <p:spPr/>
        <p:txBody>
          <a:bodyPr/>
          <a:lstStyle/>
          <a:p>
            <a:fld id="{6903EAB3-1484-4371-ADF1-8AA391357CBC}" type="slidenum">
              <a:rPr lang="it-IT" smtClean="0"/>
              <a:t>4</a:t>
            </a:fld>
            <a:endParaRPr lang="it-IT"/>
          </a:p>
        </p:txBody>
      </p:sp>
    </p:spTree>
    <p:extLst>
      <p:ext uri="{BB962C8B-B14F-4D97-AF65-F5344CB8AC3E}">
        <p14:creationId xmlns:p14="http://schemas.microsoft.com/office/powerpoint/2010/main" val="1350309833"/>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In concreto l'indicazione </a:t>
            </a:r>
            <a:r>
              <a:rPr lang="it-IT" sz="2400" dirty="0"/>
              <a:t>delle ragioni in fatto e diritto dell'impugnazione </a:t>
            </a:r>
            <a:r>
              <a:rPr lang="it-IT" sz="2400" dirty="0" smtClean="0"/>
              <a:t>individua i </a:t>
            </a:r>
            <a:r>
              <a:rPr lang="it-IT" sz="2400" dirty="0"/>
              <a:t>profili di critica al provvedimento impugnato </a:t>
            </a:r>
            <a:r>
              <a:rPr lang="it-IT" sz="2400" b="1" dirty="0" smtClean="0"/>
              <a:t>circoscrivendo </a:t>
            </a:r>
            <a:r>
              <a:rPr lang="it-IT" sz="2400" b="1" dirty="0"/>
              <a:t>l'ambito della </a:t>
            </a:r>
            <a:r>
              <a:rPr lang="it-IT" sz="2400" b="1" dirty="0" smtClean="0"/>
              <a:t>decisione.</a:t>
            </a:r>
          </a:p>
          <a:p>
            <a:pPr algn="just"/>
            <a:r>
              <a:rPr lang="it-IT" sz="2400" b="1" dirty="0" smtClean="0"/>
              <a:t>L’impugnazione non ha effetto </a:t>
            </a:r>
            <a:r>
              <a:rPr lang="it-IT" sz="2400" b="1" dirty="0"/>
              <a:t>devolutivo </a:t>
            </a:r>
            <a:r>
              <a:rPr lang="it-IT" sz="2400" b="1" dirty="0" smtClean="0"/>
              <a:t>pieno</a:t>
            </a:r>
            <a:r>
              <a:rPr lang="it-IT" sz="2400" dirty="0" smtClean="0"/>
              <a:t>.</a:t>
            </a:r>
          </a:p>
          <a:p>
            <a:pPr algn="just"/>
            <a:r>
              <a:rPr lang="it-IT" sz="2400" dirty="0"/>
              <a:t>Nel caso della </a:t>
            </a:r>
            <a:r>
              <a:rPr lang="it-IT" sz="2400" b="1" dirty="0"/>
              <a:t>revocazione</a:t>
            </a:r>
            <a:r>
              <a:rPr lang="it-IT" sz="2400" dirty="0"/>
              <a:t>, </a:t>
            </a:r>
            <a:r>
              <a:rPr lang="it-IT" sz="2400" dirty="0" smtClean="0"/>
              <a:t>l'onere </a:t>
            </a:r>
            <a:r>
              <a:rPr lang="it-IT" sz="2400" dirty="0"/>
              <a:t>di allegazione </a:t>
            </a:r>
            <a:r>
              <a:rPr lang="it-IT" sz="2400" dirty="0" smtClean="0"/>
              <a:t>presenta caratteri specifici: si devono </a:t>
            </a:r>
            <a:r>
              <a:rPr lang="it-IT" sz="2400" b="1" dirty="0" smtClean="0"/>
              <a:t>necessariamente </a:t>
            </a:r>
            <a:r>
              <a:rPr lang="it-IT" sz="2400" b="1" dirty="0"/>
              <a:t>indicare</a:t>
            </a:r>
            <a:r>
              <a:rPr lang="it-IT" sz="2400" dirty="0"/>
              <a:t> sia lo </a:t>
            </a:r>
            <a:r>
              <a:rPr lang="it-IT" sz="2400" b="1" dirty="0"/>
              <a:t>specifico vizio dedotto</a:t>
            </a:r>
            <a:r>
              <a:rPr lang="it-IT" sz="2400" dirty="0"/>
              <a:t> </a:t>
            </a:r>
            <a:r>
              <a:rPr lang="it-IT" sz="2400" dirty="0" smtClean="0"/>
              <a:t>(a </a:t>
            </a:r>
            <a:r>
              <a:rPr lang="it-IT" sz="2400" dirty="0"/>
              <a:t>pena di </a:t>
            </a:r>
            <a:r>
              <a:rPr lang="it-IT" sz="2400" dirty="0" smtClean="0"/>
              <a:t>inammissibilità), </a:t>
            </a:r>
            <a:r>
              <a:rPr lang="it-IT" sz="2400" dirty="0"/>
              <a:t>sia il </a:t>
            </a:r>
            <a:r>
              <a:rPr lang="it-IT" sz="2400" b="1" dirty="0"/>
              <a:t>momento della sua scoperta</a:t>
            </a:r>
            <a:r>
              <a:rPr lang="it-IT" sz="2400" dirty="0"/>
              <a:t>, sia </a:t>
            </a:r>
            <a:r>
              <a:rPr lang="it-IT" sz="2400" dirty="0" smtClean="0"/>
              <a:t>le </a:t>
            </a:r>
            <a:r>
              <a:rPr lang="it-IT" sz="2400" dirty="0"/>
              <a:t>prove relative ad entrambi, sia </a:t>
            </a:r>
            <a:r>
              <a:rPr lang="it-IT" sz="2400" dirty="0" smtClean="0"/>
              <a:t> tutti </a:t>
            </a:r>
            <a:r>
              <a:rPr lang="it-IT" sz="2400" dirty="0"/>
              <a:t>gli elementi idonei a conseguire una decisione favorevole non solo in ordine alla </a:t>
            </a:r>
            <a:r>
              <a:rPr lang="it-IT" sz="2400" b="1" dirty="0"/>
              <a:t>fase rescindente</a:t>
            </a:r>
            <a:r>
              <a:rPr lang="it-IT" sz="2400" dirty="0"/>
              <a:t> (eliminazione della decisione viziata), ma anche in ordine alla </a:t>
            </a:r>
            <a:r>
              <a:rPr lang="it-IT" sz="2400" b="1" dirty="0"/>
              <a:t>fase rescissoria</a:t>
            </a:r>
            <a:r>
              <a:rPr lang="it-IT" sz="2400" dirty="0"/>
              <a:t> (assunzione di una nuova decisione favorevole al soggetto che presenta la revocazione</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40</a:t>
            </a:fld>
            <a:endParaRPr lang="it-IT">
              <a:solidFill>
                <a:prstClr val="black">
                  <a:tint val="75000"/>
                </a:prstClr>
              </a:solidFill>
            </a:endParaRPr>
          </a:p>
        </p:txBody>
      </p:sp>
    </p:spTree>
    <p:extLst>
      <p:ext uri="{BB962C8B-B14F-4D97-AF65-F5344CB8AC3E}">
        <p14:creationId xmlns:p14="http://schemas.microsoft.com/office/powerpoint/2010/main" val="2238975784"/>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Sono </a:t>
            </a:r>
            <a:r>
              <a:rPr lang="it-IT" sz="2400" b="1" dirty="0" smtClean="0"/>
              <a:t>inammissibili domande </a:t>
            </a:r>
            <a:r>
              <a:rPr lang="it-IT" sz="2400" b="1" dirty="0"/>
              <a:t>nuove</a:t>
            </a:r>
            <a:r>
              <a:rPr lang="it-IT" sz="2400" dirty="0"/>
              <a:t> </a:t>
            </a:r>
            <a:r>
              <a:rPr lang="it-IT" sz="2400" dirty="0" smtClean="0"/>
              <a:t>in virtù </a:t>
            </a:r>
            <a:r>
              <a:rPr lang="it-IT" sz="2400" dirty="0"/>
              <a:t>della </a:t>
            </a:r>
            <a:r>
              <a:rPr lang="it-IT" sz="2400" dirty="0" smtClean="0"/>
              <a:t>natura </a:t>
            </a:r>
            <a:r>
              <a:rPr lang="it-IT" sz="2400" dirty="0" err="1"/>
              <a:t>impugnatoria</a:t>
            </a:r>
            <a:r>
              <a:rPr lang="it-IT" sz="2400" dirty="0"/>
              <a:t> </a:t>
            </a:r>
            <a:r>
              <a:rPr lang="it-IT" sz="2400" dirty="0" smtClean="0"/>
              <a:t>del giudizio </a:t>
            </a:r>
            <a:r>
              <a:rPr lang="it-IT" sz="2400" dirty="0"/>
              <a:t>di opposizione allo stato passivo </a:t>
            </a:r>
            <a:r>
              <a:rPr lang="it-IT" sz="2400" dirty="0" smtClean="0"/>
              <a:t>e </a:t>
            </a:r>
            <a:r>
              <a:rPr lang="it-IT" sz="2400" dirty="0"/>
              <a:t>dell’operatività del principio dell'immutabilità della domanda </a:t>
            </a:r>
            <a:r>
              <a:rPr lang="it-IT" sz="2400" dirty="0" smtClean="0"/>
              <a:t>(</a:t>
            </a:r>
            <a:r>
              <a:rPr lang="it-IT" sz="2400" i="1" dirty="0"/>
              <a:t>Cass. sez. lav., n. </a:t>
            </a:r>
            <a:r>
              <a:rPr lang="it-IT" sz="2400" i="1" dirty="0" smtClean="0"/>
              <a:t>9341/2012; Cass</a:t>
            </a:r>
            <a:r>
              <a:rPr lang="it-IT" sz="2400" i="1" dirty="0"/>
              <a:t>. VI - 1, n. 26225/2017; Cass. VI - 1, n. 22006/2017</a:t>
            </a:r>
            <a:r>
              <a:rPr lang="it-IT" sz="2400" dirty="0" smtClean="0"/>
              <a:t>). </a:t>
            </a:r>
          </a:p>
          <a:p>
            <a:pPr algn="just"/>
            <a:r>
              <a:rPr lang="it-IT" sz="2400" dirty="0" smtClean="0"/>
              <a:t>Invece il </a:t>
            </a:r>
            <a:r>
              <a:rPr lang="it-IT" sz="2400" dirty="0"/>
              <a:t>creditore, in sede di opposizione allo stato passivo, </a:t>
            </a:r>
            <a:r>
              <a:rPr lang="it-IT" sz="2400" dirty="0" smtClean="0"/>
              <a:t>può proporre </a:t>
            </a:r>
            <a:r>
              <a:rPr lang="it-IT" sz="2400" dirty="0"/>
              <a:t>le eccezioni e depositare i documenti ritenuti rilevanti anche qualora non abbia presentato alcuna preventiva osservazione </a:t>
            </a:r>
            <a:r>
              <a:rPr lang="it-IT" sz="2400" i="1" dirty="0"/>
              <a:t>ex</a:t>
            </a:r>
            <a:r>
              <a:rPr lang="it-IT" sz="2400" dirty="0"/>
              <a:t> art. 95, anche in considerazione della </a:t>
            </a:r>
            <a:r>
              <a:rPr lang="it-IT" sz="2400" b="1" dirty="0"/>
              <a:t>inapplicabilità dell'art. 345 c.p.c.</a:t>
            </a:r>
            <a:r>
              <a:rPr lang="it-IT" sz="2400" dirty="0"/>
              <a:t> (</a:t>
            </a:r>
            <a:r>
              <a:rPr lang="it-IT" sz="2400" i="1" dirty="0"/>
              <a:t>Cass. I, n. 24160/2017; Cass. I, n. 5087/2016</a:t>
            </a:r>
            <a:r>
              <a:rPr lang="it-IT" sz="2400" dirty="0"/>
              <a:t>; </a:t>
            </a:r>
            <a:r>
              <a:rPr lang="it-IT" sz="2400" i="1" dirty="0"/>
              <a:t>Cass. I, n. 11026/2013</a:t>
            </a:r>
            <a:r>
              <a:rPr lang="it-IT" sz="2400" dirty="0"/>
              <a:t>; </a:t>
            </a:r>
            <a:r>
              <a:rPr lang="it-IT" sz="2400" i="1" dirty="0"/>
              <a:t>Cass. I, n. 4708/2011</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41</a:t>
            </a:fld>
            <a:endParaRPr lang="it-IT">
              <a:solidFill>
                <a:prstClr val="black">
                  <a:tint val="75000"/>
                </a:prstClr>
              </a:solidFill>
            </a:endParaRPr>
          </a:p>
        </p:txBody>
      </p:sp>
    </p:spTree>
    <p:extLst>
      <p:ext uri="{BB962C8B-B14F-4D97-AF65-F5344CB8AC3E}">
        <p14:creationId xmlns:p14="http://schemas.microsoft.com/office/powerpoint/2010/main" val="4238622606"/>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b="1" u="sng" dirty="0" smtClean="0"/>
              <a:t>Le prove</a:t>
            </a:r>
            <a:r>
              <a:rPr lang="it-IT" sz="2400" dirty="0" smtClean="0"/>
              <a:t>: l’art. 99 L.F. onera </a:t>
            </a:r>
            <a:r>
              <a:rPr lang="it-IT" sz="2400" dirty="0"/>
              <a:t>il ricorrente di </a:t>
            </a:r>
            <a:r>
              <a:rPr lang="it-IT" sz="2400" b="1" dirty="0"/>
              <a:t>produrre</a:t>
            </a:r>
            <a:r>
              <a:rPr lang="it-IT" sz="2400" dirty="0"/>
              <a:t> </a:t>
            </a:r>
            <a:r>
              <a:rPr lang="it-IT" sz="2400" b="1" dirty="0"/>
              <a:t>ed articolare</a:t>
            </a:r>
            <a:r>
              <a:rPr lang="it-IT" sz="2400" dirty="0"/>
              <a:t> (non meramente indicare) tutte le prove a supporto </a:t>
            </a:r>
            <a:r>
              <a:rPr lang="it-IT" sz="2400" dirty="0" smtClean="0"/>
              <a:t>dell'impugnazione.</a:t>
            </a:r>
          </a:p>
          <a:p>
            <a:pPr algn="just"/>
            <a:r>
              <a:rPr lang="it-IT" sz="2400" dirty="0" smtClean="0"/>
              <a:t>Non </a:t>
            </a:r>
            <a:r>
              <a:rPr lang="it-IT" sz="2400" dirty="0"/>
              <a:t>solo quelle a supporto della domanda vera e propria, ma anche quelle a supporto delle </a:t>
            </a:r>
            <a:r>
              <a:rPr lang="it-IT" sz="2400" i="1" dirty="0" err="1"/>
              <a:t>replicationes</a:t>
            </a:r>
            <a:r>
              <a:rPr lang="it-IT" sz="2400" dirty="0"/>
              <a:t> con cui la parte medesima prende – anticipatamente – posizione sulle eccezioni sollevate in sede di stato </a:t>
            </a:r>
            <a:r>
              <a:rPr lang="it-IT" sz="2400" dirty="0" smtClean="0"/>
              <a:t>passivo.</a:t>
            </a:r>
          </a:p>
          <a:p>
            <a:pPr algn="just"/>
            <a:r>
              <a:rPr lang="it-IT" sz="2400" dirty="0" smtClean="0"/>
              <a:t>L'onere </a:t>
            </a:r>
            <a:r>
              <a:rPr lang="it-IT" sz="2400" dirty="0"/>
              <a:t>di indicazione delle </a:t>
            </a:r>
            <a:r>
              <a:rPr lang="it-IT" sz="2400" dirty="0" smtClean="0"/>
              <a:t>prove ha caratteri </a:t>
            </a:r>
            <a:r>
              <a:rPr lang="it-IT" sz="2400" dirty="0"/>
              <a:t>diversi a seconda che si tratti di prove </a:t>
            </a:r>
            <a:r>
              <a:rPr lang="it-IT" sz="2400" b="1" dirty="0"/>
              <a:t>costituende</a:t>
            </a:r>
            <a:r>
              <a:rPr lang="it-IT" sz="2400" dirty="0"/>
              <a:t> o di prove </a:t>
            </a:r>
            <a:r>
              <a:rPr lang="it-IT" sz="2400" b="1" dirty="0" smtClean="0"/>
              <a:t>precostituite</a:t>
            </a:r>
            <a:r>
              <a:rPr lang="it-IT" sz="2400" dirty="0" smtClean="0"/>
              <a:t>: nel </a:t>
            </a:r>
            <a:r>
              <a:rPr lang="it-IT" sz="2400" dirty="0"/>
              <a:t>primo caso sarà sufficiente la mera indicazione, mentre per le prove precostituite, la produzione deve avvenire a pena di decadenza nel ricorso introduttivo (</a:t>
            </a:r>
            <a:r>
              <a:rPr lang="it-IT" sz="2400" i="1" dirty="0"/>
              <a:t>Cass. I, n. 25174/2015</a:t>
            </a:r>
            <a:r>
              <a:rPr lang="it-IT" sz="2400" dirty="0"/>
              <a:t>). </a:t>
            </a:r>
            <a:endParaRPr lang="it-IT" sz="2400" dirty="0" smtClean="0"/>
          </a:p>
          <a:p>
            <a:pPr algn="just"/>
            <a:r>
              <a:rPr lang="it-IT" sz="2400" dirty="0" smtClean="0"/>
              <a:t>Occorre </a:t>
            </a:r>
            <a:r>
              <a:rPr lang="it-IT" sz="2400" dirty="0"/>
              <a:t>distinguere tra </a:t>
            </a:r>
            <a:r>
              <a:rPr lang="it-IT" sz="2400" b="1" dirty="0"/>
              <a:t>deposito del ricorso</a:t>
            </a:r>
            <a:r>
              <a:rPr lang="it-IT" sz="2400" dirty="0"/>
              <a:t> e </a:t>
            </a:r>
            <a:r>
              <a:rPr lang="it-IT" sz="2400" b="1" dirty="0"/>
              <a:t>deposito del fascicolo</a:t>
            </a:r>
            <a:r>
              <a:rPr lang="it-IT" sz="2400" dirty="0"/>
              <a:t> di parte, in quanto, mentre il deposito del ricorso condiziona l'ammissibilità dell'opposizione, il mancato tempestivo deposito del fascicolo comporta solo la </a:t>
            </a:r>
            <a:r>
              <a:rPr lang="it-IT" sz="2400" b="1" dirty="0"/>
              <a:t>inammissibilità delle prove </a:t>
            </a:r>
            <a:r>
              <a:rPr lang="it-IT" sz="2400" dirty="0"/>
              <a:t>prodotte nel fascicolo (</a:t>
            </a:r>
            <a:r>
              <a:rPr lang="it-IT" sz="2400" i="1" dirty="0"/>
              <a:t>Cass. VI, n. 8109/2016</a:t>
            </a:r>
            <a:r>
              <a:rPr lang="it-IT" sz="2400" dirty="0"/>
              <a:t>).</a:t>
            </a:r>
          </a:p>
          <a:p>
            <a:pPr algn="just"/>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42</a:t>
            </a:fld>
            <a:endParaRPr lang="it-IT">
              <a:solidFill>
                <a:prstClr val="black">
                  <a:tint val="75000"/>
                </a:prstClr>
              </a:solidFill>
            </a:endParaRPr>
          </a:p>
        </p:txBody>
      </p:sp>
    </p:spTree>
    <p:extLst>
      <p:ext uri="{BB962C8B-B14F-4D97-AF65-F5344CB8AC3E}">
        <p14:creationId xmlns:p14="http://schemas.microsoft.com/office/powerpoint/2010/main" val="189586178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La </a:t>
            </a:r>
            <a:r>
              <a:rPr lang="it-IT" sz="2400" dirty="0"/>
              <a:t>mancata indicazione dei mezzi di prova e produzione dei documenti </a:t>
            </a:r>
            <a:r>
              <a:rPr lang="it-IT" sz="2400" dirty="0" smtClean="0"/>
              <a:t>comporta </a:t>
            </a:r>
            <a:r>
              <a:rPr lang="it-IT" sz="2400" dirty="0"/>
              <a:t>la </a:t>
            </a:r>
            <a:r>
              <a:rPr lang="it-IT" sz="2400" b="1" dirty="0"/>
              <a:t>decadenza della parte da tali mezzi</a:t>
            </a:r>
            <a:r>
              <a:rPr lang="it-IT" sz="2400" dirty="0"/>
              <a:t>, non emendabile </a:t>
            </a:r>
            <a:r>
              <a:rPr lang="it-IT" sz="2400" dirty="0" smtClean="0"/>
              <a:t>con </a:t>
            </a:r>
            <a:r>
              <a:rPr lang="it-IT" sz="2400" dirty="0"/>
              <a:t>la concessione dei termini dell'art. 183, comma 6, c.p.c. (</a:t>
            </a:r>
            <a:r>
              <a:rPr lang="it-IT" sz="2400" i="1" dirty="0"/>
              <a:t>Cass. VI - 1, n. 5596/2017</a:t>
            </a:r>
            <a:r>
              <a:rPr lang="it-IT" sz="2400" dirty="0"/>
              <a:t>;</a:t>
            </a:r>
            <a:r>
              <a:rPr lang="it-IT" sz="2400" i="1" dirty="0"/>
              <a:t> Cass. I, n. 17293/2016</a:t>
            </a:r>
            <a:r>
              <a:rPr lang="it-IT" sz="2400" dirty="0"/>
              <a:t>; </a:t>
            </a:r>
            <a:r>
              <a:rPr lang="it-IT" sz="2400" i="1" dirty="0"/>
              <a:t>Cass. I, n. 24972/2013</a:t>
            </a:r>
            <a:r>
              <a:rPr lang="it-IT" sz="2400" dirty="0"/>
              <a:t>).</a:t>
            </a:r>
          </a:p>
          <a:p>
            <a:pPr algn="just"/>
            <a:r>
              <a:rPr lang="it-IT" sz="2400" dirty="0"/>
              <a:t>La decadenza dalla indicazione delle prove è </a:t>
            </a:r>
            <a:r>
              <a:rPr lang="it-IT" sz="2400" b="1" dirty="0"/>
              <a:t>rilevabile di ufficio</a:t>
            </a:r>
            <a:r>
              <a:rPr lang="it-IT" sz="2400" dirty="0"/>
              <a:t>, in quanto inerisce a materia sottratta alla disponibilità delle parti (</a:t>
            </a:r>
            <a:r>
              <a:rPr lang="it-IT" sz="2400" i="1" dirty="0"/>
              <a:t>Cass. I, n. 15037/2016</a:t>
            </a:r>
            <a:r>
              <a:rPr lang="it-IT" sz="2400" dirty="0"/>
              <a:t>).</a:t>
            </a:r>
          </a:p>
          <a:p>
            <a:pPr algn="just"/>
            <a:r>
              <a:rPr lang="it-IT" sz="2400" b="1" u="sng" dirty="0" smtClean="0"/>
              <a:t>Prove contenute nell’originaria insinuazione</a:t>
            </a:r>
            <a:r>
              <a:rPr lang="it-IT" sz="2400" dirty="0" smtClean="0"/>
              <a:t>: si registra un’evoluzione nella giurisprudenza della Cassazione.</a:t>
            </a:r>
          </a:p>
          <a:p>
            <a:pPr marL="360363" indent="0" algn="just">
              <a:buNone/>
            </a:pPr>
            <a:r>
              <a:rPr lang="it-IT" sz="2400" u="sng" dirty="0" smtClean="0"/>
              <a:t>Prima Fase</a:t>
            </a:r>
            <a:r>
              <a:rPr lang="it-IT" sz="2400" dirty="0" smtClean="0"/>
              <a:t>: il </a:t>
            </a:r>
            <a:r>
              <a:rPr lang="it-IT" sz="2400" dirty="0"/>
              <a:t>creditore opponente </a:t>
            </a:r>
            <a:r>
              <a:rPr lang="it-IT" sz="2400" dirty="0" smtClean="0"/>
              <a:t>ha l’onere di </a:t>
            </a:r>
            <a:r>
              <a:rPr lang="it-IT" sz="2400" dirty="0"/>
              <a:t>produrre </a:t>
            </a:r>
            <a:r>
              <a:rPr lang="it-IT" sz="2400" i="1" dirty="0"/>
              <a:t>ex novo</a:t>
            </a:r>
            <a:r>
              <a:rPr lang="it-IT" sz="2400" dirty="0"/>
              <a:t> tali documenti, </a:t>
            </a:r>
            <a:r>
              <a:rPr lang="it-IT" sz="2400" dirty="0" smtClean="0"/>
              <a:t>ed è esclusa la </a:t>
            </a:r>
            <a:r>
              <a:rPr lang="it-IT" sz="2400" dirty="0"/>
              <a:t>possibilità di acquisizione </a:t>
            </a:r>
            <a:r>
              <a:rPr lang="it-IT" sz="2400" i="1" dirty="0"/>
              <a:t>ex officio</a:t>
            </a:r>
            <a:r>
              <a:rPr lang="it-IT" sz="2400" dirty="0"/>
              <a:t> (Cass. I, n. 19764/2017; Cass. VI - 1, n. 18253/2015; </a:t>
            </a:r>
            <a:r>
              <a:rPr lang="it-IT" sz="2400" i="1" dirty="0"/>
              <a:t>Cass. I, n. 12258/2015</a:t>
            </a:r>
            <a:r>
              <a:rPr lang="it-IT" sz="2400" dirty="0"/>
              <a:t>; </a:t>
            </a:r>
            <a:r>
              <a:rPr lang="it-IT" sz="2400" i="1" dirty="0"/>
              <a:t>Cass. VI, n. 10817/2015</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6903EAB3-1484-4371-ADF1-8AA391357CBC}" type="slidenum">
              <a:rPr lang="it-IT" smtClean="0">
                <a:solidFill>
                  <a:prstClr val="black">
                    <a:tint val="75000"/>
                  </a:prstClr>
                </a:solidFill>
              </a:rPr>
              <a:pPr/>
              <a:t>43</a:t>
            </a:fld>
            <a:endParaRPr lang="it-IT">
              <a:solidFill>
                <a:prstClr val="black">
                  <a:tint val="75000"/>
                </a:prstClr>
              </a:solidFill>
            </a:endParaRPr>
          </a:p>
        </p:txBody>
      </p:sp>
    </p:spTree>
    <p:extLst>
      <p:ext uri="{BB962C8B-B14F-4D97-AF65-F5344CB8AC3E}">
        <p14:creationId xmlns:p14="http://schemas.microsoft.com/office/powerpoint/2010/main" val="4238622606"/>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360363" indent="0" algn="just">
              <a:buNone/>
            </a:pPr>
            <a:r>
              <a:rPr lang="it-IT" sz="2400" u="sng" dirty="0" smtClean="0"/>
              <a:t>Seconda Fase</a:t>
            </a:r>
            <a:r>
              <a:rPr lang="it-IT" sz="2400" dirty="0" smtClean="0"/>
              <a:t>: se l'opponente ha formulato </a:t>
            </a:r>
            <a:r>
              <a:rPr lang="it-IT" sz="2400" dirty="0"/>
              <a:t>nel ricorso </a:t>
            </a:r>
            <a:r>
              <a:rPr lang="it-IT" sz="2400" b="1" dirty="0"/>
              <a:t>istanza di acquisizione</a:t>
            </a:r>
            <a:r>
              <a:rPr lang="it-IT" sz="2400" dirty="0"/>
              <a:t> del fascicolo dell'insinuazione, tale richiesta </a:t>
            </a:r>
            <a:r>
              <a:rPr lang="it-IT" sz="2400" dirty="0" smtClean="0"/>
              <a:t>preclude </a:t>
            </a:r>
            <a:r>
              <a:rPr lang="it-IT" sz="2400" dirty="0"/>
              <a:t>qualsiasi decadenza (</a:t>
            </a:r>
            <a:r>
              <a:rPr lang="it-IT" sz="2400" i="1" dirty="0"/>
              <a:t>Cass. VI, n. 16101/2014</a:t>
            </a:r>
            <a:r>
              <a:rPr lang="it-IT" sz="2400" dirty="0" smtClean="0"/>
              <a:t>); parimenti se l'opponente ha comunque </a:t>
            </a:r>
            <a:r>
              <a:rPr lang="it-IT" sz="2400" b="1" dirty="0" smtClean="0"/>
              <a:t>indicato </a:t>
            </a:r>
            <a:r>
              <a:rPr lang="it-IT" sz="2400" b="1" dirty="0"/>
              <a:t>in ricorso la documentazione</a:t>
            </a:r>
            <a:r>
              <a:rPr lang="it-IT" sz="2400" dirty="0"/>
              <a:t> di cui intende avvalersi, facendo riferimento </a:t>
            </a:r>
            <a:r>
              <a:rPr lang="it-IT" sz="2400" i="1" dirty="0" smtClean="0"/>
              <a:t>«per </a:t>
            </a:r>
            <a:r>
              <a:rPr lang="it-IT" sz="2400" i="1" dirty="0" err="1" smtClean="0"/>
              <a:t>relationem</a:t>
            </a:r>
            <a:r>
              <a:rPr lang="it-IT" sz="2400" i="1" dirty="0" smtClean="0"/>
              <a:t>»</a:t>
            </a:r>
            <a:r>
              <a:rPr lang="it-IT" sz="2400" dirty="0" smtClean="0"/>
              <a:t> </a:t>
            </a:r>
            <a:r>
              <a:rPr lang="it-IT" sz="2400" dirty="0"/>
              <a:t>a quanto già prodotto davanti al </a:t>
            </a:r>
            <a:r>
              <a:rPr lang="it-IT" sz="2400" dirty="0" smtClean="0"/>
              <a:t>G.D., </a:t>
            </a:r>
            <a:r>
              <a:rPr lang="it-IT" sz="2400" dirty="0"/>
              <a:t>tale da non lasciare dubbi sull'identità degli atti su cui vuole fondare </a:t>
            </a:r>
            <a:r>
              <a:rPr lang="it-IT" sz="2400" dirty="0" smtClean="0"/>
              <a:t>l'opposizione ed ha contestualmente </a:t>
            </a:r>
            <a:r>
              <a:rPr lang="it-IT" sz="2400" dirty="0"/>
              <a:t>formulato istanza di acquisizione, non è ravvisabile alcuna sua negligente inerzia idonea a giustificare il rigetto del ricorso per inosservanza dell'onere della </a:t>
            </a:r>
            <a:r>
              <a:rPr lang="it-IT" sz="2400" dirty="0" smtClean="0"/>
              <a:t>prova (</a:t>
            </a:r>
            <a:r>
              <a:rPr lang="it-IT" sz="2400" i="1" dirty="0"/>
              <a:t>Cass. VI - 1, n. 26639/2016</a:t>
            </a:r>
            <a:r>
              <a:rPr lang="it-IT" sz="2400" dirty="0"/>
              <a:t>). </a:t>
            </a:r>
            <a:endParaRPr lang="it-IT" sz="2400" dirty="0" smtClean="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44</a:t>
            </a:fld>
            <a:endParaRPr lang="it-IT"/>
          </a:p>
        </p:txBody>
      </p:sp>
    </p:spTree>
    <p:extLst>
      <p:ext uri="{BB962C8B-B14F-4D97-AF65-F5344CB8AC3E}">
        <p14:creationId xmlns:p14="http://schemas.microsoft.com/office/powerpoint/2010/main" val="3670354492"/>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360363" indent="0" algn="just">
              <a:buNone/>
              <a:tabLst>
                <a:tab pos="360363" algn="l"/>
              </a:tabLst>
            </a:pPr>
            <a:r>
              <a:rPr lang="it-IT" sz="2400" u="sng" dirty="0" smtClean="0"/>
              <a:t>Terza </a:t>
            </a:r>
            <a:r>
              <a:rPr lang="it-IT" sz="2400" u="sng" dirty="0"/>
              <a:t>Fase</a:t>
            </a:r>
            <a:r>
              <a:rPr lang="it-IT" sz="2400" dirty="0"/>
              <a:t>: </a:t>
            </a:r>
            <a:r>
              <a:rPr lang="it-IT" sz="2400" b="1" dirty="0"/>
              <a:t>automatica acquisizione d’ufficio dell’intero fascicolo dell’insinuazione</a:t>
            </a:r>
            <a:r>
              <a:rPr lang="it-IT" sz="2400" dirty="0"/>
              <a:t>, anche in considerazione del ricorso ormai obbligato al deposito telematico degli atti e del loro altrettanto automatico confluire nel fascicolo d’ufficio della procedura. Proposta l’opposizione il tribunale deve disporre l’acquisizione dei documenti specificatamente indicati nel ricorso dall’opponente, ex art. 99, comma 2, n. 4), </a:t>
            </a:r>
            <a:r>
              <a:rPr lang="it-IT" sz="2400" dirty="0" err="1"/>
              <a:t>l.fall</a:t>
            </a:r>
            <a:r>
              <a:rPr lang="it-IT" sz="2400" dirty="0"/>
              <a:t>., che siano custoditi nel detto fascicolo informatico (</a:t>
            </a:r>
            <a:r>
              <a:rPr lang="it-IT" sz="2400" i="1" dirty="0"/>
              <a:t>Cass. I n. 5570/2018; Cass. I, n. 12548/2017</a:t>
            </a:r>
            <a:r>
              <a:rPr lang="it-IT" sz="2400" dirty="0"/>
              <a:t>). L’unico onere dell’opponente sarebbe l’indicazione specifica dei documenti di cui intende avvalersi, dovendo poi il tribunale disporne l’acquisizione dal fascicolo d’ufficio della procedura fallimentare (</a:t>
            </a:r>
            <a:r>
              <a:rPr lang="it-IT" sz="2400" i="1" dirty="0"/>
              <a:t>Cass. VI - 1, n. 5094/2018; Cass. I, n. 15627/2018; Cass. I, n. 12549/2017; Cass. I, n. 12548/2017</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45</a:t>
            </a:fld>
            <a:endParaRPr lang="it-IT"/>
          </a:p>
        </p:txBody>
      </p:sp>
    </p:spTree>
    <p:extLst>
      <p:ext uri="{BB962C8B-B14F-4D97-AF65-F5344CB8AC3E}">
        <p14:creationId xmlns:p14="http://schemas.microsoft.com/office/powerpoint/2010/main" val="3124766843"/>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Si afferma che tra </a:t>
            </a:r>
            <a:r>
              <a:rPr lang="it-IT" sz="2400" dirty="0"/>
              <a:t>gli oneri di allegazione e produzione </a:t>
            </a:r>
            <a:r>
              <a:rPr lang="it-IT" sz="2400" dirty="0" smtClean="0"/>
              <a:t>siano essere </a:t>
            </a:r>
            <a:r>
              <a:rPr lang="it-IT" sz="2400" dirty="0"/>
              <a:t>compresi: a) l'onere di produrre </a:t>
            </a:r>
            <a:r>
              <a:rPr lang="it-IT" sz="2400" b="1" dirty="0"/>
              <a:t>copia del provvedimento impugnato</a:t>
            </a:r>
            <a:r>
              <a:rPr lang="it-IT" sz="2400" dirty="0"/>
              <a:t>; b) nel caso dell'opposizione, l'onere di produrre </a:t>
            </a:r>
            <a:r>
              <a:rPr lang="it-IT" sz="2400" b="1" dirty="0"/>
              <a:t>l'originaria insinuazione o </a:t>
            </a:r>
            <a:r>
              <a:rPr lang="it-IT" sz="2400" b="1" dirty="0" smtClean="0"/>
              <a:t>rivendica</a:t>
            </a:r>
            <a:r>
              <a:rPr lang="it-IT" sz="2400" dirty="0" smtClean="0"/>
              <a:t>.</a:t>
            </a:r>
          </a:p>
          <a:p>
            <a:pPr algn="just"/>
            <a:r>
              <a:rPr lang="it-IT" sz="2400" dirty="0" smtClean="0"/>
              <a:t>Non mancano voci che ritengono : </a:t>
            </a:r>
            <a:r>
              <a:rPr lang="it-IT" sz="2400" dirty="0"/>
              <a:t>a) </a:t>
            </a:r>
            <a:r>
              <a:rPr lang="it-IT" sz="2400" dirty="0" smtClean="0"/>
              <a:t>di ammettere </a:t>
            </a:r>
            <a:r>
              <a:rPr lang="it-IT" sz="2400" dirty="0"/>
              <a:t>la produzione del provvedimento impugnato </a:t>
            </a:r>
            <a:r>
              <a:rPr lang="it-IT" sz="2400" b="1" dirty="0"/>
              <a:t>in qualunque momento</a:t>
            </a:r>
            <a:r>
              <a:rPr lang="it-IT" sz="2400" dirty="0"/>
              <a:t> sino alla fase della decisione e da parte di qualunque parte del </a:t>
            </a:r>
            <a:r>
              <a:rPr lang="it-IT" sz="2400" dirty="0" smtClean="0"/>
              <a:t>giudizio, </a:t>
            </a:r>
            <a:r>
              <a:rPr lang="it-IT" sz="2400" dirty="0"/>
              <a:t>fermo restando che la mancata produzione non determina improcedibilità ma rigetto </a:t>
            </a:r>
            <a:r>
              <a:rPr lang="it-IT" sz="2400" dirty="0" smtClean="0"/>
              <a:t>dell'impugnazione; </a:t>
            </a:r>
            <a:r>
              <a:rPr lang="it-IT" sz="2400" i="1" dirty="0"/>
              <a:t>b</a:t>
            </a:r>
            <a:r>
              <a:rPr lang="it-IT" sz="2400" dirty="0"/>
              <a:t>) </a:t>
            </a:r>
            <a:r>
              <a:rPr lang="it-IT" sz="2400" dirty="0" smtClean="0"/>
              <a:t>che l'originaria </a:t>
            </a:r>
            <a:r>
              <a:rPr lang="it-IT" sz="2400" dirty="0"/>
              <a:t>insinuazione </a:t>
            </a:r>
            <a:r>
              <a:rPr lang="it-IT" sz="2400" dirty="0" smtClean="0"/>
              <a:t>possa essere </a:t>
            </a:r>
            <a:r>
              <a:rPr lang="it-IT" sz="2400" b="1" dirty="0"/>
              <a:t>acquisita d'ufficio</a:t>
            </a:r>
            <a:r>
              <a:rPr lang="it-IT" sz="2400" dirty="0"/>
              <a:t> dal Tribunale, qualora non sia possibile ricostruirne il tenore sulla base degli atti disponibili</a:t>
            </a:r>
            <a:r>
              <a:rPr lang="it-IT" sz="2400" dirty="0" smtClean="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46</a:t>
            </a:fld>
            <a:endParaRPr lang="it-IT"/>
          </a:p>
        </p:txBody>
      </p:sp>
    </p:spTree>
    <p:extLst>
      <p:ext uri="{BB962C8B-B14F-4D97-AF65-F5344CB8AC3E}">
        <p14:creationId xmlns:p14="http://schemas.microsoft.com/office/powerpoint/2010/main" val="3248261466"/>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Cassazione: La </a:t>
            </a:r>
            <a:r>
              <a:rPr lang="it-IT" sz="2400" dirty="0"/>
              <a:t>mancata produzione della copia autentica del provvedimento impugnato non è ritenuta causa di improcedibilità del giudizio (</a:t>
            </a:r>
            <a:r>
              <a:rPr lang="it-IT" sz="2400" i="1" dirty="0"/>
              <a:t>Cass. I, n. 17086/2016</a:t>
            </a:r>
            <a:r>
              <a:rPr lang="it-IT" sz="2400" dirty="0"/>
              <a:t>), atteso che il deposito può effettuarsi in qualsiasi momento, fino alla chiusura del contradditorio (</a:t>
            </a:r>
            <a:r>
              <a:rPr lang="it-IT" sz="2400" i="1" dirty="0"/>
              <a:t>Cass. VI, n. 18253/2015</a:t>
            </a:r>
            <a:r>
              <a:rPr lang="it-IT" sz="2400" dirty="0"/>
              <a:t>; </a:t>
            </a:r>
            <a:r>
              <a:rPr lang="it-IT" sz="2400" i="1" dirty="0"/>
              <a:t>Cass. I, n. 6804/2012</a:t>
            </a:r>
            <a:r>
              <a:rPr lang="it-IT" sz="2400" dirty="0"/>
              <a:t>). </a:t>
            </a:r>
            <a:endParaRPr lang="it-IT" sz="2400" dirty="0" smtClean="0"/>
          </a:p>
          <a:p>
            <a:pPr algn="just"/>
            <a:r>
              <a:rPr lang="it-IT" sz="2400" b="1" dirty="0" smtClean="0"/>
              <a:t>L'assenza </a:t>
            </a:r>
            <a:r>
              <a:rPr lang="it-IT" sz="2400" b="1" dirty="0"/>
              <a:t>della copia</a:t>
            </a:r>
            <a:r>
              <a:rPr lang="it-IT" sz="2400" dirty="0"/>
              <a:t>, tuttavia può determinare il rigetto dell'impugnazione, laddove il giudice, non potendo valutare in mancanza di tale documento le censure prospettate dall'opponente, sia nell'impossibilità di accertarne la fondatezza (</a:t>
            </a:r>
            <a:r>
              <a:rPr lang="it-IT" sz="2400" i="1" dirty="0"/>
              <a:t>Cass. I, n. 19802/2015</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47</a:t>
            </a:fld>
            <a:endParaRPr lang="it-IT"/>
          </a:p>
        </p:txBody>
      </p:sp>
    </p:spTree>
    <p:extLst>
      <p:ext uri="{BB962C8B-B14F-4D97-AF65-F5344CB8AC3E}">
        <p14:creationId xmlns:p14="http://schemas.microsoft.com/office/powerpoint/2010/main" val="65635496"/>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Il </a:t>
            </a:r>
            <a:r>
              <a:rPr lang="it-IT" sz="2400" dirty="0"/>
              <a:t>ricorso </a:t>
            </a:r>
            <a:r>
              <a:rPr lang="it-IT" sz="2400" dirty="0" smtClean="0"/>
              <a:t>deve essere </a:t>
            </a:r>
            <a:r>
              <a:rPr lang="it-IT" sz="2400" b="1" dirty="0"/>
              <a:t>sottoscritto da un procuratore</a:t>
            </a:r>
            <a:r>
              <a:rPr lang="it-IT" sz="2400" dirty="0"/>
              <a:t> ai sensi dell'art. 82 c.p.c</a:t>
            </a:r>
            <a:r>
              <a:rPr lang="it-IT" sz="2400" dirty="0" smtClean="0"/>
              <a:t>. (</a:t>
            </a:r>
            <a:r>
              <a:rPr lang="it-IT" sz="2400" dirty="0"/>
              <a:t>Cass. </a:t>
            </a:r>
            <a:r>
              <a:rPr lang="it-IT" sz="2400" dirty="0" smtClean="0"/>
              <a:t>I, n</a:t>
            </a:r>
            <a:r>
              <a:rPr lang="it-IT" sz="2400" dirty="0"/>
              <a:t>. </a:t>
            </a:r>
            <a:r>
              <a:rPr lang="it-IT" sz="2400" dirty="0" smtClean="0"/>
              <a:t>22765 /</a:t>
            </a:r>
            <a:r>
              <a:rPr lang="it-IT" sz="2400" dirty="0"/>
              <a:t>2012</a:t>
            </a:r>
            <a:r>
              <a:rPr lang="it-IT" sz="2400" dirty="0" smtClean="0"/>
              <a:t>).</a:t>
            </a:r>
          </a:p>
          <a:p>
            <a:pPr algn="just"/>
            <a:r>
              <a:rPr lang="it-IT" sz="2400" dirty="0" smtClean="0"/>
              <a:t>Non rileva </a:t>
            </a:r>
            <a:r>
              <a:rPr lang="it-IT" sz="2400" dirty="0"/>
              <a:t>che la precedente fase di insinuazione non richieda la difesa tecnica </a:t>
            </a:r>
            <a:endParaRPr lang="it-IT" sz="2400" dirty="0" smtClean="0"/>
          </a:p>
          <a:p>
            <a:pPr algn="just"/>
            <a:r>
              <a:rPr lang="it-IT" sz="2400" dirty="0" smtClean="0"/>
              <a:t>Il </a:t>
            </a:r>
            <a:r>
              <a:rPr lang="it-IT" sz="2400" dirty="0"/>
              <a:t>ricorso sottoscritto dalla parte personalmente deve ritenersi afflitto da </a:t>
            </a:r>
            <a:r>
              <a:rPr lang="it-IT" sz="2400" b="1" dirty="0"/>
              <a:t>nullità</a:t>
            </a:r>
            <a:r>
              <a:rPr lang="it-IT" sz="2400" dirty="0"/>
              <a:t> </a:t>
            </a:r>
            <a:r>
              <a:rPr lang="it-IT" sz="2400" b="1" dirty="0"/>
              <a:t>assoluta</a:t>
            </a:r>
            <a:r>
              <a:rPr lang="it-IT" sz="2400" dirty="0"/>
              <a:t>, mentre per le ipotesi di nullità della procura non vi sono ostacoli all'applicazione dell'art. 182 </a:t>
            </a:r>
            <a:r>
              <a:rPr lang="it-IT" sz="2400" dirty="0" smtClean="0"/>
              <a:t>c.p.c. in </a:t>
            </a:r>
            <a:r>
              <a:rPr lang="it-IT" sz="2400" dirty="0"/>
              <a:t>tema di sanatoria della procura (</a:t>
            </a:r>
            <a:r>
              <a:rPr lang="it-IT" sz="2400" i="1" dirty="0"/>
              <a:t>Cass. VI, n. 24068/2013</a:t>
            </a:r>
            <a:r>
              <a:rPr lang="it-IT" sz="2400" dirty="0"/>
              <a:t>).</a:t>
            </a:r>
          </a:p>
          <a:p>
            <a:pPr algn="just"/>
            <a:r>
              <a:rPr lang="it-IT" sz="2400" b="1" u="sng" dirty="0" smtClean="0"/>
              <a:t>La fissazione dell’udienza</a:t>
            </a:r>
            <a:r>
              <a:rPr lang="it-IT" sz="2400" dirty="0" smtClean="0"/>
              <a:t>: il </a:t>
            </a:r>
            <a:r>
              <a:rPr lang="it-IT" sz="2400" dirty="0"/>
              <a:t>termine </a:t>
            </a:r>
            <a:r>
              <a:rPr lang="it-IT" sz="2400" dirty="0" smtClean="0"/>
              <a:t>di cinque giorni fissato al </a:t>
            </a:r>
            <a:r>
              <a:rPr lang="it-IT" sz="2400" dirty="0"/>
              <a:t>Presidente del Tribunale per l'assegnazione del fascicolo al relatore e per la fissazione (direttamente ad opera del </a:t>
            </a:r>
            <a:r>
              <a:rPr lang="it-IT" sz="2400" dirty="0" smtClean="0"/>
              <a:t>Presidente) </a:t>
            </a:r>
            <a:r>
              <a:rPr lang="it-IT" sz="2400" dirty="0"/>
              <a:t>dell'udienza di comparizione delle </a:t>
            </a:r>
            <a:r>
              <a:rPr lang="it-IT" sz="2400" dirty="0" smtClean="0"/>
              <a:t>parti è </a:t>
            </a:r>
            <a:r>
              <a:rPr lang="it-IT" sz="2400" b="1" dirty="0" smtClean="0"/>
              <a:t>ordinatorio</a:t>
            </a:r>
            <a:r>
              <a:rPr lang="it-IT" sz="2400" dirty="0" smtClean="0"/>
              <a:t>. </a:t>
            </a:r>
            <a:endParaRPr lang="it-IT" sz="2400" b="1" u="sng" dirty="0"/>
          </a:p>
          <a:p>
            <a:pPr algn="just"/>
            <a:r>
              <a:rPr lang="it-IT" sz="2400" dirty="0" smtClean="0"/>
              <a:t>La prassi è la costante delega al relatore della trattazione.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48</a:t>
            </a:fld>
            <a:endParaRPr lang="it-IT"/>
          </a:p>
        </p:txBody>
      </p:sp>
    </p:spTree>
    <p:extLst>
      <p:ext uri="{BB962C8B-B14F-4D97-AF65-F5344CB8AC3E}">
        <p14:creationId xmlns:p14="http://schemas.microsoft.com/office/powerpoint/2010/main" val="234357776"/>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Problema della fissazione con modalità telematiche nei casi in cui la data della prima udienza venga rimessa al relatore.</a:t>
            </a:r>
          </a:p>
          <a:p>
            <a:pPr algn="just"/>
            <a:r>
              <a:rPr lang="it-IT" sz="2400" dirty="0" smtClean="0"/>
              <a:t>Anche il termine per </a:t>
            </a:r>
            <a:r>
              <a:rPr lang="it-IT" sz="2400" dirty="0"/>
              <a:t>provvedere alla notifica di ricorso e decreto di fissazione dell'udienza, </a:t>
            </a:r>
            <a:r>
              <a:rPr lang="it-IT" sz="2400" dirty="0" smtClean="0"/>
              <a:t>è </a:t>
            </a:r>
            <a:r>
              <a:rPr lang="it-IT" sz="2400" b="1" dirty="0" smtClean="0"/>
              <a:t>ordinatorio.</a:t>
            </a:r>
          </a:p>
          <a:p>
            <a:pPr algn="just"/>
            <a:r>
              <a:rPr lang="it-IT" sz="2400" dirty="0" smtClean="0"/>
              <a:t>Il suo mancato rispetto </a:t>
            </a:r>
            <a:r>
              <a:rPr lang="it-IT" sz="2400" b="1" dirty="0" smtClean="0"/>
              <a:t>non determina la </a:t>
            </a:r>
            <a:r>
              <a:rPr lang="it-IT" sz="2400" b="1" dirty="0"/>
              <a:t>inammissibilità</a:t>
            </a:r>
            <a:r>
              <a:rPr lang="it-IT" sz="2400" dirty="0"/>
              <a:t> dell'opposizione, ma </a:t>
            </a:r>
            <a:r>
              <a:rPr lang="it-IT" sz="2400" b="1" dirty="0" smtClean="0"/>
              <a:t>l'assegnazione</a:t>
            </a:r>
            <a:r>
              <a:rPr lang="it-IT" sz="2400" dirty="0"/>
              <a:t>, in applicazione analogica dell'art. 291 c.p.c.,</a:t>
            </a:r>
            <a:r>
              <a:rPr lang="it-IT" sz="2400" b="1" dirty="0" smtClean="0"/>
              <a:t> </a:t>
            </a:r>
            <a:r>
              <a:rPr lang="it-IT" sz="2400" b="1" dirty="0"/>
              <a:t>di un nuovo termine</a:t>
            </a:r>
            <a:r>
              <a:rPr lang="it-IT" sz="2400" dirty="0"/>
              <a:t> per rinnovare la notifica, ove si traduca in una violazione del termine a comparire di trenta </a:t>
            </a:r>
            <a:r>
              <a:rPr lang="it-IT" sz="2400" dirty="0" smtClean="0"/>
              <a:t>giorni</a:t>
            </a:r>
          </a:p>
          <a:p>
            <a:pPr algn="just"/>
            <a:r>
              <a:rPr lang="it-IT" sz="2400" dirty="0" smtClean="0"/>
              <a:t>Secondo la giurisprudenza </a:t>
            </a:r>
            <a:r>
              <a:rPr lang="it-IT" sz="2400" b="1" dirty="0" smtClean="0"/>
              <a:t>il nuovo </a:t>
            </a:r>
            <a:r>
              <a:rPr lang="it-IT" sz="2400" b="1" dirty="0"/>
              <a:t>temine </a:t>
            </a:r>
            <a:r>
              <a:rPr lang="it-IT" sz="2400" b="1" dirty="0" smtClean="0"/>
              <a:t>è perentorio</a:t>
            </a:r>
            <a:r>
              <a:rPr lang="it-IT" sz="2400" dirty="0" smtClean="0"/>
              <a:t> ed il suo mancato </a:t>
            </a:r>
            <a:r>
              <a:rPr lang="it-IT" sz="2400" dirty="0"/>
              <a:t>rispetto </a:t>
            </a:r>
            <a:r>
              <a:rPr lang="it-IT" sz="2400" dirty="0" smtClean="0"/>
              <a:t>comporterà </a:t>
            </a:r>
            <a:r>
              <a:rPr lang="it-IT" sz="2400" dirty="0"/>
              <a:t>la declaratoria di inammissibilità dell'impugnazione (</a:t>
            </a:r>
            <a:r>
              <a:rPr lang="it-IT" sz="2400" i="1" dirty="0"/>
              <a:t>Cass. VI, n. 24322/2015</a:t>
            </a:r>
            <a:r>
              <a:rPr lang="it-IT" sz="2400" dirty="0"/>
              <a:t>; </a:t>
            </a:r>
            <a:r>
              <a:rPr lang="it-IT" sz="2400" i="1" dirty="0"/>
              <a:t>Cass. I, n. 24722/2015</a:t>
            </a:r>
            <a:r>
              <a:rPr lang="it-IT" sz="2400" dirty="0"/>
              <a:t>; </a:t>
            </a:r>
            <a:r>
              <a:rPr lang="it-IT" sz="2400" i="1" dirty="0"/>
              <a:t>Cass. I, n. 19018/2014</a:t>
            </a:r>
            <a:r>
              <a:rPr lang="it-IT" sz="2400" dirty="0"/>
              <a:t>).</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49</a:t>
            </a:fld>
            <a:endParaRPr lang="it-IT"/>
          </a:p>
        </p:txBody>
      </p:sp>
    </p:spTree>
    <p:extLst>
      <p:ext uri="{BB962C8B-B14F-4D97-AF65-F5344CB8AC3E}">
        <p14:creationId xmlns:p14="http://schemas.microsoft.com/office/powerpoint/2010/main" val="9748758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360363" indent="0" algn="just">
              <a:buNone/>
            </a:pPr>
            <a:r>
              <a:rPr lang="it-IT" sz="2400" dirty="0"/>
              <a:t>l'ammissione «con miglior formula</a:t>
            </a:r>
            <a:r>
              <a:rPr lang="it-IT" sz="2400" dirty="0" smtClean="0"/>
              <a:t>»; 2) </a:t>
            </a:r>
            <a:r>
              <a:rPr lang="it-IT" sz="2400" dirty="0"/>
              <a:t>opera il </a:t>
            </a:r>
            <a:r>
              <a:rPr lang="it-IT" sz="2400" b="1" dirty="0"/>
              <a:t>principio di acquiescenza</a:t>
            </a:r>
            <a:r>
              <a:rPr lang="it-IT" sz="2400" dirty="0"/>
              <a:t>, con la conseguenza che i capi non impugnati del provvedimento del </a:t>
            </a:r>
            <a:r>
              <a:rPr lang="it-IT" sz="2400" dirty="0" smtClean="0"/>
              <a:t>G.D. </a:t>
            </a:r>
            <a:r>
              <a:rPr lang="it-IT" sz="2400" dirty="0"/>
              <a:t>acquistano l'intangibilità del giudicato </a:t>
            </a:r>
            <a:r>
              <a:rPr lang="it-IT" sz="2400" dirty="0" err="1"/>
              <a:t>endoconcorsuale</a:t>
            </a:r>
            <a:r>
              <a:rPr lang="it-IT" sz="2400" dirty="0"/>
              <a:t>; </a:t>
            </a:r>
            <a:r>
              <a:rPr lang="it-IT" sz="2400" dirty="0" smtClean="0"/>
              <a:t>3) la </a:t>
            </a:r>
            <a:r>
              <a:rPr lang="it-IT" sz="2400" dirty="0"/>
              <a:t>definizione dell'impugnazione anche con una pronuncia di rigetto in rito comporta lo stabilizzarsi del provvedimento </a:t>
            </a:r>
            <a:r>
              <a:rPr lang="it-IT" sz="2400" dirty="0" smtClean="0"/>
              <a:t>impugnato.</a:t>
            </a:r>
            <a:endParaRPr lang="it-IT" sz="2400" dirty="0"/>
          </a:p>
          <a:p>
            <a:pPr algn="just"/>
            <a:r>
              <a:rPr lang="it-IT" sz="2400" dirty="0"/>
              <a:t>Le impugnazioni </a:t>
            </a:r>
            <a:r>
              <a:rPr lang="it-IT" sz="2400" dirty="0" smtClean="0"/>
              <a:t>presentano altresì il </a:t>
            </a:r>
            <a:r>
              <a:rPr lang="it-IT" sz="2400" dirty="0"/>
              <a:t>carattere di </a:t>
            </a:r>
            <a:r>
              <a:rPr lang="it-IT" sz="2400" b="1" dirty="0"/>
              <a:t>gravame a critica </a:t>
            </a:r>
            <a:r>
              <a:rPr lang="it-IT" sz="2400" b="1" dirty="0" smtClean="0"/>
              <a:t>libera</a:t>
            </a:r>
            <a:r>
              <a:rPr lang="it-IT" sz="2400" dirty="0" smtClean="0"/>
              <a:t>: è possibile dedurre </a:t>
            </a:r>
            <a:r>
              <a:rPr lang="it-IT" sz="2400" dirty="0"/>
              <a:t>sia vizi in rito sia l'erroneità della decisione nel merito, e quindi con </a:t>
            </a:r>
            <a:r>
              <a:rPr lang="it-IT" sz="2400" b="1" dirty="0"/>
              <a:t>effetto </a:t>
            </a:r>
            <a:r>
              <a:rPr lang="it-IT" sz="2400" b="1" dirty="0" smtClean="0"/>
              <a:t>sostitutivo</a:t>
            </a:r>
            <a:r>
              <a:rPr lang="it-IT" sz="2400" dirty="0" smtClean="0"/>
              <a:t>. </a:t>
            </a:r>
          </a:p>
          <a:p>
            <a:pPr algn="just"/>
            <a:r>
              <a:rPr lang="it-IT" sz="2400" dirty="0" smtClean="0"/>
              <a:t>Molto </a:t>
            </a:r>
            <a:r>
              <a:rPr lang="it-IT" sz="2400" dirty="0"/>
              <a:t>più discussa è le possibilità di qualificare le impugnazioni come procedimento speciale di appello (in modo da applicare nella loro generalità le norme del codice</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a:t>
            </a:fld>
            <a:endParaRPr lang="it-IT"/>
          </a:p>
        </p:txBody>
      </p:sp>
    </p:spTree>
    <p:extLst>
      <p:ext uri="{BB962C8B-B14F-4D97-AF65-F5344CB8AC3E}">
        <p14:creationId xmlns:p14="http://schemas.microsoft.com/office/powerpoint/2010/main" val="3681353177"/>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b="1" u="sng" dirty="0" smtClean="0"/>
              <a:t>La costituzione del resistente</a:t>
            </a:r>
            <a:r>
              <a:rPr lang="it-IT" sz="2400" dirty="0" smtClean="0"/>
              <a:t>: operatività di un meccanismo </a:t>
            </a:r>
            <a:r>
              <a:rPr lang="it-IT" sz="2400" dirty="0"/>
              <a:t>di </a:t>
            </a:r>
            <a:r>
              <a:rPr lang="it-IT" sz="2400" b="1" dirty="0"/>
              <a:t>preclusioni</a:t>
            </a:r>
            <a:r>
              <a:rPr lang="it-IT" sz="2400" dirty="0"/>
              <a:t> </a:t>
            </a:r>
            <a:r>
              <a:rPr lang="it-IT" sz="2400" dirty="0" smtClean="0"/>
              <a:t>consistente </a:t>
            </a:r>
            <a:r>
              <a:rPr lang="it-IT" sz="2400" dirty="0"/>
              <a:t>nell'onere di costituirsi almeno </a:t>
            </a:r>
            <a:r>
              <a:rPr lang="it-IT" sz="2400" b="1" dirty="0"/>
              <a:t>dieci giorni</a:t>
            </a:r>
            <a:r>
              <a:rPr lang="it-IT" sz="2400" dirty="0"/>
              <a:t> prima dell'udienza di discussione, con una memoria che deve contenere, </a:t>
            </a:r>
            <a:r>
              <a:rPr lang="it-IT" sz="2400" b="1" dirty="0"/>
              <a:t>a pena di decadenza</a:t>
            </a:r>
            <a:r>
              <a:rPr lang="it-IT" sz="2400" dirty="0"/>
              <a:t>, le </a:t>
            </a:r>
            <a:r>
              <a:rPr lang="it-IT" sz="2400" b="1" dirty="0"/>
              <a:t>eccezioni processuali e di merito non rilevabili d'ufficio</a:t>
            </a:r>
            <a:r>
              <a:rPr lang="it-IT" sz="2400" dirty="0"/>
              <a:t> nonché </a:t>
            </a:r>
            <a:r>
              <a:rPr lang="it-IT" sz="2400" b="1" dirty="0"/>
              <a:t>l'indicazione delle </a:t>
            </a:r>
            <a:r>
              <a:rPr lang="it-IT" sz="2400" b="1" dirty="0" smtClean="0"/>
              <a:t>prove e dei documenti </a:t>
            </a:r>
            <a:r>
              <a:rPr lang="it-IT" sz="2400" dirty="0" smtClean="0"/>
              <a:t>(C.C.I.: art. 207.7: </a:t>
            </a:r>
            <a:r>
              <a:rPr lang="it-IT" sz="2400" i="1" dirty="0" smtClean="0"/>
              <a:t>«contestualmente prodotti»</a:t>
            </a:r>
            <a:r>
              <a:rPr lang="it-IT" sz="2400" dirty="0" smtClean="0"/>
              <a:t>, </a:t>
            </a:r>
            <a:r>
              <a:rPr lang="it-IT" sz="2400" dirty="0"/>
              <a:t>escludendo la possibilità di una produzione </a:t>
            </a:r>
            <a:r>
              <a:rPr lang="it-IT" sz="2400" dirty="0" smtClean="0"/>
              <a:t>posteriore) </a:t>
            </a:r>
            <a:r>
              <a:rPr lang="it-IT" sz="2400" dirty="0" smtClean="0">
                <a:sym typeface="Wingdings" panose="05000000000000000000" pitchFamily="2" charset="2"/>
              </a:rPr>
              <a:t> problema dei documenti già prodotti in sede di insinuazione (acquisizione fascicolo)</a:t>
            </a:r>
            <a:r>
              <a:rPr lang="it-IT" sz="2400" dirty="0" smtClean="0"/>
              <a:t>.</a:t>
            </a:r>
          </a:p>
          <a:p>
            <a:pPr algn="just"/>
            <a:r>
              <a:rPr lang="it-IT" sz="2400" dirty="0" smtClean="0"/>
              <a:t>Costante </a:t>
            </a:r>
            <a:r>
              <a:rPr lang="it-IT" sz="2400" dirty="0"/>
              <a:t>è </a:t>
            </a:r>
            <a:r>
              <a:rPr lang="it-IT" sz="2400" b="1" dirty="0"/>
              <a:t>l'esclusione</a:t>
            </a:r>
            <a:r>
              <a:rPr lang="it-IT" sz="2400" dirty="0"/>
              <a:t> dell'applicabilità della </a:t>
            </a:r>
            <a:r>
              <a:rPr lang="it-IT" sz="2400" b="1" dirty="0"/>
              <a:t>preclusione di cui all'art. 345 c.p.c.</a:t>
            </a:r>
            <a:r>
              <a:rPr lang="it-IT" sz="2400" dirty="0"/>
              <a:t>, con riguardo alle </a:t>
            </a:r>
            <a:r>
              <a:rPr lang="it-IT" sz="2400" b="1" dirty="0"/>
              <a:t>nuove eccezioni proponibili dal curatore</a:t>
            </a:r>
            <a:r>
              <a:rPr lang="it-IT" sz="2400" dirty="0"/>
              <a:t>, risultando quindi consentita la formulazione di eccezioni non sottoposte all'esame del giudice delegato (</a:t>
            </a:r>
            <a:r>
              <a:rPr lang="it-IT" sz="2400" i="1" dirty="0"/>
              <a:t>Cass. I, n. 10528/2019; Cass. I, n. 3110/2015</a:t>
            </a:r>
            <a:r>
              <a:rPr lang="it-IT" sz="2400" dirty="0"/>
              <a:t>; </a:t>
            </a:r>
            <a:r>
              <a:rPr lang="it-IT" sz="2400" i="1" dirty="0"/>
              <a:t>Cass. I, n. 22765/2012</a:t>
            </a:r>
            <a:r>
              <a:rPr lang="it-IT" sz="2400" dirty="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50</a:t>
            </a:fld>
            <a:endParaRPr lang="it-IT"/>
          </a:p>
        </p:txBody>
      </p:sp>
    </p:spTree>
    <p:extLst>
      <p:ext uri="{BB962C8B-B14F-4D97-AF65-F5344CB8AC3E}">
        <p14:creationId xmlns:p14="http://schemas.microsoft.com/office/powerpoint/2010/main" val="581755327"/>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Tra </a:t>
            </a:r>
            <a:r>
              <a:rPr lang="it-IT" sz="2400" dirty="0"/>
              <a:t>le eccezioni proponibili vi è anche quella di </a:t>
            </a:r>
            <a:r>
              <a:rPr lang="it-IT" sz="2400" b="1" dirty="0"/>
              <a:t>revocabilità del credito o della prelazione</a:t>
            </a:r>
            <a:r>
              <a:rPr lang="it-IT" sz="2400" dirty="0"/>
              <a:t>, anche se è prescritta la relativa </a:t>
            </a:r>
            <a:r>
              <a:rPr lang="it-IT" sz="2400" dirty="0" smtClean="0"/>
              <a:t>azione («revocatoria breve»).</a:t>
            </a:r>
          </a:p>
          <a:p>
            <a:pPr algn="just"/>
            <a:r>
              <a:rPr lang="it-IT" sz="2400" dirty="0" smtClean="0"/>
              <a:t>In tal caso l’effetto non è quello della declaratoria di inefficacia </a:t>
            </a:r>
            <a:r>
              <a:rPr lang="it-IT" sz="2400" dirty="0"/>
              <a:t>del titolo del credito o della garanzia, né </a:t>
            </a:r>
            <a:r>
              <a:rPr lang="it-IT" sz="2400" dirty="0" smtClean="0"/>
              <a:t>la condanna alla restituzione</a:t>
            </a:r>
            <a:r>
              <a:rPr lang="it-IT" sz="2400" dirty="0"/>
              <a:t>, ma </a:t>
            </a:r>
            <a:r>
              <a:rPr lang="it-IT" sz="2400" dirty="0" smtClean="0"/>
              <a:t>l’esclusione del credito o della prelazione con </a:t>
            </a:r>
            <a:r>
              <a:rPr lang="it-IT" sz="2400" dirty="0"/>
              <a:t>effetti limitati all'ambito della verifica dello stato passivo al quale la richiesta del curatore è strettamente funzionale (</a:t>
            </a:r>
            <a:r>
              <a:rPr lang="it-IT" sz="2400" i="1" dirty="0"/>
              <a:t>Cass. I, n. 3778/2019; Cass. I, n. 22784/2018</a:t>
            </a:r>
            <a:r>
              <a:rPr lang="it-IT" sz="2400" dirty="0"/>
              <a:t>). </a:t>
            </a:r>
            <a:endParaRPr lang="it-IT" sz="2400" dirty="0" smtClean="0"/>
          </a:p>
          <a:p>
            <a:pPr algn="just"/>
            <a:r>
              <a:rPr lang="it-IT" sz="2400" dirty="0" smtClean="0"/>
              <a:t>Il </a:t>
            </a:r>
            <a:r>
              <a:rPr lang="it-IT" sz="2400" dirty="0"/>
              <a:t>curatore </a:t>
            </a:r>
            <a:r>
              <a:rPr lang="it-IT" sz="2400" b="1" dirty="0" smtClean="0"/>
              <a:t>non ha l’onere </a:t>
            </a:r>
            <a:r>
              <a:rPr lang="it-IT" sz="2400" b="1" dirty="0"/>
              <a:t>di riproporre</a:t>
            </a:r>
            <a:r>
              <a:rPr lang="it-IT" sz="2400" dirty="0"/>
              <a:t> nel giudizio di opposizione allo stato passivo un’eccezione in senso stretto, come quella di prescrizione presuntiva, già sollevata ed accolta nella fase sommaria (</a:t>
            </a:r>
            <a:r>
              <a:rPr lang="it-IT" sz="2400" i="1" dirty="0"/>
              <a:t>Cass.</a:t>
            </a:r>
            <a:r>
              <a:rPr lang="it-IT" sz="2400" dirty="0"/>
              <a:t> </a:t>
            </a:r>
            <a:r>
              <a:rPr lang="it-IT" sz="2400" i="1" dirty="0"/>
              <a:t>VI - 1, n. 6522/2017</a:t>
            </a:r>
            <a:r>
              <a:rPr lang="it-IT" sz="2400" dirty="0" smtClean="0"/>
              <a:t>)</a:t>
            </a:r>
          </a:p>
          <a:p>
            <a:pPr algn="just"/>
            <a:r>
              <a:rPr lang="it-IT" sz="2400" dirty="0"/>
              <a:t>È esclusa la proponibilità delle </a:t>
            </a:r>
            <a:r>
              <a:rPr lang="it-IT" sz="2400" b="1" dirty="0"/>
              <a:t>domande riconvenzionali</a:t>
            </a:r>
            <a:r>
              <a:rPr lang="it-IT" sz="2400" dirty="0"/>
              <a:t>, da dichiararsi </a:t>
            </a:r>
            <a:r>
              <a:rPr lang="it-IT" sz="2400" b="1" dirty="0"/>
              <a:t>inammissibili</a:t>
            </a:r>
            <a:r>
              <a:rPr lang="it-IT" sz="2400" dirty="0"/>
              <a:t> (</a:t>
            </a:r>
            <a:r>
              <a:rPr lang="it-IT" sz="2400" i="1" dirty="0"/>
              <a:t>Cass. I, n. 6900/2010</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51</a:t>
            </a:fld>
            <a:endParaRPr lang="it-IT"/>
          </a:p>
        </p:txBody>
      </p:sp>
    </p:spTree>
    <p:extLst>
      <p:ext uri="{BB962C8B-B14F-4D97-AF65-F5344CB8AC3E}">
        <p14:creationId xmlns:p14="http://schemas.microsoft.com/office/powerpoint/2010/main" val="3670354492"/>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spcBef>
                <a:spcPts val="0"/>
              </a:spcBef>
            </a:pPr>
            <a:r>
              <a:rPr lang="it-IT" sz="2400" spc="-150" dirty="0" smtClean="0"/>
              <a:t>È stata affermata dalla S.C. la </a:t>
            </a:r>
            <a:r>
              <a:rPr lang="it-IT" sz="2400" i="1" spc="-150" dirty="0"/>
              <a:t>«</a:t>
            </a:r>
            <a:r>
              <a:rPr lang="it-IT" sz="2400" i="1" spc="-150" dirty="0" err="1"/>
              <a:t>inconfigurabilità</a:t>
            </a:r>
            <a:r>
              <a:rPr lang="it-IT" sz="2400" i="1" spc="-150" dirty="0"/>
              <a:t> concettuale» </a:t>
            </a:r>
            <a:r>
              <a:rPr lang="it-IT" sz="2400" spc="-150" dirty="0"/>
              <a:t>delle </a:t>
            </a:r>
            <a:r>
              <a:rPr lang="it-IT" sz="2400" b="1" spc="-150" dirty="0"/>
              <a:t>impugnazioni </a:t>
            </a:r>
            <a:r>
              <a:rPr lang="it-IT" sz="2400" b="1" spc="-150" dirty="0" smtClean="0"/>
              <a:t>incidentali:</a:t>
            </a:r>
            <a:r>
              <a:rPr lang="it-IT" sz="2400" spc="-150" dirty="0" smtClean="0"/>
              <a:t> ciascuna </a:t>
            </a:r>
            <a:r>
              <a:rPr lang="it-IT" sz="2400" spc="-150" dirty="0"/>
              <a:t>parte </a:t>
            </a:r>
            <a:r>
              <a:rPr lang="it-IT" sz="2400" spc="-150" dirty="0" smtClean="0"/>
              <a:t>è tenuta </a:t>
            </a:r>
            <a:r>
              <a:rPr lang="it-IT" sz="2400" spc="-150" dirty="0"/>
              <a:t>a proporre la tipologia di specifico rimedio impugnatorio che le viene riconosciuta, sino a quando pende il relativo termine, decorso il quale, </a:t>
            </a:r>
            <a:r>
              <a:rPr lang="it-IT" sz="2400" spc="-150" dirty="0" smtClean="0"/>
              <a:t>essa decade da </a:t>
            </a:r>
            <a:r>
              <a:rPr lang="it-IT" sz="2400" spc="-150" dirty="0"/>
              <a:t>qualsivoglia possibilità di impugnare lo stato passivo (</a:t>
            </a:r>
            <a:r>
              <a:rPr lang="it-IT" sz="2400" i="1" spc="-150" dirty="0"/>
              <a:t>Cass. I, n. 9617/2016; Cass. I, n. 9928/2018</a:t>
            </a:r>
            <a:r>
              <a:rPr lang="it-IT" sz="2400" spc="-150" dirty="0"/>
              <a:t>).</a:t>
            </a:r>
          </a:p>
          <a:p>
            <a:pPr algn="just">
              <a:spcBef>
                <a:spcPts val="0"/>
              </a:spcBef>
            </a:pPr>
            <a:r>
              <a:rPr lang="it-IT" sz="2400" spc="-150" dirty="0"/>
              <a:t>Logica conseguenza è l'esclusione della possibilità di cumulare nel giudizio di impugnazione domande di accertamento o di condanna che dovrebbero essere trattate con il rito ordinario (</a:t>
            </a:r>
            <a:r>
              <a:rPr lang="it-IT" sz="2400" i="1" spc="-150" dirty="0"/>
              <a:t>Cass. I, n. 2917/2016</a:t>
            </a:r>
            <a:r>
              <a:rPr lang="it-IT" sz="2400" spc="-150" dirty="0"/>
              <a:t>).</a:t>
            </a:r>
          </a:p>
          <a:p>
            <a:pPr algn="just">
              <a:spcBef>
                <a:spcPts val="0"/>
              </a:spcBef>
            </a:pPr>
            <a:r>
              <a:rPr lang="it-IT" sz="2400" b="1" spc="-150" dirty="0" smtClean="0">
                <a:solidFill>
                  <a:srgbClr val="FF0000"/>
                </a:solidFill>
              </a:rPr>
              <a:t>Cfr. C.C.I. art. 207.7 diviene ammissibile l’impugnazione incidentale, </a:t>
            </a:r>
            <a:r>
              <a:rPr lang="it-IT" sz="2400" spc="-150" dirty="0" smtClean="0">
                <a:solidFill>
                  <a:srgbClr val="FF0000"/>
                </a:solidFill>
              </a:rPr>
              <a:t>da proporsi nella stessa memoria di costituzione, </a:t>
            </a:r>
            <a:r>
              <a:rPr lang="it-IT" sz="2400" spc="-150" dirty="0" err="1" smtClean="0">
                <a:solidFill>
                  <a:srgbClr val="FF0000"/>
                </a:solidFill>
              </a:rPr>
              <a:t>purchè</a:t>
            </a:r>
            <a:r>
              <a:rPr lang="it-IT" sz="2400" spc="-150" dirty="0" smtClean="0">
                <a:solidFill>
                  <a:srgbClr val="FF0000"/>
                </a:solidFill>
              </a:rPr>
              <a:t> limitata </a:t>
            </a:r>
            <a:r>
              <a:rPr lang="it-IT" sz="2400" spc="-150" dirty="0">
                <a:solidFill>
                  <a:srgbClr val="FF0000"/>
                </a:solidFill>
              </a:rPr>
              <a:t>alle </a:t>
            </a:r>
            <a:r>
              <a:rPr lang="it-IT" sz="2400" i="1" spc="-150" dirty="0" smtClean="0">
                <a:solidFill>
                  <a:srgbClr val="FF0000"/>
                </a:solidFill>
              </a:rPr>
              <a:t>«conclusioni </a:t>
            </a:r>
            <a:r>
              <a:rPr lang="it-IT" sz="2400" i="1" spc="-150" dirty="0">
                <a:solidFill>
                  <a:srgbClr val="FF0000"/>
                </a:solidFill>
              </a:rPr>
              <a:t>rassegnate nel procedimento di accertamento del </a:t>
            </a:r>
            <a:r>
              <a:rPr lang="it-IT" sz="2400" i="1" spc="-150" dirty="0" smtClean="0">
                <a:solidFill>
                  <a:srgbClr val="FF0000"/>
                </a:solidFill>
              </a:rPr>
              <a:t>passivo»</a:t>
            </a:r>
            <a:r>
              <a:rPr lang="it-IT" sz="2400" spc="-150" dirty="0" smtClean="0">
                <a:solidFill>
                  <a:srgbClr val="FF0000"/>
                </a:solidFill>
              </a:rPr>
              <a:t> </a:t>
            </a:r>
            <a:r>
              <a:rPr lang="it-IT" sz="2400" spc="-150" dirty="0">
                <a:solidFill>
                  <a:srgbClr val="FF0000"/>
                </a:solidFill>
              </a:rPr>
              <a:t>(art. </a:t>
            </a:r>
            <a:r>
              <a:rPr lang="it-IT" sz="2400" spc="-150" dirty="0" smtClean="0">
                <a:solidFill>
                  <a:srgbClr val="FF0000"/>
                </a:solidFill>
              </a:rPr>
              <a:t>206.4)</a:t>
            </a:r>
            <a:r>
              <a:rPr lang="it-IT" sz="2400" b="1" spc="-150" dirty="0" smtClean="0">
                <a:solidFill>
                  <a:srgbClr val="FF0000"/>
                </a:solidFill>
              </a:rPr>
              <a:t>.</a:t>
            </a:r>
          </a:p>
          <a:p>
            <a:pPr algn="just">
              <a:spcBef>
                <a:spcPts val="0"/>
              </a:spcBef>
            </a:pPr>
            <a:r>
              <a:rPr lang="it-IT" sz="2400" spc="-150" dirty="0" smtClean="0"/>
              <a:t>C.C.I. art. 207.8: conseguente dovere </a:t>
            </a:r>
            <a:r>
              <a:rPr lang="it-IT" sz="2400" spc="-150" dirty="0"/>
              <a:t>del Tribunale di adottare </a:t>
            </a:r>
            <a:r>
              <a:rPr lang="it-IT" sz="2400" i="1" spc="-150" dirty="0" smtClean="0"/>
              <a:t>«i </a:t>
            </a:r>
            <a:r>
              <a:rPr lang="it-IT" sz="2400" i="1" spc="-150" dirty="0"/>
              <a:t>provvedimenti necessari ad assicurare il </a:t>
            </a:r>
            <a:r>
              <a:rPr lang="it-IT" sz="2400" i="1" spc="-150" dirty="0" smtClean="0"/>
              <a:t>contraddittorio»</a:t>
            </a:r>
            <a:r>
              <a:rPr lang="it-IT" sz="2400" spc="-150" dirty="0" smtClean="0"/>
              <a:t>.</a:t>
            </a:r>
            <a:endParaRPr lang="it-IT" sz="2400" b="1" spc="-150" dirty="0">
              <a:solidFill>
                <a:srgbClr val="FF0000"/>
              </a:solidFill>
            </a:endParaRP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52</a:t>
            </a:fld>
            <a:endParaRPr lang="it-IT"/>
          </a:p>
        </p:txBody>
      </p:sp>
    </p:spTree>
    <p:extLst>
      <p:ext uri="{BB962C8B-B14F-4D97-AF65-F5344CB8AC3E}">
        <p14:creationId xmlns:p14="http://schemas.microsoft.com/office/powerpoint/2010/main" val="3124766843"/>
      </p:ext>
    </p:extLst>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b="1" dirty="0" smtClean="0"/>
              <a:t>Problema del riequilibrio </a:t>
            </a:r>
            <a:r>
              <a:rPr lang="it-IT" sz="2400" b="1" dirty="0"/>
              <a:t>del </a:t>
            </a:r>
            <a:r>
              <a:rPr lang="it-IT" sz="2400" b="1" dirty="0" smtClean="0"/>
              <a:t>contraddittorio: </a:t>
            </a:r>
            <a:r>
              <a:rPr lang="it-IT" sz="2400" dirty="0" smtClean="0"/>
              <a:t>di fronte ad eccezioni nuove  </a:t>
            </a:r>
            <a:r>
              <a:rPr lang="it-IT" sz="2400" dirty="0"/>
              <a:t>sembra </a:t>
            </a:r>
            <a:r>
              <a:rPr lang="it-IT" sz="2400" dirty="0" smtClean="0"/>
              <a:t>inevitabile assegnare alle </a:t>
            </a:r>
            <a:r>
              <a:rPr lang="it-IT" sz="2400" dirty="0"/>
              <a:t>parti (soprattutto all’opponente) di un termine per il deposito di memorie di replica, </a:t>
            </a:r>
            <a:r>
              <a:rPr lang="it-IT" sz="2400" b="1" dirty="0" smtClean="0"/>
              <a:t>comunque diverse </a:t>
            </a:r>
            <a:r>
              <a:rPr lang="it-IT" sz="2400" b="1" dirty="0"/>
              <a:t>dalle memorie di cui all’art. 183 c.p.c.</a:t>
            </a:r>
            <a:r>
              <a:rPr lang="it-IT" sz="2400" dirty="0"/>
              <a:t>, norma non direttamente applicabile al rito in esame. </a:t>
            </a:r>
            <a:endParaRPr lang="it-IT" sz="2400" dirty="0" smtClean="0"/>
          </a:p>
          <a:p>
            <a:pPr algn="just"/>
            <a:r>
              <a:rPr lang="it-IT" sz="2400" b="1" dirty="0" smtClean="0"/>
              <a:t>Problema del contenuto </a:t>
            </a:r>
            <a:r>
              <a:rPr lang="it-IT" sz="2400" b="1" dirty="0"/>
              <a:t>di </a:t>
            </a:r>
            <a:r>
              <a:rPr lang="it-IT" sz="2400" b="1" dirty="0" smtClean="0"/>
              <a:t>tali memorie</a:t>
            </a:r>
            <a:r>
              <a:rPr lang="it-IT" sz="2400" dirty="0"/>
              <a:t>, nelle quali, ad una </a:t>
            </a:r>
            <a:r>
              <a:rPr lang="it-IT" sz="2400" b="1" dirty="0"/>
              <a:t>componente assertiva</a:t>
            </a:r>
            <a:r>
              <a:rPr lang="it-IT" sz="2400" dirty="0"/>
              <a:t> (finalizzata al superamento delle eccezioni nuove), potrà spesso affiancarsi una </a:t>
            </a:r>
            <a:r>
              <a:rPr lang="it-IT" sz="2400" b="1" dirty="0"/>
              <a:t>componente probatoria</a:t>
            </a:r>
            <a:r>
              <a:rPr lang="it-IT" sz="2400" dirty="0"/>
              <a:t> (si pensi alla deduzione dell’interruzione della prescrizione eccepita dal Curatore solo in sede di opposizione</a:t>
            </a:r>
            <a:r>
              <a:rPr lang="it-IT" sz="2400" dirty="0" smtClean="0"/>
              <a:t>).</a:t>
            </a:r>
          </a:p>
          <a:p>
            <a:pPr algn="just"/>
            <a:r>
              <a:rPr lang="it-IT" sz="2400" b="1" dirty="0" smtClean="0">
                <a:solidFill>
                  <a:srgbClr val="FF0000"/>
                </a:solidFill>
              </a:rPr>
              <a:t>Cassazione</a:t>
            </a:r>
            <a:r>
              <a:rPr lang="it-IT" sz="2400" dirty="0" smtClean="0"/>
              <a:t>: </a:t>
            </a:r>
            <a:r>
              <a:rPr lang="it-IT" sz="2400" i="1" dirty="0" smtClean="0"/>
              <a:t>«il </a:t>
            </a:r>
            <a:r>
              <a:rPr lang="it-IT" sz="2400" i="1" dirty="0"/>
              <a:t>rispetto del principio del contraddittorio esige che sia concesso termine all'opponente per dispiegare le proprie difese e produrre la documentazione probatoria idonea a </a:t>
            </a:r>
            <a:r>
              <a:rPr lang="it-IT" sz="2400" i="1" dirty="0" smtClean="0"/>
              <a:t>supportarle»</a:t>
            </a:r>
            <a:r>
              <a:rPr lang="it-IT" sz="2400" dirty="0" smtClean="0"/>
              <a:t> </a:t>
            </a:r>
            <a:r>
              <a:rPr lang="it-IT" sz="2400" dirty="0"/>
              <a:t>(</a:t>
            </a:r>
            <a:r>
              <a:rPr lang="it-IT" sz="2400" i="1" dirty="0"/>
              <a:t>Cass. I, n. 22386/2019</a:t>
            </a:r>
            <a:r>
              <a:rPr lang="it-IT" sz="2400" dirty="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53</a:t>
            </a:fld>
            <a:endParaRPr lang="it-IT"/>
          </a:p>
        </p:txBody>
      </p:sp>
    </p:spTree>
    <p:extLst>
      <p:ext uri="{BB962C8B-B14F-4D97-AF65-F5344CB8AC3E}">
        <p14:creationId xmlns:p14="http://schemas.microsoft.com/office/powerpoint/2010/main" val="3323828394"/>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a:t>La </a:t>
            </a:r>
            <a:r>
              <a:rPr lang="it-IT" sz="2400" b="1" dirty="0"/>
              <a:t>costituzione tardiva</a:t>
            </a:r>
            <a:r>
              <a:rPr lang="it-IT" sz="2400" dirty="0"/>
              <a:t> comporta il maturarsi delle preclusioni, con decadenza dalla facoltà di sollevare le eccezioni in senso proprio e dalla possibilità di articolare prove</a:t>
            </a:r>
            <a:r>
              <a:rPr lang="it-IT" sz="2400" dirty="0" smtClean="0"/>
              <a:t>.</a:t>
            </a:r>
          </a:p>
          <a:p>
            <a:pPr algn="just"/>
            <a:r>
              <a:rPr lang="it-IT" sz="2400" b="1" u="sng" dirty="0" smtClean="0"/>
              <a:t>Prassi</a:t>
            </a:r>
            <a:r>
              <a:rPr lang="it-IT" sz="2400" dirty="0" smtClean="0"/>
              <a:t>: nell’opposizione allo stato passivo al curatore</a:t>
            </a:r>
            <a:r>
              <a:rPr lang="it-IT" sz="2400" dirty="0"/>
              <a:t>, anche se non </a:t>
            </a:r>
            <a:r>
              <a:rPr lang="it-IT" sz="2400" dirty="0" smtClean="0"/>
              <a:t>si costituisce, viene sollecitata una relazione sullo stato della procedura e sulle prospettive </a:t>
            </a:r>
            <a:r>
              <a:rPr lang="it-IT" sz="2400" dirty="0"/>
              <a:t>di soddisfacimento dei creditori </a:t>
            </a:r>
            <a:r>
              <a:rPr lang="it-IT" sz="2400" dirty="0" smtClean="0"/>
              <a:t>concorsuali allo scopo di agevolare la conciliazione.</a:t>
            </a:r>
          </a:p>
          <a:p>
            <a:pPr marL="0" indent="0" algn="just">
              <a:buNone/>
            </a:pPr>
            <a:r>
              <a:rPr lang="it-IT" sz="2400" b="1" dirty="0" smtClean="0">
                <a:solidFill>
                  <a:srgbClr val="FF0000"/>
                </a:solidFill>
                <a:sym typeface="Wingdings" panose="05000000000000000000" pitchFamily="2" charset="2"/>
              </a:rPr>
              <a:t> cfr. C.C.I. art. 207.10: prassi diviene norma</a:t>
            </a:r>
            <a:r>
              <a:rPr lang="it-IT" sz="2400" dirty="0" smtClean="0"/>
              <a:t> </a:t>
            </a:r>
            <a:endParaRPr lang="it-IT" sz="2400" b="1" u="sng" dirty="0" smtClean="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54</a:t>
            </a:fld>
            <a:endParaRPr lang="it-IT"/>
          </a:p>
        </p:txBody>
      </p:sp>
    </p:spTree>
    <p:extLst>
      <p:ext uri="{BB962C8B-B14F-4D97-AF65-F5344CB8AC3E}">
        <p14:creationId xmlns:p14="http://schemas.microsoft.com/office/powerpoint/2010/main" val="3248261466"/>
      </p:ext>
    </p:extLst>
  </p:cSld>
  <p:clrMapOvr>
    <a:masterClrMapping/>
  </p:clrMapOvr>
  <p:transition spd="slow">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a:bodyPr>
          <a:lstStyle/>
          <a:p>
            <a:pPr algn="just"/>
            <a:r>
              <a:rPr lang="it-IT" sz="2400" b="1" u="sng" dirty="0"/>
              <a:t>L’intervento</a:t>
            </a:r>
            <a:r>
              <a:rPr lang="it-IT" sz="2400" dirty="0"/>
              <a:t>: </a:t>
            </a:r>
            <a:r>
              <a:rPr lang="it-IT" sz="2400" dirty="0" smtClean="0"/>
              <a:t>facoltà fortemente </a:t>
            </a:r>
            <a:r>
              <a:rPr lang="it-IT" sz="2400" dirty="0"/>
              <a:t>limitata dalla </a:t>
            </a:r>
            <a:r>
              <a:rPr lang="it-IT" sz="2400" b="1" dirty="0"/>
              <a:t>barriera preclusiva temporale</a:t>
            </a:r>
            <a:r>
              <a:rPr lang="it-IT" sz="2400" dirty="0"/>
              <a:t>, che viene fatta coincidere con il termine finale per la costituzione dei </a:t>
            </a:r>
            <a:r>
              <a:rPr lang="it-IT" sz="2400" dirty="0" smtClean="0"/>
              <a:t>resistenti.</a:t>
            </a:r>
            <a:endParaRPr lang="it-IT" sz="2400" dirty="0"/>
          </a:p>
          <a:p>
            <a:pPr algn="just"/>
            <a:r>
              <a:rPr lang="it-IT" sz="2400" b="1" dirty="0" smtClean="0"/>
              <a:t>Inammissibilità</a:t>
            </a:r>
            <a:r>
              <a:rPr lang="it-IT" sz="2400" dirty="0" smtClean="0"/>
              <a:t> </a:t>
            </a:r>
            <a:r>
              <a:rPr lang="it-IT" sz="2400" dirty="0"/>
              <a:t>di un intervento finalizzato a veicolare interessi omologhi a quelli del </a:t>
            </a:r>
            <a:r>
              <a:rPr lang="it-IT" sz="2400" dirty="0" smtClean="0"/>
              <a:t>ricorrente (per </a:t>
            </a:r>
            <a:r>
              <a:rPr lang="it-IT" sz="2400" b="1" dirty="0" smtClean="0"/>
              <a:t>non eludere</a:t>
            </a:r>
            <a:r>
              <a:rPr lang="it-IT" sz="2400" dirty="0" smtClean="0"/>
              <a:t> </a:t>
            </a:r>
            <a:r>
              <a:rPr lang="it-IT" sz="2400" dirty="0"/>
              <a:t>l'eventuale maturarsi della </a:t>
            </a:r>
            <a:r>
              <a:rPr lang="it-IT" sz="2400" b="1" dirty="0"/>
              <a:t>decadenza</a:t>
            </a:r>
            <a:r>
              <a:rPr lang="it-IT" sz="2400" dirty="0"/>
              <a:t> dalla facoltà di promuovere impugnazione </a:t>
            </a:r>
            <a:r>
              <a:rPr lang="it-IT" sz="2400" dirty="0" smtClean="0"/>
              <a:t>autonoma </a:t>
            </a:r>
            <a:r>
              <a:rPr lang="it-IT" sz="2400" dirty="0" smtClean="0">
                <a:sym typeface="Wingdings" panose="05000000000000000000" pitchFamily="2" charset="2"/>
              </a:rPr>
              <a:t> di fatto </a:t>
            </a:r>
            <a:r>
              <a:rPr lang="it-IT" sz="2400" dirty="0" smtClean="0"/>
              <a:t>sembra </a:t>
            </a:r>
            <a:r>
              <a:rPr lang="it-IT" sz="2400" dirty="0"/>
              <a:t>derivare l'ammissibilità del </a:t>
            </a:r>
            <a:r>
              <a:rPr lang="it-IT" sz="2400" b="1" dirty="0"/>
              <a:t>solo intervento adesivo </a:t>
            </a:r>
            <a:r>
              <a:rPr lang="it-IT" sz="2400" b="1" dirty="0" smtClean="0"/>
              <a:t>dipendente.</a:t>
            </a:r>
            <a:endParaRPr lang="it-IT" sz="2400" dirty="0"/>
          </a:p>
          <a:p>
            <a:pPr algn="just"/>
            <a:r>
              <a:rPr lang="it-IT" sz="2400" dirty="0" smtClean="0"/>
              <a:t>Per l’intervento </a:t>
            </a:r>
            <a:r>
              <a:rPr lang="it-IT" sz="2400" b="1" dirty="0" smtClean="0"/>
              <a:t>tempestivo</a:t>
            </a:r>
            <a:r>
              <a:rPr lang="it-IT" sz="2400" dirty="0" smtClean="0"/>
              <a:t> </a:t>
            </a:r>
            <a:r>
              <a:rPr lang="it-IT" sz="2400" dirty="0"/>
              <a:t>si </a:t>
            </a:r>
            <a:r>
              <a:rPr lang="it-IT" sz="2400" dirty="0" smtClean="0"/>
              <a:t>pone il </a:t>
            </a:r>
            <a:r>
              <a:rPr lang="it-IT" sz="2400" dirty="0"/>
              <a:t>problema della verifica della sussistenza di un </a:t>
            </a:r>
            <a:r>
              <a:rPr lang="it-IT" sz="2400" b="1" dirty="0"/>
              <a:t>effettivo interesse, attuale e concreto</a:t>
            </a:r>
            <a:r>
              <a:rPr lang="it-IT" sz="2400" dirty="0"/>
              <a:t>, all'intervento medesimo, sicuramente insussistente per i soggetti che non possano essere pregiudicati dall'esito del giudizio.</a:t>
            </a:r>
            <a:endParaRPr lang="it-IT" sz="2400" dirty="0" smtClean="0"/>
          </a:p>
          <a:p>
            <a:pPr algn="just"/>
            <a:r>
              <a:rPr lang="it-IT" sz="2400" dirty="0" smtClean="0"/>
              <a:t>Per </a:t>
            </a:r>
            <a:r>
              <a:rPr lang="it-IT" sz="2400" dirty="0"/>
              <a:t>quanto concerne i </a:t>
            </a:r>
            <a:r>
              <a:rPr lang="it-IT" sz="2400" b="1" dirty="0"/>
              <a:t>creditori</a:t>
            </a:r>
            <a:r>
              <a:rPr lang="it-IT" sz="2400" dirty="0"/>
              <a:t> che siano stati </a:t>
            </a:r>
            <a:r>
              <a:rPr lang="it-IT" sz="2400" b="1" dirty="0"/>
              <a:t>esclusi</a:t>
            </a:r>
            <a:r>
              <a:rPr lang="it-IT" sz="2400" dirty="0"/>
              <a:t> dallo stato passivo, l'intervento </a:t>
            </a:r>
            <a:r>
              <a:rPr lang="it-IT" sz="2400" dirty="0" smtClean="0"/>
              <a:t>sembra ammissibile </a:t>
            </a:r>
            <a:r>
              <a:rPr lang="it-IT" sz="2400" dirty="0"/>
              <a:t>solo se l'esclusione </a:t>
            </a:r>
            <a:r>
              <a:rPr lang="it-IT" sz="2400" b="1" dirty="0"/>
              <a:t>non sia definitiva</a:t>
            </a:r>
            <a:r>
              <a:rPr lang="it-IT" sz="2400" dirty="0"/>
              <a:t>, e quindi qualora gli stessi abbiano proposto </a:t>
            </a:r>
            <a:r>
              <a:rPr lang="it-IT" sz="2400" dirty="0" smtClean="0"/>
              <a:t>opposizione.</a:t>
            </a:r>
            <a:endParaRPr lang="it-IT" sz="2400" dirty="0"/>
          </a:p>
          <a:p>
            <a:pPr algn="just"/>
            <a:r>
              <a:rPr lang="it-IT" sz="2400" dirty="0" smtClean="0"/>
              <a:t>L'intervento </a:t>
            </a:r>
            <a:r>
              <a:rPr lang="it-IT" sz="2400" b="1" dirty="0"/>
              <a:t>tardivo</a:t>
            </a:r>
            <a:r>
              <a:rPr lang="it-IT" sz="2400" dirty="0"/>
              <a:t> è </a:t>
            </a:r>
            <a:r>
              <a:rPr lang="it-IT" sz="2400" b="1" dirty="0"/>
              <a:t>inammissibile</a:t>
            </a:r>
            <a:r>
              <a:rPr lang="it-IT" sz="2400" b="1" dirty="0" smtClean="0"/>
              <a:t>.</a:t>
            </a:r>
            <a:endParaRPr lang="it-IT" sz="2400" b="1"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55</a:t>
            </a:fld>
            <a:endParaRPr lang="it-IT"/>
          </a:p>
        </p:txBody>
      </p:sp>
    </p:spTree>
    <p:extLst>
      <p:ext uri="{BB962C8B-B14F-4D97-AF65-F5344CB8AC3E}">
        <p14:creationId xmlns:p14="http://schemas.microsoft.com/office/powerpoint/2010/main" val="234357776"/>
      </p:ext>
    </p:extLst>
  </p:cSld>
  <p:clrMapOvr>
    <a:masterClrMapping/>
  </p:clrMapOvr>
  <p:transition spd="slow">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dirty="0"/>
              <a:t>Non è parte del procedimento — e non può, quindi, neppure intervenire – </a:t>
            </a:r>
            <a:r>
              <a:rPr lang="it-IT" sz="2400" dirty="0" smtClean="0"/>
              <a:t>il fallito, </a:t>
            </a:r>
            <a:r>
              <a:rPr lang="it-IT" sz="2400" dirty="0"/>
              <a:t>eccezion fatta per la facoltà di intervento contemplata dall'art. </a:t>
            </a:r>
            <a:r>
              <a:rPr lang="it-IT" sz="2400" dirty="0" smtClean="0"/>
              <a:t>43.</a:t>
            </a:r>
          </a:p>
          <a:p>
            <a:pPr algn="just"/>
            <a:r>
              <a:rPr lang="it-IT" sz="2400" dirty="0" smtClean="0"/>
              <a:t>È facoltà </a:t>
            </a:r>
            <a:r>
              <a:rPr lang="it-IT" sz="2400" dirty="0"/>
              <a:t>del tribunale disporne la convocazione a </a:t>
            </a:r>
            <a:r>
              <a:rPr lang="it-IT" sz="2400" dirty="0" smtClean="0"/>
              <a:t>chiarimenti.</a:t>
            </a:r>
            <a:endParaRPr lang="it-IT" sz="2400" dirty="0"/>
          </a:p>
          <a:p>
            <a:pPr algn="just"/>
            <a:r>
              <a:rPr lang="it-IT" sz="2400" dirty="0"/>
              <a:t>La natura del procedimento appare del tutto </a:t>
            </a:r>
            <a:r>
              <a:rPr lang="it-IT" sz="2400" b="1" dirty="0"/>
              <a:t>incompatibile</a:t>
            </a:r>
            <a:r>
              <a:rPr lang="it-IT" sz="2400" dirty="0"/>
              <a:t> con la </a:t>
            </a:r>
            <a:r>
              <a:rPr lang="it-IT" sz="2400" b="1" dirty="0"/>
              <a:t>chiamata in causa del terzo</a:t>
            </a:r>
            <a:r>
              <a:rPr lang="it-IT" sz="2400" dirty="0"/>
              <a:t> </a:t>
            </a:r>
            <a:endParaRPr lang="it-IT" sz="2400" dirty="0" smtClean="0"/>
          </a:p>
          <a:p>
            <a:pPr algn="just"/>
            <a:r>
              <a:rPr lang="it-IT" sz="2400" b="1" dirty="0" smtClean="0"/>
              <a:t>Problema dei </a:t>
            </a:r>
            <a:r>
              <a:rPr lang="it-IT" sz="2400" b="1" dirty="0"/>
              <a:t>rapporti tra concessionario alla riscossione ed ente </a:t>
            </a:r>
            <a:r>
              <a:rPr lang="it-IT" sz="2400" b="1" dirty="0" smtClean="0"/>
              <a:t>previdenziale</a:t>
            </a:r>
            <a:r>
              <a:rPr lang="it-IT" sz="2400" dirty="0" smtClean="0"/>
              <a:t> </a:t>
            </a:r>
            <a:r>
              <a:rPr lang="it-IT" sz="2400" dirty="0" smtClean="0">
                <a:sym typeface="Wingdings" panose="05000000000000000000" pitchFamily="2" charset="2"/>
              </a:rPr>
              <a:t> </a:t>
            </a:r>
            <a:r>
              <a:rPr lang="it-IT" sz="2400" dirty="0" smtClean="0"/>
              <a:t>l’approdo </a:t>
            </a:r>
            <a:r>
              <a:rPr lang="it-IT" sz="2400" dirty="0"/>
              <a:t>più recente risulta quello per cui nel giudizio di opposizione allo stato passivo del fallimento, promosso dal concessionario per crediti contributivi iscritti a ruolo, è ammissibile </a:t>
            </a:r>
            <a:r>
              <a:rPr lang="it-IT" sz="2400" b="1" dirty="0"/>
              <a:t>l'intervento</a:t>
            </a:r>
            <a:r>
              <a:rPr lang="it-IT" sz="2400" dirty="0"/>
              <a:t> </a:t>
            </a:r>
            <a:r>
              <a:rPr lang="it-IT" sz="2400" dirty="0" smtClean="0"/>
              <a:t>dell'I.N.P.S..</a:t>
            </a:r>
          </a:p>
          <a:p>
            <a:pPr algn="just"/>
            <a:r>
              <a:rPr lang="it-IT" sz="2400" dirty="0" smtClean="0"/>
              <a:t>L’ente </a:t>
            </a:r>
            <a:r>
              <a:rPr lang="it-IT" sz="2400" dirty="0"/>
              <a:t>previdenziale conserva la titolarità del credito azionato, senza che rilevi la contemporanea pendenza di una eventuale autonoma opposizione da quest'ultimo proposta, a cui soccorre lo specifico rimedio processuale della riunione dei procedimenti (</a:t>
            </a:r>
            <a:r>
              <a:rPr lang="it-IT" sz="2400" i="1" dirty="0"/>
              <a:t>Cass. L, n. 30999/2019</a:t>
            </a:r>
            <a:r>
              <a:rPr lang="it-IT" sz="2400" dirty="0" smtClean="0"/>
              <a:t>)</a:t>
            </a:r>
            <a:r>
              <a:rPr lang="it-IT" sz="2400" b="1" dirty="0" smtClean="0"/>
              <a:t>.</a:t>
            </a:r>
            <a:endParaRPr lang="it-IT" sz="2400" b="1"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56</a:t>
            </a:fld>
            <a:endParaRPr lang="it-IT"/>
          </a:p>
        </p:txBody>
      </p:sp>
    </p:spTree>
    <p:extLst>
      <p:ext uri="{BB962C8B-B14F-4D97-AF65-F5344CB8AC3E}">
        <p14:creationId xmlns:p14="http://schemas.microsoft.com/office/powerpoint/2010/main" val="241254490"/>
      </p:ext>
    </p:extLst>
  </p:cSld>
  <p:clrMapOvr>
    <a:masterClrMapping/>
  </p:clrMapOvr>
  <p:transition spd="slow">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b="1" u="sng" dirty="0" smtClean="0"/>
              <a:t>Tentativo preliminare di conciliazione</a:t>
            </a:r>
            <a:r>
              <a:rPr lang="it-IT" sz="2400" dirty="0" smtClean="0"/>
              <a:t>: da esperire </a:t>
            </a:r>
            <a:r>
              <a:rPr lang="it-IT" sz="2400" b="1" dirty="0" smtClean="0"/>
              <a:t>soprattutto quando dalla relazione del curatore emerge che il credito non verrà soddisfatto</a:t>
            </a:r>
            <a:r>
              <a:rPr lang="it-IT" sz="2400" dirty="0" smtClean="0"/>
              <a:t> </a:t>
            </a:r>
            <a:r>
              <a:rPr lang="it-IT" sz="2400" dirty="0" smtClean="0">
                <a:sym typeface="Wingdings" panose="05000000000000000000" pitchFamily="2" charset="2"/>
              </a:rPr>
              <a:t> è inutile fare tutto il giudizio (con spese supplementari) per un chirografo incapiente.</a:t>
            </a:r>
          </a:p>
          <a:p>
            <a:pPr algn="just"/>
            <a:r>
              <a:rPr lang="it-IT" sz="2400" dirty="0" smtClean="0">
                <a:sym typeface="Wingdings" panose="05000000000000000000" pitchFamily="2" charset="2"/>
              </a:rPr>
              <a:t>Se le parti si conciliano (autorizzazione da parte degli organi della procedura per il Curatore) raccogliere a verbale l’ammissione concordata e poi riferire al collegio. </a:t>
            </a:r>
            <a:endParaRPr lang="it-IT" sz="2400" b="1" u="sng" dirty="0" smtClean="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57</a:t>
            </a:fld>
            <a:endParaRPr lang="it-IT"/>
          </a:p>
        </p:txBody>
      </p:sp>
    </p:spTree>
    <p:extLst>
      <p:ext uri="{BB962C8B-B14F-4D97-AF65-F5344CB8AC3E}">
        <p14:creationId xmlns:p14="http://schemas.microsoft.com/office/powerpoint/2010/main" val="2165664153"/>
      </p:ext>
    </p:extLst>
  </p:cSld>
  <p:clrMapOvr>
    <a:masterClrMapping/>
  </p:clrMapOvr>
  <p:transition spd="slow">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b="1" u="sng" dirty="0" smtClean="0"/>
              <a:t>Trattazione e istruttoria</a:t>
            </a:r>
            <a:r>
              <a:rPr lang="it-IT" sz="2400" dirty="0" smtClean="0"/>
              <a:t>: disciplina assolutamente sintetica, in quanto prevede solo che il giudice relatore ammette ed assume i mezzi istruttori.</a:t>
            </a:r>
          </a:p>
          <a:p>
            <a:pPr algn="just">
              <a:spcBef>
                <a:spcPts val="0"/>
              </a:spcBef>
            </a:pPr>
            <a:r>
              <a:rPr lang="it-IT" sz="2400" dirty="0" smtClean="0"/>
              <a:t>Mancano, ad esempio:</a:t>
            </a:r>
          </a:p>
          <a:p>
            <a:pPr marL="817563" indent="-457200" algn="just">
              <a:spcBef>
                <a:spcPts val="0"/>
              </a:spcBef>
              <a:buAutoNum type="arabicParenR"/>
            </a:pPr>
            <a:r>
              <a:rPr lang="it-IT" sz="2400" dirty="0" smtClean="0"/>
              <a:t>una disciplina per le ipotesi di mancata comparizione delle parti </a:t>
            </a:r>
            <a:r>
              <a:rPr lang="it-IT" sz="2400" b="1" dirty="0" smtClean="0">
                <a:solidFill>
                  <a:srgbClr val="FF0000"/>
                </a:solidFill>
              </a:rPr>
              <a:t>(cfr. C.C.I. art. 207.10: applicazione dell’art. 309 c.p.c.)</a:t>
            </a:r>
          </a:p>
          <a:p>
            <a:pPr marL="817563" indent="-457200" algn="just">
              <a:spcBef>
                <a:spcPts val="0"/>
              </a:spcBef>
              <a:buAutoNum type="arabicParenR"/>
            </a:pPr>
            <a:r>
              <a:rPr lang="it-IT" sz="2400" dirty="0" smtClean="0"/>
              <a:t>una disciplina per l’eventuale assegnazione di termini per integrazione degli atti nel caso di nuove eccezioni;</a:t>
            </a:r>
          </a:p>
          <a:p>
            <a:pPr marL="817563" indent="-457200" algn="just">
              <a:spcBef>
                <a:spcPts val="0"/>
              </a:spcBef>
              <a:buAutoNum type="arabicParenR"/>
            </a:pPr>
            <a:r>
              <a:rPr lang="it-IT" sz="2400" dirty="0" smtClean="0"/>
              <a:t>una disciplina della rimessione in istruttoria.</a:t>
            </a:r>
          </a:p>
          <a:p>
            <a:pPr algn="just">
              <a:spcBef>
                <a:spcPts val="0"/>
              </a:spcBef>
            </a:pPr>
            <a:r>
              <a:rPr lang="it-IT" sz="2400" dirty="0" smtClean="0"/>
              <a:t>Nulla osta all’applicazione dell’art. 309 c.p.c. </a:t>
            </a:r>
            <a:endParaRPr lang="it-IT" sz="2400" dirty="0"/>
          </a:p>
          <a:p>
            <a:pPr algn="just">
              <a:spcBef>
                <a:spcPts val="0"/>
              </a:spcBef>
            </a:pPr>
            <a:r>
              <a:rPr lang="it-IT" sz="2400" dirty="0" smtClean="0"/>
              <a:t>Non risulta applicabile l’art. 183, sesto comma, c.p.c. ma le esigenze di contradditorio possono imporre l’assegnazione di termini per integrare le memorie, salva un’attenta delimitazione del loro contenuto.</a:t>
            </a:r>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58</a:t>
            </a:fld>
            <a:endParaRPr lang="it-IT"/>
          </a:p>
        </p:txBody>
      </p:sp>
    </p:spTree>
    <p:extLst>
      <p:ext uri="{BB962C8B-B14F-4D97-AF65-F5344CB8AC3E}">
        <p14:creationId xmlns:p14="http://schemas.microsoft.com/office/powerpoint/2010/main" val="1086741947"/>
      </p:ext>
    </p:extLst>
  </p:cSld>
  <p:clrMapOvr>
    <a:masterClrMapping/>
  </p:clrMapOvr>
  <p:transition spd="slow">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Non è applicabile il meccanismo di cui all’art. 190 c.p.c., ma è frequente nella prassi la fissazione di una udienza di precisazione delle conclusioni [?!: le conclusioni sono cristallizzate negli atti introduttivi] e la successiva assegnazione di termini per conclusionali e repliche [?!: l’art. 99 parla di sole «memorie»].</a:t>
            </a:r>
          </a:p>
          <a:p>
            <a:pPr algn="just"/>
            <a:r>
              <a:rPr lang="it-IT" sz="2400" dirty="0" smtClean="0"/>
              <a:t>Assoluta importanza dell’osservanza dei meccanismi di </a:t>
            </a:r>
            <a:r>
              <a:rPr lang="it-IT" sz="2400" b="1" dirty="0" smtClean="0"/>
              <a:t>concentrazione </a:t>
            </a:r>
            <a:r>
              <a:rPr lang="it-IT" sz="2400" dirty="0" smtClean="0"/>
              <a:t>del giudizio: </a:t>
            </a:r>
            <a:r>
              <a:rPr lang="it-IT" sz="2400" b="1" dirty="0" smtClean="0"/>
              <a:t>nelle controversie in mero diritto </a:t>
            </a:r>
            <a:r>
              <a:rPr lang="it-IT" sz="2400" dirty="0" smtClean="0"/>
              <a:t>(e sono frequenti) </a:t>
            </a:r>
            <a:r>
              <a:rPr lang="it-IT" sz="2400" b="1" dirty="0" smtClean="0"/>
              <a:t>non occorrono più udienze, non occorre istruttoria e non occorrono memorie finali </a:t>
            </a:r>
            <a:r>
              <a:rPr lang="it-IT" sz="2400" b="1" dirty="0" smtClean="0">
                <a:sym typeface="Wingdings" panose="05000000000000000000" pitchFamily="2" charset="2"/>
              </a:rPr>
              <a:t> si può procedere a discussione direttamente.</a:t>
            </a:r>
          </a:p>
          <a:p>
            <a:pPr algn="just"/>
            <a:r>
              <a:rPr lang="it-IT" sz="2400" dirty="0" smtClean="0">
                <a:sym typeface="Wingdings" panose="05000000000000000000" pitchFamily="2" charset="2"/>
              </a:rPr>
              <a:t>Diverso è il caso delle controversie in cui occorre eventualmente attività istruttoria (C.T.U. compresa)  in quel caso opportuno assegnare termini per memorie finali.</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59</a:t>
            </a:fld>
            <a:endParaRPr lang="it-IT"/>
          </a:p>
        </p:txBody>
      </p:sp>
    </p:spTree>
    <p:extLst>
      <p:ext uri="{BB962C8B-B14F-4D97-AF65-F5344CB8AC3E}">
        <p14:creationId xmlns:p14="http://schemas.microsoft.com/office/powerpoint/2010/main" val="402818237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r>
              <a:rPr lang="it-IT" sz="2400" dirty="0" smtClean="0"/>
              <a:t>Posizione della Cassazione: l’O.S.P. è un giudizio a </a:t>
            </a:r>
            <a:r>
              <a:rPr lang="it-IT" sz="2400" b="1" dirty="0" smtClean="0"/>
              <a:t>natura </a:t>
            </a:r>
            <a:r>
              <a:rPr lang="it-IT" sz="2400" b="1" dirty="0" err="1" smtClean="0"/>
              <a:t>impugnatoria</a:t>
            </a:r>
            <a:r>
              <a:rPr lang="it-IT" sz="2400" dirty="0" smtClean="0"/>
              <a:t>, ma non può essere qualificato come </a:t>
            </a:r>
            <a:r>
              <a:rPr lang="it-IT" sz="2400" dirty="0"/>
              <a:t>giudizio di appello, </a:t>
            </a:r>
            <a:r>
              <a:rPr lang="it-IT" sz="2400" dirty="0" smtClean="0"/>
              <a:t>costituendo il sistema </a:t>
            </a:r>
            <a:r>
              <a:rPr lang="it-IT" sz="2400" dirty="0"/>
              <a:t>delle impugnazioni delineato </a:t>
            </a:r>
            <a:r>
              <a:rPr lang="it-IT" sz="2400" dirty="0" smtClean="0"/>
              <a:t>dall’art. 98 un sistema speciale (</a:t>
            </a:r>
            <a:r>
              <a:rPr lang="it-IT" sz="2400" dirty="0"/>
              <a:t>Cass. I, n.  1895/2018).</a:t>
            </a:r>
          </a:p>
          <a:p>
            <a:pPr algn="just"/>
            <a:r>
              <a:rPr lang="it-IT" sz="2400" dirty="0" smtClean="0"/>
              <a:t>Ne deriva la preclusione ad una applicazione </a:t>
            </a:r>
            <a:r>
              <a:rPr lang="it-IT" sz="2400" b="1" dirty="0" smtClean="0"/>
              <a:t>indiscriminata </a:t>
            </a:r>
            <a:r>
              <a:rPr lang="it-IT" sz="2400" dirty="0" smtClean="0"/>
              <a:t>delle </a:t>
            </a:r>
            <a:r>
              <a:rPr lang="it-IT" sz="2400" dirty="0"/>
              <a:t>norme in materia di appello </a:t>
            </a:r>
            <a:r>
              <a:rPr lang="it-IT" sz="2400" dirty="0" smtClean="0"/>
              <a:t>e quindi: </a:t>
            </a:r>
            <a:r>
              <a:rPr lang="it-IT" sz="2400" dirty="0"/>
              <a:t>1) </a:t>
            </a:r>
            <a:r>
              <a:rPr lang="it-IT" sz="2400" dirty="0" smtClean="0"/>
              <a:t>l’impossibilità di dichiarare </a:t>
            </a:r>
            <a:r>
              <a:rPr lang="it-IT" sz="2400" dirty="0"/>
              <a:t>improcedibile l'opposizione, qualora l'opponente regolarmente costituito, </a:t>
            </a:r>
            <a:r>
              <a:rPr lang="it-IT" sz="2400" b="1" dirty="0"/>
              <a:t>non compaia in un'udienza successiva alla prima</a:t>
            </a:r>
            <a:r>
              <a:rPr lang="it-IT" sz="2400" dirty="0"/>
              <a:t> (Cass. VI, n. 1342/2016; Cass. VI, n. 11813/2014); 2) </a:t>
            </a:r>
            <a:r>
              <a:rPr lang="it-IT" sz="2400" dirty="0" smtClean="0"/>
              <a:t>il principio per cui che </a:t>
            </a:r>
            <a:r>
              <a:rPr lang="it-IT" sz="2400" dirty="0"/>
              <a:t>il </a:t>
            </a:r>
            <a:r>
              <a:rPr lang="it-IT" sz="2400" b="1" dirty="0"/>
              <a:t>deposito della copia autentica del decreto impugnato</a:t>
            </a:r>
            <a:r>
              <a:rPr lang="it-IT" sz="2400" dirty="0"/>
              <a:t> può effettuarsi in qualsiasi momento, e che quindi la sua mancata produzione contestualmente all'opposizione non determina la improcedibilità della stessa </a:t>
            </a:r>
            <a:r>
              <a:rPr lang="it-IT" sz="2400" i="1" dirty="0"/>
              <a:t>(Cass. VI, n. 18253/2015); </a:t>
            </a:r>
            <a:r>
              <a:rPr lang="it-IT" sz="2400" dirty="0"/>
              <a:t>3) </a:t>
            </a:r>
            <a:r>
              <a:rPr lang="it-IT" sz="2400" dirty="0" smtClean="0"/>
              <a:t>la possibilità per il </a:t>
            </a:r>
            <a:r>
              <a:rPr lang="it-IT" sz="2400" dirty="0"/>
              <a:t>Curatore </a:t>
            </a:r>
            <a:r>
              <a:rPr lang="it-IT" sz="2400" dirty="0" smtClean="0"/>
              <a:t>di </a:t>
            </a:r>
            <a:r>
              <a:rPr lang="it-IT" sz="2400" b="1" dirty="0" smtClean="0"/>
              <a:t>riproporre </a:t>
            </a:r>
            <a:r>
              <a:rPr lang="it-IT" sz="2400" b="1" dirty="0"/>
              <a:t>le eccezioni</a:t>
            </a:r>
            <a:r>
              <a:rPr lang="it-IT" sz="2400" dirty="0"/>
              <a:t> </a:t>
            </a:r>
            <a:r>
              <a:rPr lang="it-IT" sz="2400" dirty="0" smtClean="0"/>
              <a:t>disattese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a:t>
            </a:fld>
            <a:endParaRPr lang="it-IT"/>
          </a:p>
        </p:txBody>
      </p:sp>
    </p:spTree>
    <p:extLst>
      <p:ext uri="{BB962C8B-B14F-4D97-AF65-F5344CB8AC3E}">
        <p14:creationId xmlns:p14="http://schemas.microsoft.com/office/powerpoint/2010/main" val="1165937174"/>
      </p:ext>
    </p:extLst>
  </p:cSld>
  <p:clrMapOvr>
    <a:masterClrMapping/>
  </p:clrMapOvr>
  <p:transition spd="slow">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Il </a:t>
            </a:r>
            <a:r>
              <a:rPr lang="it-IT" sz="2400" dirty="0"/>
              <a:t>Presidente del Tribunale </a:t>
            </a:r>
            <a:r>
              <a:rPr lang="it-IT" sz="2400" dirty="0" smtClean="0"/>
              <a:t>solitamente </a:t>
            </a:r>
            <a:r>
              <a:rPr lang="it-IT" sz="2400" b="1" dirty="0" smtClean="0"/>
              <a:t>delega la </a:t>
            </a:r>
            <a:r>
              <a:rPr lang="it-IT" sz="2400" b="1" dirty="0"/>
              <a:t>trattazione</a:t>
            </a:r>
            <a:r>
              <a:rPr lang="it-IT" sz="2400" dirty="0"/>
              <a:t> del procedimento al giudice relatore cui, conseguentemente, viene rimessa anche la </a:t>
            </a:r>
            <a:r>
              <a:rPr lang="it-IT" sz="2400" b="1" dirty="0"/>
              <a:t>decisione sulle istanze istruttorie</a:t>
            </a:r>
            <a:r>
              <a:rPr lang="it-IT" sz="2400" dirty="0"/>
              <a:t>, ferma la possibilità per il tribunale di rivalutare tale profilo in sede di decisione finale, </a:t>
            </a:r>
            <a:r>
              <a:rPr lang="it-IT" sz="2400" dirty="0" smtClean="0"/>
              <a:t>e </a:t>
            </a:r>
            <a:r>
              <a:rPr lang="it-IT" sz="2400" dirty="0"/>
              <a:t>ferma la possibilità per il Presidente di optare per una </a:t>
            </a:r>
            <a:r>
              <a:rPr lang="it-IT" sz="2400" b="1" dirty="0"/>
              <a:t>trattazione integralmente collegiale</a:t>
            </a:r>
            <a:r>
              <a:rPr lang="it-IT" sz="2400" dirty="0"/>
              <a:t> </a:t>
            </a:r>
            <a:endParaRPr lang="it-IT" sz="2400" dirty="0" smtClean="0"/>
          </a:p>
          <a:p>
            <a:pPr algn="just"/>
            <a:r>
              <a:rPr lang="it-IT" sz="2400" dirty="0" smtClean="0"/>
              <a:t>L’istruttoria </a:t>
            </a:r>
            <a:r>
              <a:rPr lang="it-IT" sz="2400" b="1" dirty="0" smtClean="0"/>
              <a:t>non è sommaria</a:t>
            </a:r>
            <a:r>
              <a:rPr lang="it-IT" sz="2400" dirty="0"/>
              <a:t>, dovendo, anzi, il tribunale procedere ad un'</a:t>
            </a:r>
            <a:r>
              <a:rPr lang="it-IT" sz="2400" b="1" dirty="0"/>
              <a:t>istruttoria </a:t>
            </a:r>
            <a:r>
              <a:rPr lang="it-IT" sz="2400" b="1" dirty="0" smtClean="0"/>
              <a:t>piena</a:t>
            </a:r>
            <a:r>
              <a:rPr lang="it-IT" sz="2400" dirty="0" smtClean="0"/>
              <a:t>.</a:t>
            </a:r>
          </a:p>
          <a:p>
            <a:pPr algn="just"/>
            <a:r>
              <a:rPr lang="it-IT" sz="2400" dirty="0" smtClean="0"/>
              <a:t>Manca una </a:t>
            </a:r>
            <a:r>
              <a:rPr lang="it-IT" sz="2400" dirty="0"/>
              <a:t>previsione espressa in ordine al potere del Tribunale di assumere d'ufficio </a:t>
            </a:r>
            <a:r>
              <a:rPr lang="it-IT" sz="2400" dirty="0" smtClean="0"/>
              <a:t>informazioni ma non sussiste una incompatibilità </a:t>
            </a:r>
            <a:r>
              <a:rPr lang="it-IT" sz="2400" dirty="0"/>
              <a:t>con </a:t>
            </a:r>
            <a:r>
              <a:rPr lang="it-IT" sz="2400" dirty="0" smtClean="0"/>
              <a:t>il </a:t>
            </a:r>
            <a:r>
              <a:rPr lang="it-IT" sz="2400" dirty="0"/>
              <a:t>rito speciale </a:t>
            </a:r>
            <a:r>
              <a:rPr lang="it-IT" sz="2400" dirty="0" smtClean="0"/>
              <a:t>degli </a:t>
            </a:r>
            <a:r>
              <a:rPr lang="it-IT" sz="2400" b="1" dirty="0"/>
              <a:t>strumenti istruttori ufficiosi previsti dal codice di rito</a:t>
            </a:r>
            <a:r>
              <a:rPr lang="it-IT" sz="2400" dirty="0"/>
              <a:t>, a cominciare da quelli previsti dagli artt. 210 e 213 c.p.c., purché nel rispetto del contraddittorio </a:t>
            </a:r>
            <a:r>
              <a:rPr lang="it-IT" sz="2400" dirty="0" smtClean="0"/>
              <a:t>processuale.</a:t>
            </a:r>
            <a:endParaRPr lang="it-IT" sz="2400" dirty="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60</a:t>
            </a:fld>
            <a:endParaRPr lang="it-IT"/>
          </a:p>
        </p:txBody>
      </p:sp>
    </p:spTree>
    <p:extLst>
      <p:ext uri="{BB962C8B-B14F-4D97-AF65-F5344CB8AC3E}">
        <p14:creationId xmlns:p14="http://schemas.microsoft.com/office/powerpoint/2010/main" val="2929043350"/>
      </p:ext>
    </p:extLst>
  </p:cSld>
  <p:clrMapOvr>
    <a:masterClrMapping/>
  </p:clrMapOvr>
  <p:transition spd="slow">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lnSpcReduction="10000"/>
          </a:bodyPr>
          <a:lstStyle/>
          <a:p>
            <a:pPr algn="just"/>
            <a:r>
              <a:rPr lang="it-IT" sz="2400" b="1" dirty="0" smtClean="0"/>
              <a:t>Rammentare la </a:t>
            </a:r>
            <a:r>
              <a:rPr lang="it-IT" sz="2400" b="1" dirty="0"/>
              <a:t>regola generale </a:t>
            </a:r>
            <a:r>
              <a:rPr lang="it-IT" sz="2400" dirty="0"/>
              <a:t>che vede il curatore come </a:t>
            </a:r>
            <a:r>
              <a:rPr lang="it-IT" sz="2400" b="1" dirty="0"/>
              <a:t>soggetto terzo</a:t>
            </a:r>
            <a:r>
              <a:rPr lang="it-IT" sz="2400" dirty="0"/>
              <a:t>, con conseguente piena applicabilità della regola di cui all'art. 2704 c.c. </a:t>
            </a:r>
            <a:endParaRPr lang="it-IT" sz="2400" dirty="0" smtClean="0"/>
          </a:p>
          <a:p>
            <a:pPr algn="just"/>
            <a:r>
              <a:rPr lang="it-IT" sz="2400" dirty="0" smtClean="0"/>
              <a:t>La </a:t>
            </a:r>
            <a:r>
              <a:rPr lang="it-IT" sz="2400" dirty="0"/>
              <a:t>peculiarità della veste di mera parte processuale del curatore – ed in particolare la non disponibilità dei diritti che è chiamato a tutelare – giustifica i dubbi introno all'applicabilità nei suoi confronti del </a:t>
            </a:r>
            <a:r>
              <a:rPr lang="it-IT" sz="2400" b="1" dirty="0"/>
              <a:t>principio di non contestazione</a:t>
            </a:r>
            <a:r>
              <a:rPr lang="it-IT" sz="2400" dirty="0"/>
              <a:t> di cui all'art. 115 c.p.c</a:t>
            </a:r>
            <a:r>
              <a:rPr lang="it-IT" sz="2400" dirty="0" smtClean="0"/>
              <a:t>.</a:t>
            </a:r>
          </a:p>
          <a:p>
            <a:pPr algn="just"/>
            <a:r>
              <a:rPr lang="it-IT" sz="2400" dirty="0" smtClean="0"/>
              <a:t>Parimenti è problematico </a:t>
            </a:r>
            <a:r>
              <a:rPr lang="it-IT" sz="2400" dirty="0"/>
              <a:t>il profilo dell'ammissibilità </a:t>
            </a:r>
            <a:r>
              <a:rPr lang="it-IT" sz="2400" b="1" dirty="0"/>
              <a:t>dell'interrogatorio formale o del giuramento decisorio</a:t>
            </a:r>
            <a:r>
              <a:rPr lang="it-IT" sz="2400" dirty="0"/>
              <a:t> deferito al </a:t>
            </a:r>
            <a:r>
              <a:rPr lang="it-IT" sz="2400" dirty="0" smtClean="0"/>
              <a:t>curatore (Cass. I, n</a:t>
            </a:r>
            <a:r>
              <a:rPr lang="it-IT" sz="2400" dirty="0"/>
              <a:t>. </a:t>
            </a:r>
            <a:r>
              <a:rPr lang="it-IT" sz="2400" dirty="0" smtClean="0"/>
              <a:t>19418/2017), </a:t>
            </a:r>
            <a:r>
              <a:rPr lang="it-IT" sz="2400" dirty="0"/>
              <a:t>se non in relazione a fatti propri, ma va ricordato che non mancano voci </a:t>
            </a:r>
            <a:r>
              <a:rPr lang="it-IT" sz="2400" dirty="0" smtClean="0"/>
              <a:t>favorevoli.</a:t>
            </a:r>
            <a:endParaRPr lang="it-IT" sz="2400" dirty="0"/>
          </a:p>
          <a:p>
            <a:pPr algn="just"/>
            <a:r>
              <a:rPr lang="it-IT" sz="2400" dirty="0"/>
              <a:t>La peculiarità del rito induce la dottrina ad escludere la possibilità di adottare i provvedimenti </a:t>
            </a:r>
            <a:r>
              <a:rPr lang="it-IT" sz="2400" i="1" dirty="0"/>
              <a:t>ex</a:t>
            </a:r>
            <a:r>
              <a:rPr lang="it-IT" sz="2400" dirty="0"/>
              <a:t> artt. 186-</a:t>
            </a:r>
            <a:r>
              <a:rPr lang="it-IT" sz="2400" i="1" dirty="0"/>
              <a:t>bis</a:t>
            </a:r>
            <a:r>
              <a:rPr lang="it-IT" sz="2400" dirty="0"/>
              <a:t>; 186-</a:t>
            </a:r>
            <a:r>
              <a:rPr lang="it-IT" sz="2400" i="1" dirty="0"/>
              <a:t>ter</a:t>
            </a:r>
            <a:r>
              <a:rPr lang="it-IT" sz="2400" dirty="0"/>
              <a:t>; 186-</a:t>
            </a:r>
            <a:r>
              <a:rPr lang="it-IT" sz="2400" i="1" dirty="0"/>
              <a:t>quater</a:t>
            </a:r>
            <a:r>
              <a:rPr lang="it-IT" sz="2400" dirty="0"/>
              <a:t> </a:t>
            </a:r>
            <a:r>
              <a:rPr lang="it-IT" sz="2400" dirty="0" smtClean="0"/>
              <a:t>c.p.c. anche perché che </a:t>
            </a:r>
            <a:r>
              <a:rPr lang="it-IT" sz="2400" dirty="0"/>
              <a:t>lo scopo primario di tali provvedimenti (permettere alla parte di ottenere con immediatezza un titolo esecutivo) non potrebbe mai realizzarsi nell'ambito del fallimento stanti le regole sul </a:t>
            </a:r>
            <a:r>
              <a:rPr lang="it-IT" sz="2400" dirty="0" smtClean="0"/>
              <a:t>riparto.</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61</a:t>
            </a:fld>
            <a:endParaRPr lang="it-IT"/>
          </a:p>
        </p:txBody>
      </p:sp>
    </p:spTree>
    <p:extLst>
      <p:ext uri="{BB962C8B-B14F-4D97-AF65-F5344CB8AC3E}">
        <p14:creationId xmlns:p14="http://schemas.microsoft.com/office/powerpoint/2010/main" val="3319691568"/>
      </p:ext>
    </p:extLst>
  </p:cSld>
  <p:clrMapOvr>
    <a:masterClrMapping/>
  </p:clrMapOvr>
  <p:transition spd="slow">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spc="-150" dirty="0" smtClean="0"/>
              <a:t>Un po’ di giurisprudenza:</a:t>
            </a:r>
          </a:p>
          <a:p>
            <a:pPr marL="817563" indent="-457200" algn="just">
              <a:spcBef>
                <a:spcPts val="0"/>
              </a:spcBef>
              <a:buAutoNum type="arabicParenR"/>
            </a:pPr>
            <a:r>
              <a:rPr lang="it-IT" sz="2400" spc="-150" dirty="0" smtClean="0"/>
              <a:t>Il giudizio </a:t>
            </a:r>
            <a:r>
              <a:rPr lang="it-IT" sz="2400" spc="-150" dirty="0"/>
              <a:t>di opposizione allo stato passivo </a:t>
            </a:r>
            <a:r>
              <a:rPr lang="it-IT" sz="2400" spc="-150" dirty="0" smtClean="0"/>
              <a:t>è assoggettato al </a:t>
            </a:r>
            <a:r>
              <a:rPr lang="it-IT" sz="2400" b="1" spc="-150" dirty="0"/>
              <a:t>principio dispositivo</a:t>
            </a:r>
            <a:r>
              <a:rPr lang="it-IT" sz="2400" spc="-150" dirty="0"/>
              <a:t> (</a:t>
            </a:r>
            <a:r>
              <a:rPr lang="it-IT" sz="2400" i="1" spc="-150" dirty="0"/>
              <a:t>Cass. I, n. 12258/2015</a:t>
            </a:r>
            <a:r>
              <a:rPr lang="it-IT" sz="2400" spc="-150" dirty="0"/>
              <a:t>), con la conseguenza che il materiale probatorio utilizzabile è solo quello ritualmente prodotto dalle parti o acquisito dal giudice, ai sensi degli art. 210 e 213 c.p.c. (</a:t>
            </a:r>
            <a:r>
              <a:rPr lang="it-IT" sz="2400" i="1" spc="-150" dirty="0"/>
              <a:t>Cass. VI, n. 6691/2012</a:t>
            </a:r>
            <a:r>
              <a:rPr lang="it-IT" sz="2400" spc="-150" dirty="0"/>
              <a:t>). </a:t>
            </a:r>
            <a:endParaRPr lang="it-IT" sz="2400" spc="-150" dirty="0" smtClean="0"/>
          </a:p>
          <a:p>
            <a:pPr marL="817563" indent="-457200" algn="just">
              <a:spcBef>
                <a:spcPts val="0"/>
              </a:spcBef>
              <a:buFont typeface="Arial" panose="020B0604020202020204" pitchFamily="34" charset="0"/>
              <a:buAutoNum type="arabicParenR"/>
            </a:pPr>
            <a:r>
              <a:rPr lang="it-IT" sz="2400" spc="-150" dirty="0" smtClean="0"/>
              <a:t>Il </a:t>
            </a:r>
            <a:r>
              <a:rPr lang="it-IT" sz="2400" b="1" spc="-150" dirty="0"/>
              <a:t>curatore è terzo</a:t>
            </a:r>
            <a:r>
              <a:rPr lang="it-IT" sz="2400" spc="-150" dirty="0"/>
              <a:t> rispetto ai crediti vantati nei confronti dell'imprenditore fallito, con la conseguenza che le scritture contabili provenienti dal creditore non possono costituire mezzo di prova contro il fallimento (</a:t>
            </a:r>
            <a:r>
              <a:rPr lang="it-IT" sz="2400" i="1" spc="-150" dirty="0"/>
              <a:t>Cass. I, n. 14054/2015</a:t>
            </a:r>
            <a:r>
              <a:rPr lang="it-IT" sz="2400" spc="-150" dirty="0" smtClean="0"/>
              <a:t>).</a:t>
            </a:r>
          </a:p>
          <a:p>
            <a:pPr marL="817563" indent="-457200" algn="just">
              <a:spcBef>
                <a:spcPts val="0"/>
              </a:spcBef>
              <a:buFont typeface="Arial" panose="020B0604020202020204" pitchFamily="34" charset="0"/>
              <a:buAutoNum type="arabicParenR"/>
            </a:pPr>
            <a:r>
              <a:rPr lang="it-IT" sz="2400" spc="-150" dirty="0"/>
              <a:t>Dalla terzietà del curatore discende la inutilizzabilità nei confronti curatore della </a:t>
            </a:r>
            <a:r>
              <a:rPr lang="it-IT" sz="2400" b="1" spc="-150" dirty="0"/>
              <a:t>quietanza</a:t>
            </a:r>
            <a:r>
              <a:rPr lang="it-IT" sz="2400" spc="-150" dirty="0"/>
              <a:t>, rilasciata dal creditore al debitore all'atto del pagamento, quale vera e propria confessione stragiudiziale del pagamento, assumendo quindi la quietanza il valore di prova apprezzabile dal giudice al pari di qualsiasi altra prova desumibile dal processo (</a:t>
            </a:r>
            <a:r>
              <a:rPr lang="it-IT" sz="2400" i="1" spc="-150" dirty="0"/>
              <a:t>Cass. I, n. 4393/2015</a:t>
            </a:r>
            <a:r>
              <a:rPr lang="it-IT" sz="2400" spc="-150" dirty="0" smtClean="0"/>
              <a:t>).</a:t>
            </a:r>
            <a:endParaRPr lang="it-IT" sz="2400" spc="-15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62</a:t>
            </a:fld>
            <a:endParaRPr lang="it-IT"/>
          </a:p>
        </p:txBody>
      </p:sp>
    </p:spTree>
    <p:extLst>
      <p:ext uri="{BB962C8B-B14F-4D97-AF65-F5344CB8AC3E}">
        <p14:creationId xmlns:p14="http://schemas.microsoft.com/office/powerpoint/2010/main" val="3459428070"/>
      </p:ext>
    </p:extLst>
  </p:cSld>
  <p:clrMapOvr>
    <a:masterClrMapping/>
  </p:clrMapOvr>
  <p:transition spd="slow">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817563" indent="-457200" algn="just">
              <a:spcBef>
                <a:spcPts val="0"/>
              </a:spcBef>
              <a:buFont typeface="+mj-lt"/>
              <a:buAutoNum type="arabicParenR" startAt="4"/>
            </a:pPr>
            <a:r>
              <a:rPr lang="it-IT" sz="2400" spc="-150" dirty="0" smtClean="0"/>
              <a:t>Le </a:t>
            </a:r>
            <a:r>
              <a:rPr lang="it-IT" sz="2400" b="1" spc="-150" dirty="0"/>
              <a:t>scritture private</a:t>
            </a:r>
            <a:r>
              <a:rPr lang="it-IT" sz="2400" spc="-150" dirty="0"/>
              <a:t> a fondamento del credito sono soggette ai limiti probatori di cui all'art. 2704 c.c. e debbono quindi essere munite di </a:t>
            </a:r>
            <a:r>
              <a:rPr lang="it-IT" sz="2400" b="1" spc="-150" dirty="0"/>
              <a:t>data certa</a:t>
            </a:r>
            <a:r>
              <a:rPr lang="it-IT" sz="2400" spc="-150" dirty="0"/>
              <a:t> (</a:t>
            </a:r>
            <a:r>
              <a:rPr lang="it-IT" sz="2400" i="1" spc="-150" dirty="0"/>
              <a:t>Cass.</a:t>
            </a:r>
            <a:r>
              <a:rPr lang="it-IT" sz="2400" spc="-150" dirty="0"/>
              <a:t> </a:t>
            </a:r>
            <a:r>
              <a:rPr lang="it-IT" sz="2400" b="1" i="1" spc="-150" dirty="0"/>
              <a:t>S.U., n. 4213/2013</a:t>
            </a:r>
            <a:r>
              <a:rPr lang="it-IT" sz="2400" spc="-150" dirty="0"/>
              <a:t>; </a:t>
            </a:r>
            <a:r>
              <a:rPr lang="it-IT" sz="2400" i="1" spc="-150" dirty="0"/>
              <a:t>Cass. VI, n. 22711/2010</a:t>
            </a:r>
            <a:r>
              <a:rPr lang="it-IT" sz="2400" spc="-150" dirty="0" smtClean="0"/>
              <a:t>).</a:t>
            </a:r>
          </a:p>
          <a:p>
            <a:pPr marL="817563" indent="-457200" algn="just">
              <a:spcBef>
                <a:spcPts val="0"/>
              </a:spcBef>
              <a:buFont typeface="+mj-lt"/>
              <a:buAutoNum type="arabicParenR" startAt="4"/>
            </a:pPr>
            <a:r>
              <a:rPr lang="it-IT" sz="2400" spc="-150" dirty="0"/>
              <a:t>Il </a:t>
            </a:r>
            <a:r>
              <a:rPr lang="it-IT" sz="2400" b="1" spc="-150" dirty="0"/>
              <a:t>curatore</a:t>
            </a:r>
            <a:r>
              <a:rPr lang="it-IT" sz="2400" spc="-150" dirty="0"/>
              <a:t> non può rendere il </a:t>
            </a:r>
            <a:r>
              <a:rPr lang="it-IT" sz="2400" b="1" spc="-150" dirty="0"/>
              <a:t>giuramento decisorio</a:t>
            </a:r>
            <a:r>
              <a:rPr lang="it-IT" sz="2400" spc="-150" dirty="0"/>
              <a:t>, né rendere confessione in sede di </a:t>
            </a:r>
            <a:r>
              <a:rPr lang="it-IT" sz="2400" b="1" spc="-150" dirty="0"/>
              <a:t>interrogatorio formale</a:t>
            </a:r>
            <a:r>
              <a:rPr lang="it-IT" sz="2400" spc="-150" dirty="0"/>
              <a:t>, se non su fatti inerenti il curatore medesimo (</a:t>
            </a:r>
            <a:r>
              <a:rPr lang="it-IT" sz="2400" i="1" spc="-150" dirty="0"/>
              <a:t>Cass. I, n. 15570/2015</a:t>
            </a:r>
            <a:r>
              <a:rPr lang="it-IT" sz="2400" spc="-150" dirty="0"/>
              <a:t>; </a:t>
            </a:r>
            <a:r>
              <a:rPr lang="it-IT" sz="2400" i="1" spc="-150" dirty="0"/>
              <a:t>Cass. I, n. 3573/2011</a:t>
            </a:r>
            <a:r>
              <a:rPr lang="it-IT" sz="2400" spc="-150" dirty="0"/>
              <a:t>), né gli stessi possono essere resi dal </a:t>
            </a:r>
            <a:r>
              <a:rPr lang="it-IT" sz="2400" b="1" spc="-150" dirty="0"/>
              <a:t>fallito</a:t>
            </a:r>
            <a:r>
              <a:rPr lang="it-IT" sz="2400" spc="-150" dirty="0"/>
              <a:t> che non ha la veste di parte (</a:t>
            </a:r>
            <a:r>
              <a:rPr lang="it-IT" sz="2400" i="1" spc="-150" dirty="0"/>
              <a:t>Cass. I, n. 18175/2006</a:t>
            </a:r>
            <a:r>
              <a:rPr lang="it-IT" sz="2400" spc="-150" dirty="0" smtClean="0"/>
              <a:t>).</a:t>
            </a:r>
          </a:p>
          <a:p>
            <a:pPr marL="817563" indent="-457200" algn="just">
              <a:spcBef>
                <a:spcPts val="0"/>
              </a:spcBef>
              <a:buFont typeface="+mj-lt"/>
              <a:buAutoNum type="arabicParenR" startAt="4"/>
            </a:pPr>
            <a:r>
              <a:rPr lang="it-IT" sz="2400" spc="-150" dirty="0"/>
              <a:t>Dalla inapplicabilità delle norme in tema di appello, deriva invece il principio per cui la </a:t>
            </a:r>
            <a:r>
              <a:rPr lang="it-IT" sz="2400" b="1" spc="-150" dirty="0"/>
              <a:t>mancata comparizione</a:t>
            </a:r>
            <a:r>
              <a:rPr lang="it-IT" sz="2400" spc="-150" dirty="0"/>
              <a:t> della parte opponente, tempestivamente costituitasi, in un'udienza successiva alla prima, non può dar luogo a pronuncia di improcedibilità dell'opposizione (</a:t>
            </a:r>
            <a:r>
              <a:rPr lang="it-IT" sz="2400" i="1" spc="-150" dirty="0"/>
              <a:t>Cass. VI, n. 1342/2016</a:t>
            </a:r>
            <a:r>
              <a:rPr lang="it-IT" sz="2400" spc="-150" dirty="0"/>
              <a:t>; </a:t>
            </a:r>
            <a:r>
              <a:rPr lang="it-IT" sz="2400" i="1" spc="-150" dirty="0"/>
              <a:t>Cass. VI, n. 11813/2014</a:t>
            </a:r>
            <a:r>
              <a:rPr lang="it-IT" sz="2400" spc="-150" dirty="0"/>
              <a:t>; </a:t>
            </a:r>
            <a:r>
              <a:rPr lang="it-IT" sz="2400" i="1" spc="-150" dirty="0"/>
              <a:t>Cass. VI, n. 19145/2012</a:t>
            </a:r>
            <a:r>
              <a:rPr lang="it-IT" sz="2400" spc="-150" dirty="0" smtClean="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63</a:t>
            </a:fld>
            <a:endParaRPr lang="it-IT"/>
          </a:p>
        </p:txBody>
      </p:sp>
    </p:spTree>
    <p:extLst>
      <p:ext uri="{BB962C8B-B14F-4D97-AF65-F5344CB8AC3E}">
        <p14:creationId xmlns:p14="http://schemas.microsoft.com/office/powerpoint/2010/main" val="3412846567"/>
      </p:ext>
    </p:extLst>
  </p:cSld>
  <p:clrMapOvr>
    <a:masterClrMapping/>
  </p:clrMapOvr>
  <p:transition spd="slow">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b="1" u="sng" dirty="0" smtClean="0"/>
              <a:t>Fase decisionale</a:t>
            </a:r>
            <a:r>
              <a:rPr lang="it-IT" sz="2400" dirty="0" smtClean="0"/>
              <a:t>: disciplina ridotta che prevede </a:t>
            </a:r>
            <a:r>
              <a:rPr lang="it-IT" sz="2400" dirty="0"/>
              <a:t>unicamente: </a:t>
            </a:r>
            <a:endParaRPr lang="it-IT" sz="2400" dirty="0" smtClean="0"/>
          </a:p>
          <a:p>
            <a:pPr marL="896938" indent="-457200" algn="just">
              <a:buAutoNum type="arabicParenR"/>
            </a:pPr>
            <a:r>
              <a:rPr lang="it-IT" sz="2400" dirty="0" smtClean="0"/>
              <a:t>che </a:t>
            </a:r>
            <a:r>
              <a:rPr lang="it-IT" sz="2400" dirty="0"/>
              <a:t>la decisione è assunta dal Tribunale in composizione collegiale (art. 50-</a:t>
            </a:r>
            <a:r>
              <a:rPr lang="it-IT" sz="2400" i="1" dirty="0"/>
              <a:t>bis</a:t>
            </a:r>
            <a:r>
              <a:rPr lang="it-IT" sz="2400" dirty="0"/>
              <a:t>, n. </a:t>
            </a:r>
            <a:r>
              <a:rPr lang="it-IT" sz="2400" dirty="0" smtClean="0"/>
              <a:t>1, c.p.c.); </a:t>
            </a:r>
          </a:p>
          <a:p>
            <a:pPr marL="896938" indent="-457200" algn="just">
              <a:buAutoNum type="arabicParenR"/>
            </a:pPr>
            <a:r>
              <a:rPr lang="it-IT" sz="2400" dirty="0" smtClean="0"/>
              <a:t>che </a:t>
            </a:r>
            <a:r>
              <a:rPr lang="it-IT" sz="2400" dirty="0"/>
              <a:t>di tale collegio non può far parte il </a:t>
            </a:r>
            <a:r>
              <a:rPr lang="it-IT" sz="2400" dirty="0" smtClean="0"/>
              <a:t>G.D. che </a:t>
            </a:r>
            <a:r>
              <a:rPr lang="it-IT" sz="2400" dirty="0"/>
              <a:t>ha emesso la decisione impugnata </a:t>
            </a:r>
            <a:r>
              <a:rPr lang="it-IT" sz="2400" dirty="0" smtClean="0"/>
              <a:t>(garanzia </a:t>
            </a:r>
            <a:r>
              <a:rPr lang="it-IT" sz="2400" dirty="0"/>
              <a:t>della terzietà dell'organo giudicante); </a:t>
            </a:r>
            <a:endParaRPr lang="it-IT" sz="2400" dirty="0" smtClean="0"/>
          </a:p>
          <a:p>
            <a:pPr marL="896938" indent="-457200" algn="just">
              <a:buAutoNum type="arabicParenR"/>
            </a:pPr>
            <a:r>
              <a:rPr lang="it-IT" sz="2400" dirty="0" smtClean="0"/>
              <a:t>che </a:t>
            </a:r>
            <a:r>
              <a:rPr lang="it-IT" sz="2400" dirty="0"/>
              <a:t>la decisione avviene con decreto motivato; </a:t>
            </a:r>
            <a:endParaRPr lang="it-IT" sz="2400" dirty="0" smtClean="0"/>
          </a:p>
          <a:p>
            <a:pPr marL="896938" indent="-457200" algn="just">
              <a:buAutoNum type="arabicParenR"/>
            </a:pPr>
            <a:r>
              <a:rPr lang="it-IT" sz="2400" dirty="0" smtClean="0"/>
              <a:t>che </a:t>
            </a:r>
            <a:r>
              <a:rPr lang="it-IT" sz="2400" dirty="0"/>
              <a:t>tale decreto va assunto entro sessanta giorni dall'udienza di discussione </a:t>
            </a:r>
            <a:r>
              <a:rPr lang="it-IT" sz="2400" dirty="0" smtClean="0"/>
              <a:t>(udienza </a:t>
            </a:r>
            <a:r>
              <a:rPr lang="it-IT" sz="2400" dirty="0"/>
              <a:t>eventualmente fissata all'esito </a:t>
            </a:r>
            <a:r>
              <a:rPr lang="it-IT" sz="2400" dirty="0" smtClean="0"/>
              <a:t>della trattazione e dell'istruttoria</a:t>
            </a:r>
            <a:r>
              <a:rPr lang="it-IT" sz="2400" dirty="0"/>
              <a:t>); </a:t>
            </a:r>
            <a:endParaRPr lang="it-IT" sz="2400" dirty="0" smtClean="0"/>
          </a:p>
          <a:p>
            <a:pPr marL="896938" indent="-457200" algn="just">
              <a:buAutoNum type="arabicParenR"/>
            </a:pPr>
            <a:r>
              <a:rPr lang="it-IT" sz="2400" dirty="0" smtClean="0"/>
              <a:t>che</a:t>
            </a:r>
            <a:r>
              <a:rPr lang="it-IT" sz="2400" dirty="0"/>
              <a:t>, in alternativa al modello decisionale a seguito di discussione orale, è possibile far ricorso ad un modello a </a:t>
            </a:r>
            <a:r>
              <a:rPr lang="it-IT" sz="2400" b="1" dirty="0"/>
              <a:t>trattazione scritta</a:t>
            </a:r>
            <a:r>
              <a:rPr lang="it-IT" sz="2400" dirty="0"/>
              <a:t> con deposito di memorie, nel qual caso il termine per la decisione decorre dalla scadenza del termine per tale deposito.</a:t>
            </a:r>
          </a:p>
          <a:p>
            <a:pPr marL="0" indent="0" algn="just">
              <a:buNone/>
            </a:pP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64</a:t>
            </a:fld>
            <a:endParaRPr lang="it-IT"/>
          </a:p>
        </p:txBody>
      </p:sp>
    </p:spTree>
    <p:extLst>
      <p:ext uri="{BB962C8B-B14F-4D97-AF65-F5344CB8AC3E}">
        <p14:creationId xmlns:p14="http://schemas.microsoft.com/office/powerpoint/2010/main" val="1898416446"/>
      </p:ext>
    </p:extLst>
  </p:cSld>
  <p:clrMapOvr>
    <a:masterClrMapping/>
  </p:clrMapOvr>
  <p:transition spd="slow">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spcBef>
                <a:spcPts val="0"/>
              </a:spcBef>
            </a:pPr>
            <a:r>
              <a:rPr lang="it-IT" sz="2400" spc="-150" dirty="0" smtClean="0"/>
              <a:t>E però:</a:t>
            </a:r>
          </a:p>
          <a:p>
            <a:pPr marL="457200" indent="-457200" algn="just">
              <a:spcBef>
                <a:spcPts val="0"/>
              </a:spcBef>
              <a:buAutoNum type="arabicParenR"/>
            </a:pPr>
            <a:r>
              <a:rPr lang="it-IT" sz="2400" spc="-150" dirty="0" smtClean="0"/>
              <a:t>Il </a:t>
            </a:r>
            <a:r>
              <a:rPr lang="it-IT" sz="2400" spc="-150" dirty="0"/>
              <a:t>decreto pronunciato su </a:t>
            </a:r>
            <a:r>
              <a:rPr lang="it-IT" sz="2400" spc="-150" dirty="0" err="1" smtClean="0"/>
              <a:t>o.s.p</a:t>
            </a:r>
            <a:r>
              <a:rPr lang="it-IT" sz="2400" spc="-150" dirty="0" smtClean="0"/>
              <a:t>. pronunciato </a:t>
            </a:r>
            <a:r>
              <a:rPr lang="it-IT" sz="2400" spc="-150" dirty="0"/>
              <a:t>da un </a:t>
            </a:r>
            <a:r>
              <a:rPr lang="it-IT" sz="2400" b="1" spc="-150" dirty="0"/>
              <a:t>collegio composto</a:t>
            </a:r>
            <a:r>
              <a:rPr lang="it-IT" sz="2400" spc="-150" dirty="0"/>
              <a:t> anche dal giudice delegato al fallimento non è </a:t>
            </a:r>
            <a:r>
              <a:rPr lang="it-IT" sz="2400" b="1" spc="-150" dirty="0"/>
              <a:t>nullo</a:t>
            </a:r>
            <a:r>
              <a:rPr lang="it-IT" sz="2400" spc="-150" dirty="0"/>
              <a:t> (</a:t>
            </a:r>
            <a:r>
              <a:rPr lang="it-IT" sz="2400" i="1" spc="-150" dirty="0"/>
              <a:t>Cass.</a:t>
            </a:r>
            <a:r>
              <a:rPr lang="it-IT" sz="2400" spc="-150" dirty="0"/>
              <a:t> </a:t>
            </a:r>
            <a:r>
              <a:rPr lang="it-IT" sz="2400" i="1" spc="-150" dirty="0"/>
              <a:t>n. 10492/2019</a:t>
            </a:r>
            <a:r>
              <a:rPr lang="it-IT" sz="2400" spc="-150" dirty="0"/>
              <a:t>; </a:t>
            </a:r>
            <a:r>
              <a:rPr lang="it-IT" sz="2400" i="1" spc="-150" dirty="0"/>
              <a:t>Cass. VI, n. 5426/2012</a:t>
            </a:r>
            <a:r>
              <a:rPr lang="it-IT" sz="2400" spc="-150" dirty="0"/>
              <a:t>; </a:t>
            </a:r>
            <a:r>
              <a:rPr lang="it-IT" sz="2400" i="1" spc="-150" dirty="0"/>
              <a:t>Cass. sez. lav., n. 4677/2015</a:t>
            </a:r>
            <a:r>
              <a:rPr lang="it-IT" sz="2400" spc="-150" dirty="0" smtClean="0"/>
              <a:t>).</a:t>
            </a:r>
          </a:p>
          <a:p>
            <a:pPr marL="457200" indent="-457200" algn="just">
              <a:spcBef>
                <a:spcPts val="0"/>
              </a:spcBef>
              <a:buAutoNum type="arabicParenR"/>
            </a:pPr>
            <a:r>
              <a:rPr lang="it-IT" sz="2400" spc="-150" dirty="0" smtClean="0"/>
              <a:t>Il </a:t>
            </a:r>
            <a:r>
              <a:rPr lang="it-IT" sz="2400" spc="-150" dirty="0"/>
              <a:t>termine di sessanta giorni entro il quale il collegio deve provvedere sull'opposizione, </a:t>
            </a:r>
            <a:r>
              <a:rPr lang="it-IT" sz="2400" spc="-150" dirty="0" smtClean="0"/>
              <a:t>deve </a:t>
            </a:r>
            <a:r>
              <a:rPr lang="it-IT" sz="2400" spc="-150" dirty="0"/>
              <a:t>considerarsi </a:t>
            </a:r>
            <a:r>
              <a:rPr lang="it-IT" sz="2400" b="1" spc="-150" dirty="0"/>
              <a:t>ordinatorio</a:t>
            </a:r>
            <a:r>
              <a:rPr lang="it-IT" sz="2400" spc="-150" dirty="0"/>
              <a:t> (</a:t>
            </a:r>
            <a:r>
              <a:rPr lang="it-IT" sz="2400" i="1" spc="-150" dirty="0"/>
              <a:t>Cass. I, n. 1900/2018; Cass. VI - 1 n. </a:t>
            </a:r>
            <a:r>
              <a:rPr lang="it-IT" sz="2400" i="1" spc="-150" dirty="0" smtClean="0"/>
              <a:t>20363/2011</a:t>
            </a:r>
            <a:r>
              <a:rPr lang="it-IT" sz="2400" spc="-150" dirty="0" smtClean="0"/>
              <a:t>)</a:t>
            </a:r>
          </a:p>
          <a:p>
            <a:pPr marL="457200" indent="-457200" algn="just">
              <a:spcBef>
                <a:spcPts val="0"/>
              </a:spcBef>
              <a:buAutoNum type="arabicParenR"/>
            </a:pPr>
            <a:r>
              <a:rPr lang="it-IT" sz="2400" spc="-150" dirty="0" smtClean="0"/>
              <a:t>La </a:t>
            </a:r>
            <a:r>
              <a:rPr lang="it-IT" sz="2400" spc="-150" dirty="0"/>
              <a:t>fase di </a:t>
            </a:r>
            <a:r>
              <a:rPr lang="it-IT" sz="2400" b="1" spc="-150" dirty="0"/>
              <a:t>investitura del collegio per la decisione</a:t>
            </a:r>
            <a:r>
              <a:rPr lang="it-IT" sz="2400" spc="-150" dirty="0"/>
              <a:t> non è disciplinata dalle norme del codice di procedura </a:t>
            </a:r>
            <a:r>
              <a:rPr lang="it-IT" sz="2400" spc="-150" dirty="0" smtClean="0"/>
              <a:t>civile (</a:t>
            </a:r>
            <a:r>
              <a:rPr lang="it-IT" sz="2400" i="1" spc="-150" dirty="0"/>
              <a:t>Cass. I, n. 12116/2016</a:t>
            </a:r>
            <a:r>
              <a:rPr lang="it-IT" sz="2400" spc="-150" dirty="0" smtClean="0"/>
              <a:t>).</a:t>
            </a:r>
          </a:p>
          <a:p>
            <a:pPr marL="457200" indent="-457200" algn="just">
              <a:spcBef>
                <a:spcPts val="0"/>
              </a:spcBef>
              <a:buAutoNum type="arabicParenR"/>
            </a:pPr>
            <a:r>
              <a:rPr lang="it-IT" sz="2400" spc="-150" dirty="0" smtClean="0"/>
              <a:t>Non </a:t>
            </a:r>
            <a:r>
              <a:rPr lang="it-IT" sz="2400" spc="-150" dirty="0"/>
              <a:t>ricorre </a:t>
            </a:r>
            <a:r>
              <a:rPr lang="it-IT" sz="2400" b="1" spc="-150" dirty="0" err="1"/>
              <a:t>ultrapetizione</a:t>
            </a:r>
            <a:r>
              <a:rPr lang="it-IT" sz="2400" spc="-150" dirty="0"/>
              <a:t> </a:t>
            </a:r>
            <a:r>
              <a:rPr lang="it-IT" sz="2400" b="1" i="1" spc="-150" dirty="0"/>
              <a:t>ex</a:t>
            </a:r>
            <a:r>
              <a:rPr lang="it-IT" sz="2400" spc="-150" dirty="0"/>
              <a:t> </a:t>
            </a:r>
            <a:r>
              <a:rPr lang="it-IT" sz="2400" b="1" spc="-150" dirty="0"/>
              <a:t>art. 112 c.p.c.</a:t>
            </a:r>
            <a:r>
              <a:rPr lang="it-IT" sz="2400" spc="-150" dirty="0"/>
              <a:t> </a:t>
            </a:r>
            <a:r>
              <a:rPr lang="it-IT" sz="2400" spc="-150" dirty="0" smtClean="0"/>
              <a:t>il </a:t>
            </a:r>
            <a:r>
              <a:rPr lang="it-IT" sz="2400" spc="-150" dirty="0"/>
              <a:t>tribunale </a:t>
            </a:r>
            <a:r>
              <a:rPr lang="it-IT" sz="2400" spc="-150" dirty="0" smtClean="0"/>
              <a:t>che rigetti </a:t>
            </a:r>
            <a:r>
              <a:rPr lang="it-IT" sz="2400" spc="-150" dirty="0"/>
              <a:t>l'opposizione, esercitando il proprio </a:t>
            </a:r>
            <a:r>
              <a:rPr lang="it-IT" sz="2400" b="1" spc="-150" dirty="0"/>
              <a:t>potere d'ufficio</a:t>
            </a:r>
            <a:r>
              <a:rPr lang="it-IT" sz="2400" spc="-150" dirty="0"/>
              <a:t> di accertare la fondatezza della domanda </a:t>
            </a:r>
            <a:r>
              <a:rPr lang="it-IT" sz="2400" spc="-150" dirty="0" smtClean="0"/>
              <a:t>proposta (</a:t>
            </a:r>
            <a:r>
              <a:rPr lang="it-IT" sz="2400" i="1" spc="-150" dirty="0"/>
              <a:t>Cass. I, n. 29254/2019; Cass. I, n. 24972/2013; Cass. I, n. 21482/2013</a:t>
            </a:r>
            <a:r>
              <a:rPr lang="it-IT" sz="2400" spc="-150" dirty="0" smtClean="0"/>
              <a:t>).</a:t>
            </a:r>
          </a:p>
          <a:p>
            <a:pPr marL="457200" indent="-457200" algn="just">
              <a:spcBef>
                <a:spcPts val="0"/>
              </a:spcBef>
              <a:buAutoNum type="arabicParenR"/>
            </a:pPr>
            <a:r>
              <a:rPr lang="it-IT" sz="2400" spc="-150" dirty="0" smtClean="0"/>
              <a:t>Qualora </a:t>
            </a:r>
            <a:r>
              <a:rPr lang="it-IT" sz="2400" spc="-150" dirty="0"/>
              <a:t>la decisione sia assunta con </a:t>
            </a:r>
            <a:r>
              <a:rPr lang="it-IT" sz="2400" b="1" spc="-150" dirty="0"/>
              <a:t>sentenza, anziché con decreto</a:t>
            </a:r>
            <a:r>
              <a:rPr lang="it-IT" sz="2400" spc="-150" dirty="0"/>
              <a:t>, non sussiste vizio di nullità a meno che la parte che la impugni non alleghi un pregiudizio (</a:t>
            </a:r>
            <a:r>
              <a:rPr lang="it-IT" sz="2400" i="1" spc="-150" dirty="0"/>
              <a:t>Cass. I, n. 24718/2015</a:t>
            </a:r>
            <a:r>
              <a:rPr lang="it-IT" sz="2400" spc="-150" dirty="0" smtClean="0"/>
              <a:t>).</a:t>
            </a:r>
            <a:endParaRPr lang="it-IT" sz="2400" spc="-15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65</a:t>
            </a:fld>
            <a:endParaRPr lang="it-IT"/>
          </a:p>
        </p:txBody>
      </p:sp>
    </p:spTree>
    <p:extLst>
      <p:ext uri="{BB962C8B-B14F-4D97-AF65-F5344CB8AC3E}">
        <p14:creationId xmlns:p14="http://schemas.microsoft.com/office/powerpoint/2010/main" val="1380961887"/>
      </p:ext>
    </p:extLst>
  </p:cSld>
  <p:clrMapOvr>
    <a:masterClrMapping/>
  </p:clrMapOvr>
  <p:transition spd="slow">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a:t>I</a:t>
            </a:r>
            <a:r>
              <a:rPr lang="it-IT" sz="2400" dirty="0" smtClean="0"/>
              <a:t>l </a:t>
            </a:r>
            <a:r>
              <a:rPr lang="it-IT" sz="2400" dirty="0"/>
              <a:t>decreto deve disporre in ordine alle </a:t>
            </a:r>
            <a:r>
              <a:rPr lang="it-IT" sz="2400" b="1" dirty="0"/>
              <a:t>spese di lite</a:t>
            </a:r>
            <a:r>
              <a:rPr lang="it-IT" sz="2400" dirty="0"/>
              <a:t>, applicando i parametri di cui agli </a:t>
            </a:r>
            <a:r>
              <a:rPr lang="it-IT" sz="2400" b="1" dirty="0"/>
              <a:t>artt. 91 ss. c.p.c.</a:t>
            </a:r>
            <a:r>
              <a:rPr lang="it-IT" sz="2400" dirty="0"/>
              <a:t> (</a:t>
            </a:r>
            <a:r>
              <a:rPr lang="it-IT" sz="2400" i="1" dirty="0"/>
              <a:t>Cass. n. 3956/2018</a:t>
            </a:r>
            <a:r>
              <a:rPr lang="it-IT" sz="2400" dirty="0" smtClean="0"/>
              <a:t>), e quindi la </a:t>
            </a:r>
            <a:r>
              <a:rPr lang="it-IT" sz="2400" dirty="0"/>
              <a:t>compensazione delle spese processuali, in assenza di una reciproca soccombenza tra le parti, è consentita solo in presenza di gravi ed eccezionali ragioni che il giudice è tenuto ad indicare esplicitamente nella motivazione del decreto (</a:t>
            </a:r>
            <a:r>
              <a:rPr lang="it-IT" sz="2400" i="1" dirty="0"/>
              <a:t>Cass. VI - 1, n. 4521/2017</a:t>
            </a:r>
            <a:r>
              <a:rPr lang="it-IT" sz="2400" dirty="0"/>
              <a:t>).</a:t>
            </a:r>
          </a:p>
          <a:p>
            <a:pPr algn="just"/>
            <a:r>
              <a:rPr lang="it-IT" sz="2400" dirty="0" smtClean="0"/>
              <a:t>È esclusa l'applicabilità </a:t>
            </a:r>
            <a:r>
              <a:rPr lang="it-IT" sz="2400" dirty="0"/>
              <a:t>dell'art. 13, comma 1-</a:t>
            </a:r>
            <a:r>
              <a:rPr lang="it-IT" sz="2400" i="1" dirty="0"/>
              <a:t>quater</a:t>
            </a:r>
            <a:r>
              <a:rPr lang="it-IT" sz="2400" dirty="0"/>
              <a:t> del </a:t>
            </a:r>
            <a:r>
              <a:rPr lang="it-IT" sz="2400" dirty="0" err="1"/>
              <a:t>d.P.R.</a:t>
            </a:r>
            <a:r>
              <a:rPr lang="it-IT" sz="2400" dirty="0"/>
              <a:t> n. </a:t>
            </a:r>
            <a:r>
              <a:rPr lang="it-IT" sz="2400" dirty="0" smtClean="0"/>
              <a:t>115/2002 </a:t>
            </a:r>
            <a:r>
              <a:rPr lang="it-IT" sz="2400" dirty="0"/>
              <a:t>(</a:t>
            </a:r>
            <a:r>
              <a:rPr lang="it-IT" sz="2400" i="1" dirty="0"/>
              <a:t>Cass. I, n. 1895/2018</a:t>
            </a:r>
            <a:r>
              <a:rPr lang="it-IT" sz="2400" dirty="0"/>
              <a:t>)</a:t>
            </a:r>
            <a:r>
              <a:rPr lang="it-IT" sz="2400" dirty="0" smtClean="0"/>
              <a:t>.</a:t>
            </a:r>
            <a:endParaRPr lang="it-IT" sz="2400" dirty="0"/>
          </a:p>
          <a:p>
            <a:pPr algn="just"/>
            <a:r>
              <a:rPr lang="it-IT" sz="2400" dirty="0"/>
              <a:t>La sopravvenuta revoca o chiusura della procedura concorsuale rende improcedibile il giudizio di opposizione allo stato passivo per la sua natura </a:t>
            </a:r>
            <a:r>
              <a:rPr lang="it-IT" sz="2400" dirty="0" err="1"/>
              <a:t>endofallimentare</a:t>
            </a:r>
            <a:r>
              <a:rPr lang="it-IT" sz="2400" dirty="0"/>
              <a:t>, restando esclusa ai sensi dell’art. 120 </a:t>
            </a:r>
            <a:r>
              <a:rPr lang="it-IT" sz="2400" dirty="0" err="1"/>
              <a:t>l.fall</a:t>
            </a:r>
            <a:r>
              <a:rPr lang="it-IT" sz="2400" dirty="0"/>
              <a:t>. l’efficacia </a:t>
            </a:r>
            <a:r>
              <a:rPr lang="it-IT" sz="2400" dirty="0" err="1"/>
              <a:t>ultrafallimentare</a:t>
            </a:r>
            <a:r>
              <a:rPr lang="it-IT" sz="2400" dirty="0"/>
              <a:t> del provvedimento con il quale il credito è stato ammesso al concorso (</a:t>
            </a:r>
            <a:r>
              <a:rPr lang="it-IT" sz="2400" i="1" dirty="0"/>
              <a:t>Cass. I, n. 19752/2017</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66</a:t>
            </a:fld>
            <a:endParaRPr lang="it-IT"/>
          </a:p>
        </p:txBody>
      </p:sp>
    </p:spTree>
    <p:extLst>
      <p:ext uri="{BB962C8B-B14F-4D97-AF65-F5344CB8AC3E}">
        <p14:creationId xmlns:p14="http://schemas.microsoft.com/office/powerpoint/2010/main" val="1610131964"/>
      </p:ext>
    </p:extLst>
  </p:cSld>
  <p:clrMapOvr>
    <a:masterClrMapping/>
  </p:clrMapOvr>
  <p:transition spd="slow">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r>
              <a:rPr lang="it-IT" sz="2400" dirty="0" smtClean="0"/>
              <a:t>La </a:t>
            </a:r>
            <a:r>
              <a:rPr lang="it-IT" sz="2400" dirty="0"/>
              <a:t>decisione viene comunicata dalla cancelleria alle parti, dovendosi ritenere che la comunicazione abbia ad oggetto il provvedimento </a:t>
            </a:r>
            <a:r>
              <a:rPr lang="it-IT" sz="2400" b="1" dirty="0"/>
              <a:t>nella sua integralità</a:t>
            </a:r>
            <a:r>
              <a:rPr lang="it-IT" sz="2400" dirty="0"/>
              <a:t>, e non il mero </a:t>
            </a:r>
            <a:r>
              <a:rPr lang="it-IT" sz="2400" dirty="0" smtClean="0"/>
              <a:t>dispositivo.</a:t>
            </a:r>
            <a:endParaRPr lang="it-IT" sz="2400" dirty="0"/>
          </a:p>
          <a:p>
            <a:pPr algn="just"/>
            <a:r>
              <a:rPr lang="it-IT" sz="2400" dirty="0" smtClean="0"/>
              <a:t>Da tale comunicazione decorre il termine di trenta giorni per il </a:t>
            </a:r>
            <a:r>
              <a:rPr lang="it-IT" sz="2400" b="1" dirty="0" smtClean="0"/>
              <a:t>ricorso </a:t>
            </a:r>
            <a:r>
              <a:rPr lang="it-IT" sz="2400" b="1" dirty="0"/>
              <a:t>in cassazione</a:t>
            </a:r>
            <a:r>
              <a:rPr lang="it-IT" sz="2400" dirty="0"/>
              <a:t>, </a:t>
            </a:r>
            <a:r>
              <a:rPr lang="it-IT" sz="2400" dirty="0" smtClean="0"/>
              <a:t>a </a:t>
            </a:r>
            <a:r>
              <a:rPr lang="it-IT" sz="2400" dirty="0"/>
              <a:t>nulla rilevando, invece, l'eventuale notificazione effettuata su istanza della </a:t>
            </a:r>
            <a:r>
              <a:rPr lang="it-IT" sz="2400" dirty="0" smtClean="0"/>
              <a:t>parte.</a:t>
            </a:r>
          </a:p>
          <a:p>
            <a:pPr algn="just"/>
            <a:r>
              <a:rPr lang="it-IT" sz="2400" dirty="0" smtClean="0"/>
              <a:t>Si pone il </a:t>
            </a:r>
            <a:r>
              <a:rPr lang="it-IT" sz="2400" dirty="0"/>
              <a:t>problema di applicare ancora una volta in via surrogatoria il </a:t>
            </a:r>
            <a:r>
              <a:rPr lang="it-IT" sz="2400" b="1" dirty="0"/>
              <a:t>termine lungo</a:t>
            </a:r>
            <a:r>
              <a:rPr lang="it-IT" sz="2400" dirty="0"/>
              <a:t> di cui all'art. 327 c.p.c. in caso di omessa comunicazione da parte della </a:t>
            </a:r>
            <a:r>
              <a:rPr lang="it-IT" sz="2400" dirty="0" smtClean="0"/>
              <a:t>cancelleria.</a:t>
            </a:r>
          </a:p>
          <a:p>
            <a:pPr algn="just"/>
            <a:r>
              <a:rPr lang="it-IT" sz="2400" dirty="0"/>
              <a:t>Non è prevista altra forma di impugnazione, dovendosi, quindi, </a:t>
            </a:r>
            <a:r>
              <a:rPr lang="it-IT" sz="2400" b="1" dirty="0"/>
              <a:t>escludere</a:t>
            </a:r>
            <a:r>
              <a:rPr lang="it-IT" sz="2400" dirty="0"/>
              <a:t> ogni facoltà di proporre </a:t>
            </a:r>
            <a:r>
              <a:rPr lang="it-IT" sz="2400" b="1" dirty="0"/>
              <a:t>reclamo</a:t>
            </a:r>
            <a:r>
              <a:rPr lang="it-IT" sz="2400" dirty="0"/>
              <a:t> </a:t>
            </a:r>
            <a:r>
              <a:rPr lang="it-IT" sz="2400" b="1" i="1" dirty="0"/>
              <a:t>ex</a:t>
            </a:r>
            <a:r>
              <a:rPr lang="it-IT" sz="2400" dirty="0"/>
              <a:t> </a:t>
            </a:r>
            <a:r>
              <a:rPr lang="it-IT" sz="2400" b="1" dirty="0"/>
              <a:t>art. 742 c.p.c. o </a:t>
            </a:r>
            <a:r>
              <a:rPr lang="it-IT" sz="2400" b="1" dirty="0" smtClean="0"/>
              <a:t>appello</a:t>
            </a:r>
            <a:r>
              <a:rPr lang="it-IT" sz="2400" dirty="0" smtClean="0"/>
              <a:t>.</a:t>
            </a:r>
            <a:endParaRPr lang="it-IT" sz="2400" dirty="0"/>
          </a:p>
          <a:p>
            <a:pPr algn="just"/>
            <a:r>
              <a:rPr lang="it-IT" sz="2400" dirty="0"/>
              <a:t>La legittimazione attiva spetterà alla parte rimasta </a:t>
            </a:r>
            <a:r>
              <a:rPr lang="it-IT" sz="2400" b="1" dirty="0"/>
              <a:t>soccombente</a:t>
            </a:r>
            <a:r>
              <a:rPr lang="it-IT" sz="2400" dirty="0"/>
              <a:t> e quindi, in caso di soccombenza reciproca, a tutte le parti </a:t>
            </a:r>
            <a:r>
              <a:rPr lang="it-IT" sz="2400" dirty="0" smtClean="0"/>
              <a:t>dell'impugnazione.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67</a:t>
            </a:fld>
            <a:endParaRPr lang="it-IT"/>
          </a:p>
        </p:txBody>
      </p:sp>
    </p:spTree>
    <p:extLst>
      <p:ext uri="{BB962C8B-B14F-4D97-AF65-F5344CB8AC3E}">
        <p14:creationId xmlns:p14="http://schemas.microsoft.com/office/powerpoint/2010/main" val="3332909667"/>
      </p:ext>
    </p:extLst>
  </p:cSld>
  <p:clrMapOvr>
    <a:masterClrMapping/>
  </p:clrMapOvr>
  <p:transition spd="slow">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Il </a:t>
            </a:r>
            <a:r>
              <a:rPr lang="it-IT" sz="2400" dirty="0"/>
              <a:t>termine di trenta giorni per il ricorso concerne sia i capi che attengano specificamente alla formazione dello stato passivo, sia quelli trattati nel giudizio di opposizione che risultino </a:t>
            </a:r>
            <a:r>
              <a:rPr lang="it-IT" sz="2400" b="1" dirty="0"/>
              <a:t>connessi in modo intrinseco</a:t>
            </a:r>
            <a:r>
              <a:rPr lang="it-IT" sz="2400" dirty="0"/>
              <a:t> e non meramente estrinseco (</a:t>
            </a:r>
            <a:r>
              <a:rPr lang="it-IT" sz="2400" i="1" dirty="0"/>
              <a:t>Cass. lav., n. 5299/2016</a:t>
            </a:r>
            <a:r>
              <a:rPr lang="it-IT" sz="2400" dirty="0"/>
              <a:t>).</a:t>
            </a:r>
          </a:p>
          <a:p>
            <a:pPr algn="just"/>
            <a:r>
              <a:rPr lang="it-IT" sz="2400" dirty="0" smtClean="0"/>
              <a:t>Il </a:t>
            </a:r>
            <a:r>
              <a:rPr lang="it-IT" sz="2400" b="1" dirty="0"/>
              <a:t>deposito</a:t>
            </a:r>
            <a:r>
              <a:rPr lang="it-IT" sz="2400" dirty="0"/>
              <a:t> della copia autentica del </a:t>
            </a:r>
            <a:r>
              <a:rPr lang="it-IT" sz="2400" b="1" dirty="0"/>
              <a:t>decreto</a:t>
            </a:r>
            <a:r>
              <a:rPr lang="it-IT" sz="2400" dirty="0"/>
              <a:t> oggetto di ricorso in cassazione che non sia corredata della prova della sua notificazione o della sua comunicazione, determina invece </a:t>
            </a:r>
            <a:r>
              <a:rPr lang="it-IT" sz="2400" b="1" dirty="0"/>
              <a:t>l'improcedibilità</a:t>
            </a:r>
            <a:r>
              <a:rPr lang="it-IT" sz="2400" dirty="0"/>
              <a:t> del ricorso stesso, </a:t>
            </a:r>
            <a:r>
              <a:rPr lang="it-IT" sz="2400" i="1" dirty="0"/>
              <a:t>ex</a:t>
            </a:r>
            <a:r>
              <a:rPr lang="it-IT" sz="2400" dirty="0"/>
              <a:t> art. 369 c.p.c., in quanto preclude la verifica della tempestività dell'impugnazione (</a:t>
            </a:r>
            <a:r>
              <a:rPr lang="it-IT" sz="2400" i="1" dirty="0"/>
              <a:t>Cass. I, n. </a:t>
            </a:r>
            <a:r>
              <a:rPr lang="it-IT" sz="2400" i="1"/>
              <a:t>9987/2016</a:t>
            </a:r>
            <a:r>
              <a:rPr lang="it-IT" sz="240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68</a:t>
            </a:fld>
            <a:endParaRPr lang="it-IT"/>
          </a:p>
        </p:txBody>
      </p:sp>
    </p:spTree>
    <p:extLst>
      <p:ext uri="{BB962C8B-B14F-4D97-AF65-F5344CB8AC3E}">
        <p14:creationId xmlns:p14="http://schemas.microsoft.com/office/powerpoint/2010/main" val="1490571752"/>
      </p:ext>
    </p:extLst>
  </p:cSld>
  <p:clrMapOvr>
    <a:masterClrMapping/>
  </p:clrMapOvr>
  <p:transition spd="slow">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7. – Le tardive</a:t>
            </a:r>
            <a:endParaRPr lang="it-IT" dirty="0"/>
          </a:p>
        </p:txBody>
      </p:sp>
      <p:sp>
        <p:nvSpPr>
          <p:cNvPr id="3" name="Segnaposto contenuto 2"/>
          <p:cNvSpPr>
            <a:spLocks noGrp="1"/>
          </p:cNvSpPr>
          <p:nvPr>
            <p:ph idx="1"/>
          </p:nvPr>
        </p:nvSpPr>
        <p:spPr>
          <a:xfrm>
            <a:off x="457200" y="1340768"/>
            <a:ext cx="8229600" cy="4785395"/>
          </a:xfrm>
        </p:spPr>
        <p:txBody>
          <a:bodyPr>
            <a:noAutofit/>
          </a:bodyPr>
          <a:lstStyle/>
          <a:p>
            <a:pPr algn="just"/>
            <a:r>
              <a:rPr lang="it-IT" sz="2400" dirty="0" smtClean="0"/>
              <a:t>Regime applicabile </a:t>
            </a:r>
            <a:r>
              <a:rPr lang="it-IT" sz="2400" dirty="0"/>
              <a:t>per </a:t>
            </a:r>
            <a:r>
              <a:rPr lang="it-IT" sz="2400" dirty="0" smtClean="0"/>
              <a:t>i crediti </a:t>
            </a:r>
            <a:r>
              <a:rPr lang="it-IT" sz="2400" dirty="0"/>
              <a:t>ma </a:t>
            </a:r>
            <a:r>
              <a:rPr lang="it-IT" sz="2400" b="1" dirty="0"/>
              <a:t>anche per </a:t>
            </a:r>
            <a:r>
              <a:rPr lang="it-IT" sz="2400" b="1" dirty="0" smtClean="0"/>
              <a:t>le rivendiche</a:t>
            </a:r>
            <a:r>
              <a:rPr lang="it-IT" sz="2400" dirty="0" smtClean="0"/>
              <a:t>.</a:t>
            </a:r>
          </a:p>
          <a:p>
            <a:pPr algn="just"/>
            <a:r>
              <a:rPr lang="it-IT" sz="2400" dirty="0" smtClean="0"/>
              <a:t>Impostazione di </a:t>
            </a:r>
            <a:r>
              <a:rPr lang="it-IT" sz="2400" b="1" dirty="0"/>
              <a:t>disfavore</a:t>
            </a:r>
            <a:r>
              <a:rPr lang="it-IT" sz="2400" dirty="0"/>
              <a:t>, collegata ad un vero e proprio meccanismo di </a:t>
            </a:r>
            <a:r>
              <a:rPr lang="it-IT" sz="2400" b="1" dirty="0"/>
              <a:t>decadenza</a:t>
            </a:r>
            <a:r>
              <a:rPr lang="it-IT" sz="2400" dirty="0"/>
              <a:t> </a:t>
            </a:r>
            <a:r>
              <a:rPr lang="it-IT" sz="2400" dirty="0" smtClean="0"/>
              <a:t>che </a:t>
            </a:r>
            <a:r>
              <a:rPr lang="it-IT" sz="2400" dirty="0"/>
              <a:t>comporta </a:t>
            </a:r>
            <a:r>
              <a:rPr lang="it-IT" sz="2400" b="1" dirty="0"/>
              <a:t>l'esclusione del creditore</a:t>
            </a:r>
            <a:r>
              <a:rPr lang="it-IT" sz="2400" dirty="0"/>
              <a:t> dalla partecipazione al concorso. </a:t>
            </a:r>
            <a:endParaRPr lang="it-IT" sz="2400" dirty="0" smtClean="0"/>
          </a:p>
          <a:p>
            <a:pPr algn="just"/>
            <a:r>
              <a:rPr lang="it-IT" sz="2400" dirty="0" smtClean="0"/>
              <a:t>La </a:t>
            </a:r>
            <a:r>
              <a:rPr lang="it-IT" sz="2400" dirty="0"/>
              <a:t>finalità perseguita </a:t>
            </a:r>
            <a:r>
              <a:rPr lang="it-IT" sz="2400" dirty="0" smtClean="0"/>
              <a:t>è quella </a:t>
            </a:r>
            <a:r>
              <a:rPr lang="it-IT" sz="2400" dirty="0"/>
              <a:t>di accelerare la fase di accertamento del </a:t>
            </a:r>
            <a:r>
              <a:rPr lang="it-IT" sz="2400" dirty="0" smtClean="0"/>
              <a:t>passivo.</a:t>
            </a:r>
          </a:p>
          <a:p>
            <a:pPr algn="just"/>
            <a:r>
              <a:rPr lang="it-IT" sz="2400" dirty="0" smtClean="0"/>
              <a:t>L'esame </a:t>
            </a:r>
            <a:r>
              <a:rPr lang="it-IT" sz="2400" dirty="0"/>
              <a:t>delle domande tempestive ed i successivi esami delle domande tardive vanno considerate </a:t>
            </a:r>
            <a:r>
              <a:rPr lang="it-IT" sz="2400" b="1" dirty="0"/>
              <a:t>fasi di un medesimo accertamento giurisdizionale</a:t>
            </a:r>
            <a:endParaRPr lang="it-IT" sz="2400" dirty="0" smtClean="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6903EAB3-1484-4371-ADF1-8AA391357CBC}" type="slidenum">
              <a:rPr lang="it-IT" smtClean="0">
                <a:solidFill>
                  <a:prstClr val="black">
                    <a:tint val="75000"/>
                  </a:prstClr>
                </a:solidFill>
              </a:rPr>
              <a:pPr/>
              <a:t>69</a:t>
            </a:fld>
            <a:endParaRPr lang="it-IT">
              <a:solidFill>
                <a:prstClr val="black">
                  <a:tint val="75000"/>
                </a:prstClr>
              </a:solidFill>
            </a:endParaRPr>
          </a:p>
        </p:txBody>
      </p:sp>
    </p:spTree>
    <p:extLst>
      <p:ext uri="{BB962C8B-B14F-4D97-AF65-F5344CB8AC3E}">
        <p14:creationId xmlns:p14="http://schemas.microsoft.com/office/powerpoint/2010/main" val="407086735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marL="360363" indent="0" algn="just">
              <a:buNone/>
              <a:tabLst>
                <a:tab pos="273050" algn="l"/>
              </a:tabLst>
            </a:pPr>
            <a:r>
              <a:rPr lang="it-IT" sz="2400" dirty="0"/>
              <a:t>dal </a:t>
            </a:r>
            <a:r>
              <a:rPr lang="it-IT" sz="2400" dirty="0" smtClean="0"/>
              <a:t>G.D. </a:t>
            </a:r>
            <a:r>
              <a:rPr lang="it-IT" sz="2400" dirty="0"/>
              <a:t>in sede di esame dello stato </a:t>
            </a:r>
            <a:r>
              <a:rPr lang="it-IT" sz="2400" i="1" dirty="0"/>
              <a:t>passivo (Cass. I, n. 22765/2012); </a:t>
            </a:r>
            <a:r>
              <a:rPr lang="it-IT" sz="2400" dirty="0"/>
              <a:t>4) la possibilità di produrre documenti non prodotti nella precedente fase di insinuazione (Cass. I, n.  21201/2017</a:t>
            </a:r>
            <a:r>
              <a:rPr lang="it-IT" sz="2400" dirty="0" smtClean="0"/>
              <a:t>); 5) la inapplicabilità dell'art</a:t>
            </a:r>
            <a:r>
              <a:rPr lang="it-IT" sz="2400" dirty="0"/>
              <a:t>. 345 c.p.c. (Cass. I, n. 4708/2011; Cass. I, n. 19697/2009) </a:t>
            </a:r>
            <a:r>
              <a:rPr lang="it-IT" sz="2400" dirty="0" smtClean="0"/>
              <a:t>.</a:t>
            </a:r>
            <a:endParaRPr lang="it-IT" sz="2400" dirty="0"/>
          </a:p>
          <a:p>
            <a:pPr algn="just"/>
            <a:r>
              <a:rPr lang="it-IT" sz="2400" dirty="0" smtClean="0"/>
              <a:t>Costante</a:t>
            </a:r>
            <a:r>
              <a:rPr lang="it-IT" sz="2400" dirty="0"/>
              <a:t>, invece, è l'affermazione del </a:t>
            </a:r>
            <a:r>
              <a:rPr lang="it-IT" sz="2400" b="1" dirty="0"/>
              <a:t>principio della immutabilità della domanda</a:t>
            </a:r>
            <a:r>
              <a:rPr lang="it-IT" sz="2400" dirty="0"/>
              <a:t>, cui veniva in passato ricollegata la </a:t>
            </a:r>
            <a:r>
              <a:rPr lang="it-IT" sz="2400" b="1" dirty="0"/>
              <a:t>inammissibilità delle domande riconvenzionali</a:t>
            </a:r>
            <a:r>
              <a:rPr lang="it-IT" sz="2400" dirty="0"/>
              <a:t> del Curatore (Cass. I, n. 6900/2010</a:t>
            </a:r>
            <a:r>
              <a:rPr lang="it-IT" sz="2400" dirty="0" smtClean="0"/>
              <a:t>) </a:t>
            </a:r>
            <a:r>
              <a:rPr lang="it-IT" sz="2400" b="1" dirty="0" smtClean="0">
                <a:solidFill>
                  <a:srgbClr val="FF0000"/>
                </a:solidFill>
              </a:rPr>
              <a:t>(ma cfr. art. 205, comma 4, C.C.I.)</a:t>
            </a:r>
            <a:r>
              <a:rPr lang="it-IT" sz="2400" dirty="0" smtClean="0"/>
              <a:t>. </a:t>
            </a:r>
          </a:p>
          <a:p>
            <a:pPr algn="just"/>
            <a:r>
              <a:rPr lang="it-IT" sz="2400" dirty="0" smtClean="0"/>
              <a:t>Nel </a:t>
            </a:r>
            <a:r>
              <a:rPr lang="it-IT" sz="2400" dirty="0"/>
              <a:t>caso dei diritti c.d. </a:t>
            </a:r>
            <a:r>
              <a:rPr lang="it-IT" sz="2400" dirty="0" err="1"/>
              <a:t>eterodeterminati</a:t>
            </a:r>
            <a:r>
              <a:rPr lang="it-IT" sz="2400" dirty="0"/>
              <a:t>, la conseguenza è che la deduzione in sede di opposizione di un </a:t>
            </a:r>
            <a:r>
              <a:rPr lang="it-IT" sz="2400" b="1" dirty="0"/>
              <a:t>diverso fatto costitutivo</a:t>
            </a:r>
            <a:r>
              <a:rPr lang="it-IT" sz="2400" dirty="0"/>
              <a:t> comporta novità della domanda </a:t>
            </a:r>
            <a:r>
              <a:rPr lang="it-IT" sz="2400" i="1" dirty="0"/>
              <a:t>(Cass. I, n. 1857/2015</a:t>
            </a:r>
            <a:r>
              <a:rPr lang="it-IT" sz="2400" i="1" dirty="0" smtClean="0"/>
              <a:t>)</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a:t>
            </a:fld>
            <a:endParaRPr lang="it-IT"/>
          </a:p>
        </p:txBody>
      </p:sp>
    </p:spTree>
    <p:extLst>
      <p:ext uri="{BB962C8B-B14F-4D97-AF65-F5344CB8AC3E}">
        <p14:creationId xmlns:p14="http://schemas.microsoft.com/office/powerpoint/2010/main" val="208306751"/>
      </p:ext>
    </p:extLst>
  </p:cSld>
  <p:clrMapOvr>
    <a:masterClrMapping/>
  </p:clrMapOvr>
  <p:transition spd="slow">
    <p:wip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spc="-150" dirty="0"/>
              <a:t>Sono domande </a:t>
            </a:r>
            <a:r>
              <a:rPr lang="it-IT" sz="2400" b="1" spc="-150" dirty="0"/>
              <a:t>tardive</a:t>
            </a:r>
            <a:r>
              <a:rPr lang="it-IT" sz="2400" spc="-150" dirty="0"/>
              <a:t> quelle presentate nell'intervallo temporale tra il </a:t>
            </a:r>
            <a:r>
              <a:rPr lang="it-IT" sz="2400" b="1" spc="-150" dirty="0"/>
              <a:t>trentesimo giorno prima</a:t>
            </a:r>
            <a:r>
              <a:rPr lang="it-IT" sz="2400" spc="-150" dirty="0"/>
              <a:t> dell'udienza fissata per la verifica dello stato passivo (ricostruito anche nei termini di vero e proprio termine a difesa del </a:t>
            </a:r>
            <a:r>
              <a:rPr lang="it-IT" sz="2400" spc="-150" dirty="0" smtClean="0"/>
              <a:t>curatore) </a:t>
            </a:r>
            <a:r>
              <a:rPr lang="it-IT" sz="2400" spc="-150" dirty="0"/>
              <a:t>ed i </a:t>
            </a:r>
            <a:r>
              <a:rPr lang="it-IT" sz="2400" b="1" spc="-150" dirty="0" smtClean="0"/>
              <a:t>dodici mesi</a:t>
            </a:r>
            <a:r>
              <a:rPr lang="it-IT" sz="2400" spc="-150" dirty="0" smtClean="0"/>
              <a:t> (</a:t>
            </a:r>
            <a:r>
              <a:rPr lang="it-IT" sz="2400" b="1" spc="-150" dirty="0" smtClean="0">
                <a:solidFill>
                  <a:srgbClr val="FF0000"/>
                </a:solidFill>
              </a:rPr>
              <a:t>C.C.I.: sei mesi</a:t>
            </a:r>
            <a:r>
              <a:rPr lang="it-IT" sz="2400" spc="-150" dirty="0" smtClean="0"/>
              <a:t>) </a:t>
            </a:r>
            <a:r>
              <a:rPr lang="it-IT" sz="2400" spc="-150" dirty="0"/>
              <a:t>dal deposito di esecutività dello stato passivo, prorogabile a dodici mesi in caso di particolare complessità della </a:t>
            </a:r>
            <a:r>
              <a:rPr lang="it-IT" sz="2400" spc="-150" dirty="0" smtClean="0"/>
              <a:t>procedura </a:t>
            </a:r>
            <a:r>
              <a:rPr lang="it-IT" sz="2400" spc="-150" dirty="0"/>
              <a:t>(</a:t>
            </a:r>
            <a:r>
              <a:rPr lang="it-IT" sz="2400" i="1" spc="-150" dirty="0"/>
              <a:t>Cass. lav., n. 14099/2016</a:t>
            </a:r>
            <a:r>
              <a:rPr lang="it-IT" sz="2400" spc="-150" dirty="0" smtClean="0"/>
              <a:t>) </a:t>
            </a:r>
            <a:r>
              <a:rPr lang="it-IT" sz="2400" spc="-150" dirty="0" smtClean="0">
                <a:sym typeface="Wingdings" panose="05000000000000000000" pitchFamily="2" charset="2"/>
              </a:rPr>
              <a:t> è stato però ritenuto </a:t>
            </a:r>
            <a:r>
              <a:rPr lang="it-IT" sz="2400" spc="-150" dirty="0" smtClean="0"/>
              <a:t>legittimo il </a:t>
            </a:r>
            <a:r>
              <a:rPr lang="it-IT" sz="2400" spc="-150" dirty="0"/>
              <a:t>provvedimento del </a:t>
            </a:r>
            <a:r>
              <a:rPr lang="it-IT" sz="2400" spc="-150" dirty="0" smtClean="0"/>
              <a:t>G.D. </a:t>
            </a:r>
            <a:r>
              <a:rPr lang="it-IT" sz="2400" spc="-150" dirty="0"/>
              <a:t>che aveva disposto l'esame </a:t>
            </a:r>
            <a:r>
              <a:rPr lang="it-IT" sz="2400" spc="-150" dirty="0" smtClean="0"/>
              <a:t>delle domande depositate dopo il 30° giorno nell'ambito </a:t>
            </a:r>
            <a:r>
              <a:rPr lang="it-IT" sz="2400" spc="-150" dirty="0"/>
              <a:t>dello stato passivo delle tempestive, ritenendo tale scelta più compatibile con il sollecito espletamento della verifica (</a:t>
            </a:r>
            <a:r>
              <a:rPr lang="it-IT" sz="2400" i="1" spc="-150" dirty="0"/>
              <a:t>Cass. I, n. 4792/2012</a:t>
            </a:r>
            <a:r>
              <a:rPr lang="it-IT" sz="2400" spc="-150" dirty="0" smtClean="0"/>
              <a:t>).</a:t>
            </a:r>
          </a:p>
          <a:p>
            <a:pPr algn="just"/>
            <a:r>
              <a:rPr lang="it-IT" sz="2400" spc="-150" dirty="0"/>
              <a:t>Sono invece sono domande c.d. </a:t>
            </a:r>
            <a:r>
              <a:rPr lang="it-IT" sz="2400" b="1" spc="-150" dirty="0"/>
              <a:t>«</a:t>
            </a:r>
            <a:r>
              <a:rPr lang="it-IT" sz="2400" b="1" spc="-150" dirty="0" err="1"/>
              <a:t>ultratardive</a:t>
            </a:r>
            <a:r>
              <a:rPr lang="it-IT" sz="2400" b="1" spc="-150" dirty="0"/>
              <a:t>»</a:t>
            </a:r>
            <a:r>
              <a:rPr lang="it-IT" sz="2400" spc="-150" dirty="0"/>
              <a:t> (o «</a:t>
            </a:r>
            <a:r>
              <a:rPr lang="it-IT" sz="2400" spc="-150" dirty="0" err="1"/>
              <a:t>supertardive</a:t>
            </a:r>
            <a:r>
              <a:rPr lang="it-IT" sz="2400" spc="-150" dirty="0"/>
              <a:t>») quelle presentate oltre </a:t>
            </a:r>
            <a:r>
              <a:rPr lang="it-IT" sz="2400" spc="-150" dirty="0" smtClean="0"/>
              <a:t>i dodici mesi e </a:t>
            </a:r>
            <a:r>
              <a:rPr lang="it-IT" sz="2400" spc="-150" dirty="0"/>
              <a:t>sino all’esaurimento delle </a:t>
            </a:r>
            <a:r>
              <a:rPr lang="it-IT" sz="2400" spc="-150" dirty="0" smtClean="0"/>
              <a:t>ripartizioni.</a:t>
            </a:r>
          </a:p>
          <a:p>
            <a:pPr algn="just"/>
            <a:r>
              <a:rPr lang="it-IT" sz="2400" spc="-150" dirty="0"/>
              <a:t>I termini in questione devono ritenersi di natura </a:t>
            </a:r>
            <a:r>
              <a:rPr lang="it-IT" sz="2400" b="1" spc="-150" dirty="0" smtClean="0"/>
              <a:t>perentoria </a:t>
            </a:r>
            <a:r>
              <a:rPr lang="it-IT" sz="2400" spc="-150" dirty="0" smtClean="0"/>
              <a:t>(art</a:t>
            </a:r>
            <a:r>
              <a:rPr lang="it-IT" sz="2400" spc="-150" dirty="0"/>
              <a:t>. </a:t>
            </a:r>
            <a:r>
              <a:rPr lang="it-IT" sz="2400" spc="-150" dirty="0" smtClean="0"/>
              <a:t>49), </a:t>
            </a:r>
            <a:r>
              <a:rPr lang="it-IT" sz="2400" spc="-150" dirty="0"/>
              <a:t>salvo il sostanziale </a:t>
            </a:r>
            <a:r>
              <a:rPr lang="it-IT" sz="2400" b="1" spc="-150" dirty="0"/>
              <a:t>meccanismo di rimessione in termini</a:t>
            </a:r>
            <a:r>
              <a:rPr lang="it-IT" sz="2400" spc="-150" dirty="0"/>
              <a:t> che opera quando il creditore insinuatosi dopo la scadenza </a:t>
            </a:r>
            <a:r>
              <a:rPr lang="it-IT" sz="2400" spc="-150" dirty="0" smtClean="0"/>
              <a:t>dia </a:t>
            </a:r>
            <a:r>
              <a:rPr lang="it-IT" sz="2400" spc="-150" dirty="0"/>
              <a:t>prova del fatto che il ritardo è dipeso da causa a lui non </a:t>
            </a:r>
            <a:r>
              <a:rPr lang="it-IT" sz="2400" spc="-150" dirty="0" smtClean="0"/>
              <a:t>imputabile.</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70</a:t>
            </a:fld>
            <a:endParaRPr lang="it-IT"/>
          </a:p>
        </p:txBody>
      </p:sp>
    </p:spTree>
    <p:extLst>
      <p:ext uri="{BB962C8B-B14F-4D97-AF65-F5344CB8AC3E}">
        <p14:creationId xmlns:p14="http://schemas.microsoft.com/office/powerpoint/2010/main" val="1502177788"/>
      </p:ext>
    </p:extLst>
  </p:cSld>
  <p:clrMapOvr>
    <a:masterClrMapping/>
  </p:clrMapOvr>
  <p:transition spd="slow">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Va </a:t>
            </a:r>
            <a:r>
              <a:rPr lang="it-IT" sz="2400" b="1" dirty="0" smtClean="0"/>
              <a:t>escluso </a:t>
            </a:r>
            <a:r>
              <a:rPr lang="it-IT" sz="2400" dirty="0" smtClean="0"/>
              <a:t>che il </a:t>
            </a:r>
            <a:r>
              <a:rPr lang="it-IT" sz="2400" dirty="0"/>
              <a:t>termine iniziale subisca uno </a:t>
            </a:r>
            <a:r>
              <a:rPr lang="it-IT" sz="2400" b="1" dirty="0"/>
              <a:t>slittamento</a:t>
            </a:r>
            <a:r>
              <a:rPr lang="it-IT" sz="2400" dirty="0"/>
              <a:t> nel caso in cui la verifica delle domande tempestive prosegua in una ulteriore udienza, dovendo lo stesso essere ancorato alla data </a:t>
            </a:r>
            <a:r>
              <a:rPr lang="it-IT" sz="2400" dirty="0" smtClean="0"/>
              <a:t>dell’udienza in cui </a:t>
            </a:r>
            <a:r>
              <a:rPr lang="it-IT" sz="2400" b="1" dirty="0" smtClean="0"/>
              <a:t>inizia</a:t>
            </a:r>
            <a:r>
              <a:rPr lang="it-IT" sz="2400" dirty="0" smtClean="0"/>
              <a:t> la verifica.</a:t>
            </a:r>
          </a:p>
          <a:p>
            <a:pPr algn="just"/>
            <a:r>
              <a:rPr lang="it-IT" sz="2400" dirty="0" smtClean="0"/>
              <a:t>Il </a:t>
            </a:r>
            <a:r>
              <a:rPr lang="it-IT" sz="2400" dirty="0"/>
              <a:t>termine finale risulta assoggettato alla </a:t>
            </a:r>
            <a:r>
              <a:rPr lang="it-IT" sz="2400" b="1" dirty="0"/>
              <a:t>sospensione feriale</a:t>
            </a:r>
            <a:r>
              <a:rPr lang="it-IT" sz="2400" dirty="0"/>
              <a:t> </a:t>
            </a:r>
            <a:r>
              <a:rPr lang="it-IT" sz="2400" dirty="0" smtClean="0"/>
              <a:t>(cfr. art. 207.16 C.C.I.) (</a:t>
            </a:r>
            <a:r>
              <a:rPr lang="it-IT" sz="2400" i="1" dirty="0"/>
              <a:t>Cass. VI, n. 4408/2016</a:t>
            </a:r>
            <a:r>
              <a:rPr lang="it-IT" sz="2400" dirty="0"/>
              <a:t>; </a:t>
            </a:r>
            <a:r>
              <a:rPr lang="it-IT" sz="2400" i="1" dirty="0"/>
              <a:t>Cass. VI, n. 16494/2013</a:t>
            </a:r>
            <a:r>
              <a:rPr lang="it-IT" sz="2400" dirty="0" smtClean="0"/>
              <a:t>)</a:t>
            </a:r>
          </a:p>
          <a:p>
            <a:pPr algn="just"/>
            <a:r>
              <a:rPr lang="it-IT" sz="2400" dirty="0"/>
              <a:t>Il termine finale può essere elevato, sulla base di una specifica </a:t>
            </a:r>
            <a:r>
              <a:rPr lang="it-IT" sz="2400" dirty="0" smtClean="0"/>
              <a:t>motivazione, </a:t>
            </a:r>
            <a:r>
              <a:rPr lang="it-IT" sz="2400" dirty="0"/>
              <a:t>a </a:t>
            </a:r>
            <a:r>
              <a:rPr lang="it-IT" sz="2400" b="1" dirty="0" smtClean="0"/>
              <a:t>diciotto </a:t>
            </a:r>
            <a:r>
              <a:rPr lang="it-IT" sz="2400" b="1" dirty="0"/>
              <a:t>mesi</a:t>
            </a:r>
            <a:r>
              <a:rPr lang="it-IT" sz="2400" dirty="0"/>
              <a:t> </a:t>
            </a:r>
            <a:r>
              <a:rPr lang="it-IT" sz="2400" dirty="0" smtClean="0"/>
              <a:t>(C.C.I.: dodici) dalla </a:t>
            </a:r>
            <a:r>
              <a:rPr lang="it-IT" sz="2400" dirty="0"/>
              <a:t>sentenza </a:t>
            </a:r>
            <a:r>
              <a:rPr lang="it-IT" sz="2400" dirty="0" smtClean="0"/>
              <a:t>di fallimento (liquidazione). </a:t>
            </a:r>
          </a:p>
          <a:p>
            <a:pPr algn="just"/>
            <a:r>
              <a:rPr lang="it-IT" sz="2400" dirty="0" smtClean="0"/>
              <a:t>Non è chiaro se </a:t>
            </a:r>
            <a:r>
              <a:rPr lang="it-IT" sz="2400" dirty="0"/>
              <a:t>la valutazione debba essere </a:t>
            </a:r>
            <a:r>
              <a:rPr lang="it-IT" sz="2400" dirty="0" smtClean="0"/>
              <a:t>operata solo </a:t>
            </a:r>
            <a:r>
              <a:rPr lang="it-IT" sz="2400" dirty="0"/>
              <a:t>al momento di apertura della proceduta o possa essere disposta dal tribunale anche in un momento </a:t>
            </a:r>
            <a:r>
              <a:rPr lang="it-IT" sz="2400" dirty="0" smtClean="0"/>
              <a:t>successivo, </a:t>
            </a:r>
            <a:r>
              <a:rPr lang="it-IT" sz="2400" dirty="0"/>
              <a:t>una volta rilevati aspetti come l'elevato numero di creditori o le difficoltà del curatore nell'individuare i creditori cui inviare l'avviso </a:t>
            </a:r>
            <a:r>
              <a:rPr lang="it-IT" sz="2400" i="1" dirty="0"/>
              <a:t>ex</a:t>
            </a:r>
            <a:r>
              <a:rPr lang="it-IT" sz="2400" dirty="0"/>
              <a:t> art. 92</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71</a:t>
            </a:fld>
            <a:endParaRPr lang="it-IT"/>
          </a:p>
        </p:txBody>
      </p:sp>
    </p:spTree>
    <p:extLst>
      <p:ext uri="{BB962C8B-B14F-4D97-AF65-F5344CB8AC3E}">
        <p14:creationId xmlns:p14="http://schemas.microsoft.com/office/powerpoint/2010/main" val="4227579740"/>
      </p:ext>
    </p:extLst>
  </p:cSld>
  <p:clrMapOvr>
    <a:masterClrMapping/>
  </p:clrMapOvr>
  <p:transition spd="slow">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spc="-150" dirty="0" smtClean="0"/>
              <a:t>Il </a:t>
            </a:r>
            <a:r>
              <a:rPr lang="it-IT" sz="2400" spc="-150" dirty="0"/>
              <a:t>termine deve essere calcolato con riferimento al momento in cui la domanda risulta </a:t>
            </a:r>
            <a:r>
              <a:rPr lang="it-IT" sz="2400" b="1" spc="-150" dirty="0"/>
              <a:t>depositata</a:t>
            </a:r>
            <a:r>
              <a:rPr lang="it-IT" sz="2400" spc="-150" dirty="0"/>
              <a:t> (secondo la nuova disciplina in via telematica e non più in cancelleria</a:t>
            </a:r>
            <a:r>
              <a:rPr lang="it-IT" sz="2400" spc="-150" dirty="0" smtClean="0"/>
              <a:t>), </a:t>
            </a:r>
            <a:r>
              <a:rPr lang="it-IT" sz="2400" spc="-150" dirty="0"/>
              <a:t>ed è dal deposito che si verificherà anche l'effetto interruttivo della prescrizione.</a:t>
            </a:r>
          </a:p>
          <a:p>
            <a:pPr algn="just"/>
            <a:r>
              <a:rPr lang="it-IT" sz="2400" spc="-150" dirty="0" smtClean="0"/>
              <a:t>La </a:t>
            </a:r>
            <a:r>
              <a:rPr lang="it-IT" sz="2400" spc="-150" dirty="0"/>
              <a:t>previsione non distingue tra creditori </a:t>
            </a:r>
            <a:r>
              <a:rPr lang="it-IT" sz="2400" i="1" spc="-150" dirty="0"/>
              <a:t>ante</a:t>
            </a:r>
            <a:r>
              <a:rPr lang="it-IT" sz="2400" spc="-150" dirty="0"/>
              <a:t> e creditori </a:t>
            </a:r>
            <a:r>
              <a:rPr lang="it-IT" sz="2400" i="1" spc="-150" dirty="0"/>
              <a:t>post</a:t>
            </a:r>
            <a:r>
              <a:rPr lang="it-IT" sz="2400" spc="-150" dirty="0"/>
              <a:t> apertura della liquidazione giudiziale, con la conseguenza che essa viene ad operare anche per i </a:t>
            </a:r>
            <a:r>
              <a:rPr lang="it-IT" sz="2400" b="1" spc="-150" dirty="0"/>
              <a:t>crediti (prededucibili) sorti dopo</a:t>
            </a:r>
            <a:r>
              <a:rPr lang="it-IT" sz="2400" spc="-150" dirty="0"/>
              <a:t> la dichiarazione di </a:t>
            </a:r>
            <a:r>
              <a:rPr lang="it-IT" sz="2400" spc="-150" dirty="0" smtClean="0"/>
              <a:t>fallimento ma l'epoca </a:t>
            </a:r>
            <a:r>
              <a:rPr lang="it-IT" sz="2400" spc="-150" dirty="0"/>
              <a:t>di maturazione del </a:t>
            </a:r>
            <a:r>
              <a:rPr lang="it-IT" sz="2400" spc="-150" dirty="0" smtClean="0"/>
              <a:t>credito può assumere </a:t>
            </a:r>
            <a:r>
              <a:rPr lang="it-IT" sz="2400" spc="-150" dirty="0"/>
              <a:t>rilievo ai fini della non imputabilità del ritardo (Cass. I, n. 17594/2019)</a:t>
            </a:r>
            <a:r>
              <a:rPr lang="it-IT" sz="2400" spc="-150" dirty="0" smtClean="0"/>
              <a:t>.</a:t>
            </a:r>
          </a:p>
          <a:p>
            <a:pPr algn="just"/>
            <a:r>
              <a:rPr lang="it-IT" sz="2400" spc="-150" dirty="0" smtClean="0"/>
              <a:t>Decorso il termine, </a:t>
            </a:r>
            <a:r>
              <a:rPr lang="it-IT" sz="2400" spc="-150" dirty="0"/>
              <a:t>il </a:t>
            </a:r>
            <a:r>
              <a:rPr lang="it-IT" sz="2400" spc="-150" dirty="0" smtClean="0"/>
              <a:t>creditore, </a:t>
            </a:r>
            <a:r>
              <a:rPr lang="it-IT" sz="2400" spc="-150" dirty="0"/>
              <a:t>per </a:t>
            </a:r>
            <a:r>
              <a:rPr lang="it-IT" sz="2400" spc="-150" dirty="0" smtClean="0"/>
              <a:t>superare il vaglio di ammissibilità, deve dimostrare che il ritardo è dipeso da causa a lui non imputabile.</a:t>
            </a:r>
          </a:p>
          <a:p>
            <a:pPr algn="just"/>
            <a:r>
              <a:rPr lang="it-IT" sz="2400" spc="-150" dirty="0" smtClean="0">
                <a:solidFill>
                  <a:srgbClr val="FF0000"/>
                </a:solidFill>
              </a:rPr>
              <a:t>C.C.I.: il creditore deve ulteriormente rispettare </a:t>
            </a:r>
            <a:r>
              <a:rPr lang="it-IT" sz="2400" spc="-150" dirty="0">
                <a:solidFill>
                  <a:srgbClr val="FF0000"/>
                </a:solidFill>
              </a:rPr>
              <a:t>in ogni caso il termine di </a:t>
            </a:r>
            <a:r>
              <a:rPr lang="it-IT" sz="2400" b="1" spc="-150" dirty="0">
                <a:solidFill>
                  <a:srgbClr val="FF0000"/>
                </a:solidFill>
              </a:rPr>
              <a:t>sessanta giorni</a:t>
            </a:r>
            <a:r>
              <a:rPr lang="it-IT" sz="2400" spc="-150" dirty="0">
                <a:solidFill>
                  <a:srgbClr val="FF0000"/>
                </a:solidFill>
              </a:rPr>
              <a:t> dal momento della cessazione della causa che ha impedito il deposito </a:t>
            </a:r>
            <a:r>
              <a:rPr lang="it-IT" sz="2400" spc="-150" dirty="0" smtClean="0">
                <a:solidFill>
                  <a:srgbClr val="FF0000"/>
                </a:solidFill>
              </a:rPr>
              <a:t>tempestivo.</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72</a:t>
            </a:fld>
            <a:endParaRPr lang="it-IT"/>
          </a:p>
        </p:txBody>
      </p:sp>
    </p:spTree>
    <p:extLst>
      <p:ext uri="{BB962C8B-B14F-4D97-AF65-F5344CB8AC3E}">
        <p14:creationId xmlns:p14="http://schemas.microsoft.com/office/powerpoint/2010/main" val="15769255"/>
      </p:ext>
    </p:extLst>
  </p:cSld>
  <p:clrMapOvr>
    <a:masterClrMapping/>
  </p:clrMapOvr>
  <p:transition spd="slow">
    <p:wip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«causa non imputabile»: riferimento </a:t>
            </a:r>
            <a:r>
              <a:rPr lang="it-IT" sz="2400" dirty="0"/>
              <a:t>a fattori esterni alla sfera di controllo del creditore/rivendicante, tali da avergli impedito la presentazione della domande nei termini, come nelle ipotesi del </a:t>
            </a:r>
            <a:r>
              <a:rPr lang="it-IT" sz="2400" b="1" dirty="0"/>
              <a:t>caso fortuito</a:t>
            </a:r>
            <a:r>
              <a:rPr lang="it-IT" sz="2400" dirty="0"/>
              <a:t> e della </a:t>
            </a:r>
            <a:r>
              <a:rPr lang="it-IT" sz="2400" b="1" dirty="0"/>
              <a:t>forza </a:t>
            </a:r>
            <a:r>
              <a:rPr lang="it-IT" sz="2400" b="1" dirty="0" smtClean="0"/>
              <a:t>maggiore</a:t>
            </a:r>
            <a:r>
              <a:rPr lang="it-IT" sz="2400" dirty="0" smtClean="0"/>
              <a:t> </a:t>
            </a:r>
            <a:r>
              <a:rPr lang="it-IT" sz="2400" dirty="0" smtClean="0">
                <a:sym typeface="Wingdings" panose="05000000000000000000" pitchFamily="2" charset="2"/>
              </a:rPr>
              <a:t> </a:t>
            </a:r>
            <a:r>
              <a:rPr lang="it-IT" sz="2400" dirty="0" smtClean="0"/>
              <a:t>nozione elastica.</a:t>
            </a:r>
          </a:p>
          <a:p>
            <a:pPr algn="just"/>
            <a:r>
              <a:rPr lang="it-IT" sz="2400" dirty="0" smtClean="0"/>
              <a:t>Da essa discende un meccanismo affine alla </a:t>
            </a:r>
            <a:r>
              <a:rPr lang="it-IT" sz="2400" b="1" dirty="0" smtClean="0"/>
              <a:t>rimessione </a:t>
            </a:r>
            <a:r>
              <a:rPr lang="it-IT" sz="2400" b="1" dirty="0"/>
              <a:t>in termini</a:t>
            </a:r>
            <a:r>
              <a:rPr lang="it-IT" sz="2400" dirty="0"/>
              <a:t> </a:t>
            </a:r>
            <a:r>
              <a:rPr lang="it-IT" sz="2400" dirty="0" smtClean="0"/>
              <a:t>che presuppone una valutazione volta per volta sulle </a:t>
            </a:r>
            <a:r>
              <a:rPr lang="it-IT" sz="2400" b="1" dirty="0"/>
              <a:t>ragioni</a:t>
            </a:r>
            <a:r>
              <a:rPr lang="it-IT" sz="2400" dirty="0"/>
              <a:t> che hanno determinato il </a:t>
            </a:r>
            <a:r>
              <a:rPr lang="it-IT" sz="2400" dirty="0" smtClean="0"/>
              <a:t>ritardo </a:t>
            </a:r>
            <a:r>
              <a:rPr lang="it-IT" sz="2400" dirty="0"/>
              <a:t>(</a:t>
            </a:r>
            <a:r>
              <a:rPr lang="it-IT" sz="2400" i="1" dirty="0"/>
              <a:t>Cass. I, n. 21661 del 05/09/2018; Cass. I, n. 19017/2017;</a:t>
            </a:r>
            <a:r>
              <a:rPr lang="it-IT" sz="2400" dirty="0"/>
              <a:t> </a:t>
            </a:r>
            <a:r>
              <a:rPr lang="it-IT" sz="2400" i="1" dirty="0"/>
              <a:t>Cass. I, n. 20686/2013</a:t>
            </a:r>
            <a:r>
              <a:rPr lang="it-IT" sz="2400" dirty="0" smtClean="0"/>
              <a:t>).</a:t>
            </a:r>
          </a:p>
          <a:p>
            <a:pPr algn="just"/>
            <a:r>
              <a:rPr lang="it-IT" sz="2400" dirty="0" smtClean="0"/>
              <a:t>Le ragioni che giustificano il ritardo </a:t>
            </a:r>
            <a:r>
              <a:rPr lang="it-IT" sz="2400" b="1" dirty="0" smtClean="0"/>
              <a:t>non </a:t>
            </a:r>
            <a:r>
              <a:rPr lang="it-IT" sz="2400" b="1" dirty="0"/>
              <a:t>costituiscono un numero </a:t>
            </a:r>
            <a:r>
              <a:rPr lang="it-IT" sz="2400" b="1" dirty="0" smtClean="0"/>
              <a:t>chiuso</a:t>
            </a:r>
            <a:r>
              <a:rPr lang="it-IT" sz="2400" dirty="0" smtClean="0"/>
              <a:t>.</a:t>
            </a:r>
          </a:p>
          <a:p>
            <a:pPr algn="just"/>
            <a:r>
              <a:rPr lang="it-IT" sz="2400" b="1" dirty="0" smtClean="0"/>
              <a:t>La </a:t>
            </a:r>
            <a:r>
              <a:rPr lang="it-IT" sz="2400" b="1" dirty="0"/>
              <a:t>principale, ma non </a:t>
            </a:r>
            <a:r>
              <a:rPr lang="it-IT" sz="2400" b="1" dirty="0" smtClean="0"/>
              <a:t>esclusiva</a:t>
            </a:r>
            <a:r>
              <a:rPr lang="it-IT" sz="2400" dirty="0" smtClean="0"/>
              <a:t>, </a:t>
            </a:r>
            <a:r>
              <a:rPr lang="it-IT" sz="2400" dirty="0"/>
              <a:t>può essere costituita </a:t>
            </a:r>
            <a:r>
              <a:rPr lang="it-IT" sz="2400" b="1" dirty="0"/>
              <a:t>dall'omissione dell'invio dell''avviso</a:t>
            </a:r>
            <a:r>
              <a:rPr lang="it-IT" sz="2400" dirty="0"/>
              <a:t> </a:t>
            </a:r>
            <a:r>
              <a:rPr lang="it-IT" sz="2400" b="1" i="1" dirty="0"/>
              <a:t>ex</a:t>
            </a:r>
            <a:r>
              <a:rPr lang="it-IT" sz="2400" dirty="0"/>
              <a:t> </a:t>
            </a:r>
            <a:r>
              <a:rPr lang="it-IT" sz="2400" b="1" dirty="0"/>
              <a:t>art. </a:t>
            </a:r>
            <a:r>
              <a:rPr lang="it-IT" sz="2400" b="1" dirty="0" smtClean="0"/>
              <a:t>92 (200 C.C.I.) </a:t>
            </a:r>
            <a:r>
              <a:rPr lang="it-IT" sz="2400" dirty="0" smtClean="0"/>
              <a:t>da </a:t>
            </a:r>
            <a:r>
              <a:rPr lang="it-IT" sz="2400" dirty="0"/>
              <a:t>parte del curatore, </a:t>
            </a:r>
            <a:r>
              <a:rPr lang="it-IT" sz="2400" dirty="0" smtClean="0"/>
              <a:t>ma quest'ultimo può comunque </a:t>
            </a:r>
            <a:r>
              <a:rPr lang="it-IT" sz="2400" dirty="0"/>
              <a:t>dare prova della conoscenza della procedura da parte del creditore </a:t>
            </a:r>
            <a:r>
              <a:rPr lang="it-IT" sz="2400" dirty="0" smtClean="0"/>
              <a:t>tardivo;</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73</a:t>
            </a:fld>
            <a:endParaRPr lang="it-IT"/>
          </a:p>
        </p:txBody>
      </p:sp>
    </p:spTree>
    <p:extLst>
      <p:ext uri="{BB962C8B-B14F-4D97-AF65-F5344CB8AC3E}">
        <p14:creationId xmlns:p14="http://schemas.microsoft.com/office/powerpoint/2010/main" val="2052267180"/>
      </p:ext>
    </p:extLst>
  </p:cSld>
  <p:clrMapOvr>
    <a:masterClrMapping/>
  </p:clrMapOvr>
  <p:transition spd="slow">
    <p:wip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La </a:t>
            </a:r>
            <a:r>
              <a:rPr lang="it-IT" sz="2400" dirty="0"/>
              <a:t>sussistenza della causa non imputabile del ritardo del creditore può essere esclusa </a:t>
            </a:r>
            <a:r>
              <a:rPr lang="it-IT" sz="2400" b="1" dirty="0"/>
              <a:t>ove il curatore provi</a:t>
            </a:r>
            <a:r>
              <a:rPr lang="it-IT" sz="2400" dirty="0"/>
              <a:t> che il creditore abbia comunque avuto notizia del fallimento (</a:t>
            </a:r>
            <a:r>
              <a:rPr lang="it-IT" sz="2400" i="1" dirty="0"/>
              <a:t>Cass. I n. 16103/2018</a:t>
            </a:r>
            <a:r>
              <a:rPr lang="it-IT" sz="2400" dirty="0"/>
              <a:t> – che però chiarisce che, in assenza di tale prova, il mancato avviso al creditore da parte del curatore del fallimento, previsto dalla citata norma, integra sì una causa non imputabile del ritardo - </a:t>
            </a:r>
            <a:r>
              <a:rPr lang="it-IT" sz="2400" i="1" dirty="0"/>
              <a:t>Cass. VI - 1, n. 17416/2017;</a:t>
            </a:r>
            <a:r>
              <a:rPr lang="it-IT" sz="2400" dirty="0"/>
              <a:t> </a:t>
            </a:r>
            <a:r>
              <a:rPr lang="it-IT" sz="2400" i="1" dirty="0"/>
              <a:t>Cass. VI, n. 13818/2016</a:t>
            </a:r>
            <a:r>
              <a:rPr lang="it-IT" sz="2400" dirty="0"/>
              <a:t>; </a:t>
            </a:r>
            <a:r>
              <a:rPr lang="it-IT" sz="2400" i="1" dirty="0"/>
              <a:t>Cass. I, n. 23303/2015</a:t>
            </a:r>
            <a:r>
              <a:rPr lang="it-IT" sz="2400" dirty="0"/>
              <a:t>; </a:t>
            </a:r>
            <a:r>
              <a:rPr lang="it-IT" sz="2400" i="1" dirty="0"/>
              <a:t>Cass. I, n. 4310/2012</a:t>
            </a:r>
            <a:r>
              <a:rPr lang="it-IT" sz="2400" dirty="0"/>
              <a:t>).</a:t>
            </a:r>
            <a:endParaRPr lang="it-IT" sz="2400" dirty="0" smtClean="0"/>
          </a:p>
          <a:p>
            <a:pPr algn="just"/>
            <a:r>
              <a:rPr lang="it-IT" sz="2400" dirty="0" smtClean="0"/>
              <a:t>I </a:t>
            </a:r>
            <a:r>
              <a:rPr lang="it-IT" sz="2400" dirty="0"/>
              <a:t>diversi </a:t>
            </a:r>
            <a:r>
              <a:rPr lang="it-IT" sz="2400" b="1" dirty="0"/>
              <a:t>termini per la formazione dei ruoli</a:t>
            </a:r>
            <a:r>
              <a:rPr lang="it-IT" sz="2400" dirty="0"/>
              <a:t> e per l'emissione delle cartelle, ai sensi dell'art. 25 del </a:t>
            </a:r>
            <a:r>
              <a:rPr lang="it-IT" sz="2400" dirty="0" err="1"/>
              <a:t>d.P.R.</a:t>
            </a:r>
            <a:r>
              <a:rPr lang="it-IT" sz="2400" dirty="0"/>
              <a:t> 29 settembre 1973, n. 602, giustifichino il ritardo nell'insinuazione dell'ente di riscossione, potendo rilevare i soli tempi strettamente necessari all'Amministrazione finanziaria per predisporre i titoli (</a:t>
            </a:r>
            <a:r>
              <a:rPr lang="it-IT" sz="2400" i="1" dirty="0"/>
              <a:t>Cass. I, n. 17787/2015</a:t>
            </a:r>
            <a:r>
              <a:rPr lang="it-IT" sz="2400" dirty="0"/>
              <a:t>; </a:t>
            </a:r>
            <a:r>
              <a:rPr lang="it-IT" sz="2400" i="1" dirty="0"/>
              <a:t>Cass. VI, n. 22749/2012</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74</a:t>
            </a:fld>
            <a:endParaRPr lang="it-IT"/>
          </a:p>
        </p:txBody>
      </p:sp>
    </p:spTree>
    <p:extLst>
      <p:ext uri="{BB962C8B-B14F-4D97-AF65-F5344CB8AC3E}">
        <p14:creationId xmlns:p14="http://schemas.microsoft.com/office/powerpoint/2010/main" val="134302978"/>
      </p:ext>
    </p:extLst>
  </p:cSld>
  <p:clrMapOvr>
    <a:masterClrMapping/>
  </p:clrMapOvr>
  <p:transition spd="slow">
    <p:wip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spcBef>
                <a:spcPts val="0"/>
              </a:spcBef>
            </a:pPr>
            <a:r>
              <a:rPr lang="it-IT" sz="2400" dirty="0" smtClean="0"/>
              <a:t>Il creditore </a:t>
            </a:r>
            <a:r>
              <a:rPr lang="it-IT" sz="2400" dirty="0" err="1" smtClean="0"/>
              <a:t>supertardivo</a:t>
            </a:r>
            <a:r>
              <a:rPr lang="it-IT" sz="2400" dirty="0" smtClean="0"/>
              <a:t> può attivarsi quando vuole sino al riparto finale o esiste un termine ultimo per attivarsi, una </a:t>
            </a:r>
            <a:r>
              <a:rPr lang="it-IT" sz="2400" dirty="0"/>
              <a:t>volta venuto meno </a:t>
            </a:r>
            <a:r>
              <a:rPr lang="it-IT" sz="2400" dirty="0" smtClean="0"/>
              <a:t>l’impedimento?</a:t>
            </a:r>
          </a:p>
          <a:p>
            <a:pPr algn="just">
              <a:spcBef>
                <a:spcPts val="0"/>
              </a:spcBef>
            </a:pPr>
            <a:r>
              <a:rPr lang="it-IT" sz="2400" dirty="0" smtClean="0"/>
              <a:t>Assenza di indicazioni univoche da parte della Cassazione che ha ritenuto: </a:t>
            </a:r>
          </a:p>
          <a:p>
            <a:pPr marL="715963" indent="-357188" algn="just">
              <a:spcBef>
                <a:spcPts val="0"/>
              </a:spcBef>
              <a:buFont typeface="+mj-lt"/>
              <a:buAutoNum type="arabicParenR"/>
            </a:pPr>
            <a:r>
              <a:rPr lang="it-IT" sz="2400" dirty="0" smtClean="0"/>
              <a:t>che il termine vada </a:t>
            </a:r>
            <a:r>
              <a:rPr lang="it-IT" sz="2400" b="1" dirty="0"/>
              <a:t>rimesso alla valutazione del giudice di merito</a:t>
            </a:r>
            <a:r>
              <a:rPr lang="it-IT" sz="2400" dirty="0"/>
              <a:t>, secondo un criterio di ragionevolezza, in rapporto alla peculiarità del caso </a:t>
            </a:r>
            <a:r>
              <a:rPr lang="it-IT" sz="2400" dirty="0" smtClean="0"/>
              <a:t>concreto, dovendo riconoscere il tempo necessario </a:t>
            </a:r>
            <a:r>
              <a:rPr lang="it-IT" sz="2400" i="1" dirty="0" smtClean="0"/>
              <a:t>«a </a:t>
            </a:r>
            <a:r>
              <a:rPr lang="it-IT" sz="2400" i="1" dirty="0"/>
              <a:t>prendere contezza del fallimento ed a redigere la suddetta </a:t>
            </a:r>
            <a:r>
              <a:rPr lang="it-IT" sz="2400" i="1" dirty="0" smtClean="0"/>
              <a:t>istanza»</a:t>
            </a:r>
            <a:r>
              <a:rPr lang="it-IT" sz="2400" dirty="0" smtClean="0"/>
              <a:t> (</a:t>
            </a:r>
            <a:r>
              <a:rPr lang="it-IT" sz="2400" i="1" dirty="0"/>
              <a:t>Cass. I, n. 23975/2015</a:t>
            </a:r>
            <a:r>
              <a:rPr lang="it-IT" sz="2400" dirty="0"/>
              <a:t>); </a:t>
            </a:r>
            <a:endParaRPr lang="it-IT" sz="2400" dirty="0" smtClean="0"/>
          </a:p>
          <a:p>
            <a:pPr marL="715963" indent="-357188" algn="just">
              <a:spcBef>
                <a:spcPts val="0"/>
              </a:spcBef>
              <a:buFont typeface="+mj-lt"/>
              <a:buAutoNum type="arabicParenR"/>
            </a:pPr>
            <a:r>
              <a:rPr lang="it-IT" sz="2400" dirty="0" smtClean="0"/>
              <a:t>che </a:t>
            </a:r>
            <a:r>
              <a:rPr lang="it-IT" sz="2400" dirty="0"/>
              <a:t>fosse eccessivo, in assenza di adeguata e specifica giustificazione, </a:t>
            </a:r>
            <a:r>
              <a:rPr lang="it-IT" sz="2400" b="1" dirty="0"/>
              <a:t>un intervallo temporale di quasi due anni</a:t>
            </a:r>
            <a:r>
              <a:rPr lang="it-IT" sz="2400" dirty="0"/>
              <a:t> tra l'insorgenza del credito (avvenuta dopo il primo stato passivo) e la presentazione dell'insinuazione (</a:t>
            </a:r>
            <a:r>
              <a:rPr lang="it-IT" sz="2400" i="1" dirty="0"/>
              <a:t>Cass. VI, n. 19679/2015</a:t>
            </a:r>
            <a:r>
              <a:rPr lang="it-IT" sz="2400" dirty="0" smtClean="0"/>
              <a:t>). </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75</a:t>
            </a:fld>
            <a:endParaRPr lang="it-IT"/>
          </a:p>
        </p:txBody>
      </p:sp>
    </p:spTree>
    <p:extLst>
      <p:ext uri="{BB962C8B-B14F-4D97-AF65-F5344CB8AC3E}">
        <p14:creationId xmlns:p14="http://schemas.microsoft.com/office/powerpoint/2010/main" val="631821062"/>
      </p:ext>
    </p:extLst>
  </p:cSld>
  <p:clrMapOvr>
    <a:masterClrMapping/>
  </p:clrMapOvr>
  <p:transition spd="slow">
    <p:wip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marL="457200" indent="-457200" algn="just">
              <a:buFont typeface="+mj-lt"/>
              <a:buAutoNum type="arabicParenR" startAt="3"/>
            </a:pPr>
            <a:r>
              <a:rPr lang="it-IT" sz="2400" dirty="0"/>
              <a:t>che le domande di ammissione al passivo dei crediti sopravvenuti alla dichiarazione di fallimento, debbano essere presentate nel termine di un anno a decorrere dal momento in cui si verificano le condizioni per partecipare al concorso fallimentare (</a:t>
            </a:r>
            <a:r>
              <a:rPr lang="it-IT" sz="2400" i="1" dirty="0"/>
              <a:t>Cass. VI - 1, n. 28799/2019</a:t>
            </a:r>
            <a:r>
              <a:rPr lang="it-IT" sz="2400" dirty="0"/>
              <a:t>), </a:t>
            </a:r>
            <a:r>
              <a:rPr lang="it-IT" sz="2400" i="1" dirty="0"/>
              <a:t>“non potendo riconoscersi al creditore sopravvenuto un termine più breve di quello a disposizione dei creditori preesistenti, alla luce del principio di eguaglianza e del diritto di agire in giudizio, di cui agli artt. 3 e 24 Cost.”</a:t>
            </a:r>
            <a:r>
              <a:rPr lang="it-IT" sz="2400" dirty="0"/>
              <a:t> (Cass. I, n. 18544/2019).</a:t>
            </a:r>
          </a:p>
          <a:p>
            <a:pPr algn="just"/>
            <a:r>
              <a:rPr lang="it-IT" sz="2400" b="1" dirty="0" smtClean="0">
                <a:solidFill>
                  <a:srgbClr val="FF0000"/>
                </a:solidFill>
              </a:rPr>
              <a:t>C.C.I.: la domanda deve essere veicolata al curatore entro sessanta giorni dal momento de venire meno della causa di impedimento</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76</a:t>
            </a:fld>
            <a:endParaRPr lang="it-IT"/>
          </a:p>
        </p:txBody>
      </p:sp>
    </p:spTree>
    <p:extLst>
      <p:ext uri="{BB962C8B-B14F-4D97-AF65-F5344CB8AC3E}">
        <p14:creationId xmlns:p14="http://schemas.microsoft.com/office/powerpoint/2010/main" val="3580850602"/>
      </p:ext>
    </p:extLst>
  </p:cSld>
  <p:clrMapOvr>
    <a:masterClrMapping/>
  </p:clrMapOvr>
  <p:transition spd="slow">
    <p:wip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La domanda tardiva concerne </a:t>
            </a:r>
            <a:r>
              <a:rPr lang="it-IT" sz="2400" b="1" dirty="0" smtClean="0"/>
              <a:t>un </a:t>
            </a:r>
            <a:r>
              <a:rPr lang="it-IT" sz="2400" b="1" dirty="0"/>
              <a:t>credito che non è stato oggetto di esame durante lo stato passivo delle domande </a:t>
            </a:r>
            <a:r>
              <a:rPr lang="it-IT" sz="2400" b="1" dirty="0" smtClean="0"/>
              <a:t>tempestive</a:t>
            </a:r>
            <a:r>
              <a:rPr lang="it-IT" sz="2400" dirty="0" smtClean="0"/>
              <a:t>.</a:t>
            </a:r>
          </a:p>
          <a:p>
            <a:pPr algn="just"/>
            <a:r>
              <a:rPr lang="it-IT" sz="2400" dirty="0" smtClean="0"/>
              <a:t>Il creditore già insinuato può presentare domande tardive </a:t>
            </a:r>
            <a:r>
              <a:rPr lang="it-IT" sz="2400" b="1" dirty="0" smtClean="0"/>
              <a:t>per </a:t>
            </a:r>
            <a:r>
              <a:rPr lang="it-IT" sz="2400" b="1" dirty="0"/>
              <a:t>crediti diversi per </a:t>
            </a:r>
            <a:r>
              <a:rPr lang="it-IT" sz="2400" b="1" i="1" dirty="0" err="1"/>
              <a:t>petitum</a:t>
            </a:r>
            <a:r>
              <a:rPr lang="it-IT" sz="2400" b="1" dirty="0"/>
              <a:t> e </a:t>
            </a:r>
            <a:r>
              <a:rPr lang="it-IT" sz="2400" b="1" i="1" dirty="0"/>
              <a:t>causa </a:t>
            </a:r>
            <a:r>
              <a:rPr lang="it-IT" sz="2400" b="1" i="1" dirty="0" err="1"/>
              <a:t>petendi</a:t>
            </a:r>
            <a:r>
              <a:rPr lang="it-IT" sz="2400" b="1" dirty="0"/>
              <a:t> da quelli fatti valere in via tempestiva</a:t>
            </a:r>
            <a:r>
              <a:rPr lang="it-IT" sz="2400" dirty="0"/>
              <a:t> </a:t>
            </a:r>
            <a:r>
              <a:rPr lang="it-IT" sz="2400" dirty="0" smtClean="0"/>
              <a:t>(</a:t>
            </a:r>
            <a:r>
              <a:rPr lang="it-IT" sz="2400" i="1" dirty="0"/>
              <a:t>Cass. lav., n. 10882/2012</a:t>
            </a:r>
            <a:r>
              <a:rPr lang="it-IT" sz="2400" dirty="0"/>
              <a:t>; </a:t>
            </a:r>
            <a:r>
              <a:rPr lang="it-IT" sz="2400" i="1" dirty="0"/>
              <a:t>Cass. I, n. 24049/2006</a:t>
            </a:r>
            <a:r>
              <a:rPr lang="it-IT" sz="2400" dirty="0" smtClean="0"/>
              <a:t>) perché altrimenti la </a:t>
            </a:r>
            <a:r>
              <a:rPr lang="it-IT" sz="2400" dirty="0"/>
              <a:t>domanda tardiva </a:t>
            </a:r>
            <a:r>
              <a:rPr lang="it-IT" sz="2400" dirty="0" smtClean="0"/>
              <a:t>sarebbe o una </a:t>
            </a:r>
            <a:r>
              <a:rPr lang="it-IT" sz="2400" dirty="0"/>
              <a:t>forma di impugnazione del precedente stato passivo </a:t>
            </a:r>
            <a:r>
              <a:rPr lang="it-IT" sz="2400" dirty="0" smtClean="0"/>
              <a:t>o un mezzo di elusione delle preclusioni.</a:t>
            </a:r>
          </a:p>
          <a:p>
            <a:pPr algn="just"/>
            <a:r>
              <a:rPr lang="it-IT" sz="2400" u="sng" dirty="0" smtClean="0"/>
              <a:t>Casi problematici</a:t>
            </a:r>
            <a:r>
              <a:rPr lang="it-IT" sz="2400" dirty="0" smtClean="0"/>
              <a:t>: 1) volte </a:t>
            </a:r>
            <a:r>
              <a:rPr lang="it-IT" sz="2400" dirty="0"/>
              <a:t>ad ottenere il </a:t>
            </a:r>
            <a:r>
              <a:rPr lang="it-IT" sz="2400" b="1" dirty="0"/>
              <a:t>riconoscimento del privilegio</a:t>
            </a:r>
            <a:r>
              <a:rPr lang="it-IT" sz="2400" dirty="0"/>
              <a:t> ad un credito già insinuato al passivo in via </a:t>
            </a:r>
            <a:r>
              <a:rPr lang="it-IT" sz="2400" dirty="0" smtClean="0"/>
              <a:t>chirografaria </a:t>
            </a:r>
            <a:r>
              <a:rPr lang="it-IT" sz="2400" dirty="0"/>
              <a:t>(</a:t>
            </a:r>
            <a:r>
              <a:rPr lang="it-IT" sz="2400" i="1" dirty="0"/>
              <a:t>Cass. I, n. 14936/2016</a:t>
            </a:r>
            <a:r>
              <a:rPr lang="it-IT" sz="2400" dirty="0"/>
              <a:t>)</a:t>
            </a:r>
            <a:r>
              <a:rPr lang="it-IT" sz="2400" dirty="0" smtClean="0"/>
              <a:t>; 2) a </a:t>
            </a:r>
            <a:r>
              <a:rPr lang="it-IT" sz="2400" dirty="0"/>
              <a:t>conseguire una diversa </a:t>
            </a:r>
            <a:r>
              <a:rPr lang="it-IT" sz="2400" b="1" dirty="0"/>
              <a:t>quantificazione</a:t>
            </a:r>
            <a:r>
              <a:rPr lang="it-IT" sz="2400" dirty="0"/>
              <a:t>; </a:t>
            </a:r>
            <a:r>
              <a:rPr lang="it-IT" sz="2400" dirty="0" smtClean="0"/>
              <a:t>3) a </a:t>
            </a:r>
            <a:r>
              <a:rPr lang="it-IT" sz="2400" dirty="0"/>
              <a:t>conseguire il riconoscimento degli </a:t>
            </a:r>
            <a:r>
              <a:rPr lang="it-IT" sz="2400" b="1" dirty="0"/>
              <a:t>accessori</a:t>
            </a:r>
            <a:r>
              <a:rPr lang="it-IT" sz="2400" dirty="0"/>
              <a:t>; </a:t>
            </a:r>
            <a:r>
              <a:rPr lang="it-IT" sz="2400" dirty="0" smtClean="0"/>
              <a:t>4) </a:t>
            </a:r>
            <a:r>
              <a:rPr lang="it-IT" sz="2400" b="1" dirty="0" smtClean="0"/>
              <a:t>ad </a:t>
            </a:r>
            <a:r>
              <a:rPr lang="it-IT" sz="2400" b="1" dirty="0"/>
              <a:t>azionare in via frazionata</a:t>
            </a:r>
            <a:r>
              <a:rPr lang="it-IT" sz="2400" dirty="0"/>
              <a:t> un credito ormai definito nel suo </a:t>
            </a:r>
            <a:r>
              <a:rPr lang="it-IT" sz="2400" i="1" dirty="0"/>
              <a:t>quantum</a:t>
            </a:r>
            <a:r>
              <a:rPr lang="it-IT" sz="2400" dirty="0"/>
              <a:t> e quindi non scaturente da un rapporto continuativo ancora in corso </a:t>
            </a:r>
            <a:r>
              <a:rPr lang="it-IT" sz="2400" dirty="0" smtClean="0"/>
              <a:t>o </a:t>
            </a:r>
            <a:r>
              <a:rPr lang="it-IT" sz="2400" dirty="0"/>
              <a:t>non costituito da distinte voci con distinti elementi costitutivi</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77</a:t>
            </a:fld>
            <a:endParaRPr lang="it-IT"/>
          </a:p>
        </p:txBody>
      </p:sp>
    </p:spTree>
    <p:extLst>
      <p:ext uri="{BB962C8B-B14F-4D97-AF65-F5344CB8AC3E}">
        <p14:creationId xmlns:p14="http://schemas.microsoft.com/office/powerpoint/2010/main" val="1674772743"/>
      </p:ext>
    </p:extLst>
  </p:cSld>
  <p:clrMapOvr>
    <a:masterClrMapping/>
  </p:clrMapOvr>
  <p:transition spd="slow">
    <p:wip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dirty="0" smtClean="0"/>
              <a:t>Casistica giurisprudenziale:</a:t>
            </a:r>
          </a:p>
          <a:p>
            <a:pPr algn="just">
              <a:spcBef>
                <a:spcPts val="0"/>
              </a:spcBef>
              <a:buFont typeface="Wingdings" panose="05000000000000000000" pitchFamily="2" charset="2"/>
              <a:buChar char="Ø"/>
            </a:pPr>
            <a:r>
              <a:rPr lang="it-IT" sz="2400" dirty="0" smtClean="0"/>
              <a:t>il </a:t>
            </a:r>
            <a:r>
              <a:rPr lang="it-IT" sz="2400" dirty="0"/>
              <a:t>creditore ammesso (come da domanda) in via </a:t>
            </a:r>
            <a:r>
              <a:rPr lang="it-IT" sz="2400" b="1" dirty="0"/>
              <a:t>chirografaria</a:t>
            </a:r>
            <a:r>
              <a:rPr lang="it-IT" sz="2400" dirty="0"/>
              <a:t>, </a:t>
            </a:r>
            <a:r>
              <a:rPr lang="it-IT" sz="2400" b="1" u="sng" dirty="0"/>
              <a:t>non può</a:t>
            </a:r>
            <a:r>
              <a:rPr lang="it-IT" sz="2400" dirty="0"/>
              <a:t> presentare domanda tardiva per il riconoscimento di un diritto di prelazione sul medesimo credito, a condizione che il curatore provi che la domanda di ammissione tardiva si riferisce ad un </a:t>
            </a:r>
            <a:r>
              <a:rPr lang="it-IT" sz="2400" b="1" dirty="0"/>
              <a:t>credito già insinuato</a:t>
            </a:r>
            <a:r>
              <a:rPr lang="it-IT" sz="2400" dirty="0"/>
              <a:t> (</a:t>
            </a:r>
            <a:r>
              <a:rPr lang="it-IT" sz="2400" i="1" dirty="0"/>
              <a:t>Cass. I, n. 14936/2016</a:t>
            </a:r>
            <a:r>
              <a:rPr lang="it-IT" sz="2400" dirty="0"/>
              <a:t>); </a:t>
            </a:r>
            <a:endParaRPr lang="it-IT" sz="2400" dirty="0" smtClean="0"/>
          </a:p>
          <a:p>
            <a:pPr algn="just">
              <a:spcBef>
                <a:spcPts val="0"/>
              </a:spcBef>
              <a:buFont typeface="Wingdings" panose="05000000000000000000" pitchFamily="2" charset="2"/>
              <a:buChar char="Ø"/>
            </a:pPr>
            <a:r>
              <a:rPr lang="it-IT" sz="2400" dirty="0" smtClean="0"/>
              <a:t>il </a:t>
            </a:r>
            <a:r>
              <a:rPr lang="it-IT" sz="2400" dirty="0"/>
              <a:t>creditore che abbia </a:t>
            </a:r>
            <a:r>
              <a:rPr lang="it-IT" sz="2400" b="1" dirty="0"/>
              <a:t>rinunciato</a:t>
            </a:r>
            <a:r>
              <a:rPr lang="it-IT" sz="2400" dirty="0"/>
              <a:t> all'ammissione al passivo anche se già ammesso </a:t>
            </a:r>
            <a:r>
              <a:rPr lang="it-IT" sz="2400" b="1" u="sng" dirty="0"/>
              <a:t>può</a:t>
            </a:r>
            <a:r>
              <a:rPr lang="it-IT" sz="2400" dirty="0"/>
              <a:t> riproporre l'istanza di insinuazione in via tardiva (</a:t>
            </a:r>
            <a:r>
              <a:rPr lang="it-IT" sz="2400" i="1" dirty="0"/>
              <a:t>Cass. I, n. 814/2016</a:t>
            </a:r>
            <a:r>
              <a:rPr lang="it-IT" sz="2400" dirty="0"/>
              <a:t>); </a:t>
            </a:r>
            <a:endParaRPr lang="it-IT" sz="2400" dirty="0" smtClean="0"/>
          </a:p>
          <a:p>
            <a:pPr algn="just">
              <a:spcBef>
                <a:spcPts val="0"/>
              </a:spcBef>
              <a:buFont typeface="Wingdings" panose="05000000000000000000" pitchFamily="2" charset="2"/>
              <a:buChar char="Ø"/>
            </a:pPr>
            <a:r>
              <a:rPr lang="it-IT" sz="2400" b="1" u="sng" dirty="0" smtClean="0"/>
              <a:t>è </a:t>
            </a:r>
            <a:r>
              <a:rPr lang="it-IT" sz="2400" b="1" u="sng" dirty="0"/>
              <a:t>ammissibile</a:t>
            </a:r>
            <a:r>
              <a:rPr lang="it-IT" sz="2400" dirty="0"/>
              <a:t> l'insinuazione tardiva del credito relativo agli </a:t>
            </a:r>
            <a:r>
              <a:rPr lang="it-IT" sz="2400" b="1" dirty="0"/>
              <a:t>interessi moratori</a:t>
            </a:r>
            <a:r>
              <a:rPr lang="it-IT" sz="2400" dirty="0"/>
              <a:t> di una sorte capitale già ammessa al passivo, in quanto fondata su una diversa </a:t>
            </a:r>
            <a:r>
              <a:rPr lang="it-IT" sz="2400" i="1" dirty="0"/>
              <a:t>causa </a:t>
            </a:r>
            <a:r>
              <a:rPr lang="it-IT" sz="2400" i="1" dirty="0" err="1"/>
              <a:t>petendi</a:t>
            </a:r>
            <a:r>
              <a:rPr lang="it-IT" sz="2400" dirty="0"/>
              <a:t>, con la sola eccezione del caso in cui gli interessi costituiscano una mera componente della pretesa già azionata (</a:t>
            </a:r>
            <a:r>
              <a:rPr lang="it-IT" sz="2400" i="1" dirty="0"/>
              <a:t>Cass.</a:t>
            </a:r>
            <a:r>
              <a:rPr lang="it-IT" sz="2400" dirty="0"/>
              <a:t> </a:t>
            </a:r>
            <a:r>
              <a:rPr lang="it-IT" sz="2400" i="1" dirty="0"/>
              <a:t>S.U.</a:t>
            </a:r>
            <a:r>
              <a:rPr lang="it-IT" sz="2400" dirty="0"/>
              <a:t>, </a:t>
            </a:r>
            <a:r>
              <a:rPr lang="it-IT" sz="2400" i="1" dirty="0"/>
              <a:t>n. 6060/2015</a:t>
            </a:r>
            <a:r>
              <a:rPr lang="it-IT" sz="2400" dirty="0"/>
              <a:t>; ma anche </a:t>
            </a:r>
            <a:r>
              <a:rPr lang="it-IT" sz="2400" i="1" dirty="0"/>
              <a:t>Cass. I, n. 4554/2012</a:t>
            </a:r>
            <a:r>
              <a:rPr lang="it-IT" sz="2400" dirty="0"/>
              <a:t>);</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78</a:t>
            </a:fld>
            <a:endParaRPr lang="it-IT"/>
          </a:p>
        </p:txBody>
      </p:sp>
    </p:spTree>
    <p:extLst>
      <p:ext uri="{BB962C8B-B14F-4D97-AF65-F5344CB8AC3E}">
        <p14:creationId xmlns:p14="http://schemas.microsoft.com/office/powerpoint/2010/main" val="423474112"/>
      </p:ext>
    </p:extLst>
  </p:cSld>
  <p:clrMapOvr>
    <a:masterClrMapping/>
  </p:clrMapOvr>
  <p:transition spd="slow">
    <p:wip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Autofit/>
          </a:bodyPr>
          <a:lstStyle/>
          <a:p>
            <a:pPr algn="just">
              <a:spcBef>
                <a:spcPts val="0"/>
              </a:spcBef>
              <a:buFont typeface="Wingdings" panose="05000000000000000000" pitchFamily="2" charset="2"/>
              <a:buChar char="Ø"/>
            </a:pPr>
            <a:r>
              <a:rPr lang="it-IT" sz="2400" dirty="0" smtClean="0"/>
              <a:t>Per </a:t>
            </a:r>
            <a:r>
              <a:rPr lang="it-IT" sz="2400" dirty="0"/>
              <a:t>i crediti derivanti da un unico rapporto di lavoro subordinato, il </a:t>
            </a:r>
            <a:r>
              <a:rPr lang="it-IT" sz="2400" b="1" dirty="0"/>
              <a:t>principio di </a:t>
            </a:r>
            <a:r>
              <a:rPr lang="it-IT" sz="2400" b="1" dirty="0" err="1"/>
              <a:t>infrazionabilità</a:t>
            </a:r>
            <a:r>
              <a:rPr lang="it-IT" sz="2400" dirty="0"/>
              <a:t> del credito preclude la possibilità di presentare la domanda in via frazionata </a:t>
            </a:r>
            <a:r>
              <a:rPr lang="it-IT" sz="2400" b="1" dirty="0"/>
              <a:t>solo nel caso</a:t>
            </a:r>
            <a:r>
              <a:rPr lang="it-IT" sz="2400" dirty="0"/>
              <a:t> in cui il rapporto si sia concluso, ed il creditore abbia dichiarato di voler agire soltanto per una parte delle spettanze, laddove la successiva insinuazione tardiva è ammissibile nel caso in cui il creditore abbia omesso una considerazione unitaria del credito per mero errore (</a:t>
            </a:r>
            <a:r>
              <a:rPr lang="it-IT" sz="2400" i="1" dirty="0"/>
              <a:t>Cass. I, n. 9317/2013</a:t>
            </a:r>
            <a:r>
              <a:rPr lang="it-IT" sz="2400" dirty="0" smtClean="0"/>
              <a:t>). </a:t>
            </a:r>
          </a:p>
          <a:p>
            <a:pPr algn="just">
              <a:spcBef>
                <a:spcPts val="0"/>
              </a:spcBef>
              <a:buFont typeface="Wingdings" panose="05000000000000000000" pitchFamily="2" charset="2"/>
              <a:buChar char="Ø"/>
            </a:pPr>
            <a:r>
              <a:rPr lang="it-IT" sz="2400" dirty="0" smtClean="0"/>
              <a:t>È ammissibile </a:t>
            </a:r>
            <a:r>
              <a:rPr lang="it-IT" sz="2400" dirty="0"/>
              <a:t>la domanda tardiva per </a:t>
            </a:r>
            <a:r>
              <a:rPr lang="it-IT" sz="2400" b="1" dirty="0"/>
              <a:t>retribuzioni relative a mensilità diverse</a:t>
            </a:r>
            <a:r>
              <a:rPr lang="it-IT" sz="2400" dirty="0"/>
              <a:t> da quelle richieste con l'antecedente domanda (</a:t>
            </a:r>
            <a:r>
              <a:rPr lang="it-IT" sz="2400" i="1" dirty="0"/>
              <a:t>Cass. I, n. 26539/2011</a:t>
            </a:r>
            <a:r>
              <a:rPr lang="it-IT" sz="2400" dirty="0" smtClean="0"/>
              <a:t>). </a:t>
            </a:r>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79</a:t>
            </a:fld>
            <a:endParaRPr lang="it-IT"/>
          </a:p>
        </p:txBody>
      </p:sp>
    </p:spTree>
    <p:extLst>
      <p:ext uri="{BB962C8B-B14F-4D97-AF65-F5344CB8AC3E}">
        <p14:creationId xmlns:p14="http://schemas.microsoft.com/office/powerpoint/2010/main" val="88160073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Peculiare la tesi per </a:t>
            </a:r>
            <a:r>
              <a:rPr lang="it-IT" sz="2400" dirty="0"/>
              <a:t>cui le controversie in materia di opposizione allo stato passivo non rientrano tra i giudizi di impugnazione in senso proprio, e costituiscono semmai </a:t>
            </a:r>
            <a:r>
              <a:rPr lang="it-IT" sz="2400" i="1" dirty="0" smtClean="0"/>
              <a:t>«un </a:t>
            </a:r>
            <a:r>
              <a:rPr lang="it-IT" sz="2400" i="1" dirty="0"/>
              <a:t>gravame che apre la fase a cognizione </a:t>
            </a:r>
            <a:r>
              <a:rPr lang="it-IT" sz="2400" i="1" dirty="0" smtClean="0"/>
              <a:t>piena»</a:t>
            </a:r>
            <a:r>
              <a:rPr lang="it-IT" sz="2400" dirty="0" smtClean="0"/>
              <a:t>, </a:t>
            </a:r>
            <a:r>
              <a:rPr lang="it-IT" sz="2400" dirty="0"/>
              <a:t>con conseguente inapplicabilità dell’obbligo per l’opponente di versare, ai sensi dell'art. 13, comma 1-quater, del </a:t>
            </a:r>
            <a:r>
              <a:rPr lang="it-IT" sz="2400" dirty="0" err="1"/>
              <a:t>d.P.R.</a:t>
            </a:r>
            <a:r>
              <a:rPr lang="it-IT" sz="2400" dirty="0"/>
              <a:t> n. 115 del 2002, un ulteriore importo a titolo di contributo unificato (Cass. I, n.  1895/2018</a:t>
            </a:r>
            <a:r>
              <a:rPr lang="it-IT" sz="2400" dirty="0" smtClean="0"/>
              <a:t>).</a:t>
            </a:r>
          </a:p>
          <a:p>
            <a:pPr marL="0" indent="0" algn="just">
              <a:buNone/>
            </a:pP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a:t>
            </a:fld>
            <a:endParaRPr lang="it-IT"/>
          </a:p>
        </p:txBody>
      </p:sp>
    </p:spTree>
    <p:extLst>
      <p:ext uri="{BB962C8B-B14F-4D97-AF65-F5344CB8AC3E}">
        <p14:creationId xmlns:p14="http://schemas.microsoft.com/office/powerpoint/2010/main" val="3440485387"/>
      </p:ext>
    </p:extLst>
  </p:cSld>
  <p:clrMapOvr>
    <a:masterClrMapping/>
  </p:clrMapOvr>
  <p:transition spd="slow">
    <p:wip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buFont typeface="Wingdings" panose="05000000000000000000" pitchFamily="2" charset="2"/>
              <a:buChar char="Ø"/>
            </a:pPr>
            <a:r>
              <a:rPr lang="it-IT" sz="2400" dirty="0" smtClean="0"/>
              <a:t>È ammissibile </a:t>
            </a:r>
            <a:r>
              <a:rPr lang="it-IT" sz="2400" dirty="0"/>
              <a:t>la domanda tardiva relativa alla indennità sostitutiva del preavviso e all'indennità supplementare al TFR rispetto a quella tempestiva relativa a crediti per retribuzioni, ferie non godute e TFR (</a:t>
            </a:r>
            <a:r>
              <a:rPr lang="it-IT" sz="2400" i="1" dirty="0"/>
              <a:t>Cass. I, n. 20534/2011</a:t>
            </a:r>
            <a:r>
              <a:rPr lang="it-IT" sz="2400" dirty="0" smtClean="0"/>
              <a:t>). </a:t>
            </a:r>
            <a:endParaRPr lang="it-IT" sz="2400" dirty="0"/>
          </a:p>
          <a:p>
            <a:pPr algn="just">
              <a:spcBef>
                <a:spcPts val="0"/>
              </a:spcBef>
              <a:buFont typeface="Wingdings" panose="05000000000000000000" pitchFamily="2" charset="2"/>
              <a:buChar char="Ø"/>
            </a:pPr>
            <a:r>
              <a:rPr lang="it-IT" sz="2400" dirty="0" smtClean="0"/>
              <a:t>È ammissibile </a:t>
            </a:r>
            <a:r>
              <a:rPr lang="it-IT" sz="2400" dirty="0"/>
              <a:t>l'insinuazione tardiva proposta per la </a:t>
            </a:r>
            <a:r>
              <a:rPr lang="it-IT" sz="2400" b="1" dirty="0"/>
              <a:t>sanzione pecuniaria</a:t>
            </a:r>
            <a:r>
              <a:rPr lang="it-IT" sz="2400" dirty="0"/>
              <a:t> dopo che era stata tempestivamente ammesso al passivo il credito per l'imposta evasa, in quanto il fatto generatore dei due crediti non può dirsi identico (</a:t>
            </a:r>
            <a:r>
              <a:rPr lang="it-IT" sz="2400" i="1" dirty="0"/>
              <a:t>Cass. V, n. 7661/2006</a:t>
            </a:r>
            <a:r>
              <a:rPr lang="it-IT" sz="2400" dirty="0"/>
              <a:t>).</a:t>
            </a:r>
          </a:p>
          <a:p>
            <a:pPr algn="just"/>
            <a:r>
              <a:rPr lang="it-IT" sz="2400" dirty="0" smtClean="0"/>
              <a:t>Sono proponibili in via tardiva domande originariamente insinuate tempestivamente ma oggetto di decisione in mero </a:t>
            </a:r>
            <a:r>
              <a:rPr lang="it-IT" sz="2400" dirty="0"/>
              <a:t>rito, come la declaratoria di </a:t>
            </a:r>
            <a:r>
              <a:rPr lang="it-IT" sz="2400" b="1" dirty="0"/>
              <a:t>inammissibilità</a:t>
            </a:r>
            <a:r>
              <a:rPr lang="it-IT" sz="2400" dirty="0"/>
              <a:t> o di </a:t>
            </a:r>
            <a:r>
              <a:rPr lang="it-IT" sz="2400" b="1" dirty="0"/>
              <a:t>estinzione per </a:t>
            </a:r>
            <a:r>
              <a:rPr lang="it-IT" sz="2400" b="1" dirty="0" smtClean="0"/>
              <a:t>rinuncia</a:t>
            </a:r>
            <a:r>
              <a:rPr lang="it-IT" sz="2400" dirty="0" smtClean="0"/>
              <a:t>, </a:t>
            </a:r>
            <a:r>
              <a:rPr lang="it-IT" sz="2400" dirty="0"/>
              <a:t>in quanto tali decisioni non scendono nel merito della pretesa creditoria </a:t>
            </a:r>
            <a:endParaRPr lang="it-IT" sz="2400" dirty="0" smtClean="0"/>
          </a:p>
          <a:p>
            <a:pPr algn="just"/>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80</a:t>
            </a:fld>
            <a:endParaRPr lang="it-IT"/>
          </a:p>
        </p:txBody>
      </p:sp>
    </p:spTree>
    <p:extLst>
      <p:ext uri="{BB962C8B-B14F-4D97-AF65-F5344CB8AC3E}">
        <p14:creationId xmlns:p14="http://schemas.microsoft.com/office/powerpoint/2010/main" val="1662338561"/>
      </p:ext>
    </p:extLst>
  </p:cSld>
  <p:clrMapOvr>
    <a:masterClrMapping/>
  </p:clrMapOvr>
  <p:transition spd="slow">
    <p:wip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Problema del rimedio all’</a:t>
            </a:r>
            <a:r>
              <a:rPr lang="it-IT" sz="2400" b="1" dirty="0" smtClean="0"/>
              <a:t>omessa </a:t>
            </a:r>
            <a:r>
              <a:rPr lang="it-IT" sz="2400" b="1" dirty="0"/>
              <a:t>pronuncia del giudice delegato</a:t>
            </a:r>
            <a:r>
              <a:rPr lang="it-IT" sz="2400" dirty="0"/>
              <a:t> in merito ad un’insinuazione </a:t>
            </a:r>
            <a:r>
              <a:rPr lang="it-IT" sz="2400" dirty="0" smtClean="0"/>
              <a:t>tempestiva: opposizione o tardiva?</a:t>
            </a:r>
          </a:p>
          <a:p>
            <a:pPr algn="just"/>
            <a:r>
              <a:rPr lang="it-IT" sz="2400" dirty="0" smtClean="0"/>
              <a:t>Secondo un’opinione è ammissibile l’insinuazione </a:t>
            </a:r>
            <a:r>
              <a:rPr lang="it-IT" sz="2400" dirty="0"/>
              <a:t>tardiva </a:t>
            </a:r>
            <a:endParaRPr lang="it-IT" sz="2400" dirty="0" smtClean="0"/>
          </a:p>
          <a:p>
            <a:pPr algn="just"/>
            <a:r>
              <a:rPr lang="it-IT" sz="2400" dirty="0" smtClean="0"/>
              <a:t>Un’altra </a:t>
            </a:r>
            <a:r>
              <a:rPr lang="it-IT" sz="2400" dirty="0"/>
              <a:t>opinione </a:t>
            </a:r>
            <a:r>
              <a:rPr lang="it-IT" sz="2400" dirty="0" smtClean="0"/>
              <a:t>ritiene che </a:t>
            </a:r>
            <a:r>
              <a:rPr lang="it-IT" sz="2400" dirty="0"/>
              <a:t>in questo caso operi il </a:t>
            </a:r>
            <a:r>
              <a:rPr lang="it-IT" sz="2400" b="1" dirty="0"/>
              <a:t>rimedio dell'opposizione</a:t>
            </a:r>
            <a:r>
              <a:rPr lang="it-IT" sz="2400" dirty="0"/>
              <a:t> </a:t>
            </a:r>
            <a:endParaRPr lang="it-IT" sz="2400" dirty="0" smtClean="0"/>
          </a:p>
          <a:p>
            <a:pPr algn="just"/>
            <a:r>
              <a:rPr lang="it-IT" sz="2400" dirty="0" smtClean="0"/>
              <a:t>Cassazione </a:t>
            </a:r>
            <a:r>
              <a:rPr lang="it-IT" sz="2400" dirty="0" smtClean="0">
                <a:sym typeface="Wingdings" panose="05000000000000000000" pitchFamily="2" charset="2"/>
              </a:rPr>
              <a:t> </a:t>
            </a:r>
            <a:r>
              <a:rPr lang="it-IT" sz="2400" dirty="0" smtClean="0"/>
              <a:t>favorevole all’opposizione: il </a:t>
            </a:r>
            <a:r>
              <a:rPr lang="it-IT" sz="2400" dirty="0"/>
              <a:t>silenzio serbato dal giudice delegato sulla domanda tempestiva di ammissione di un credito, assume valore implicito di rigetto, contro il quale per evitare il formarsi di una preclusione il creditore deve proporre opposizione allo stato passivo ai sensi dell'art. 98 </a:t>
            </a:r>
            <a:r>
              <a:rPr lang="it-IT" sz="2400" dirty="0" err="1"/>
              <a:t>l.fall</a:t>
            </a:r>
            <a:r>
              <a:rPr lang="it-IT" sz="2400" dirty="0"/>
              <a:t>., restando conseguentemente inammissibile la successiva domanda di insinuazione tardiva fondata sul medesimo credito (</a:t>
            </a:r>
            <a:r>
              <a:rPr lang="it-IT" sz="2400" i="1" dirty="0"/>
              <a:t>Cass. I, n. 7500/2019</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81</a:t>
            </a:fld>
            <a:endParaRPr lang="it-IT"/>
          </a:p>
        </p:txBody>
      </p:sp>
    </p:spTree>
    <p:extLst>
      <p:ext uri="{BB962C8B-B14F-4D97-AF65-F5344CB8AC3E}">
        <p14:creationId xmlns:p14="http://schemas.microsoft.com/office/powerpoint/2010/main" val="4195693221"/>
      </p:ext>
    </p:extLst>
  </p:cSld>
  <p:clrMapOvr>
    <a:masterClrMapping/>
  </p:clrMapOvr>
  <p:transition spd="slow">
    <p:wip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L'insinuazione </a:t>
            </a:r>
            <a:r>
              <a:rPr lang="it-IT" sz="2400" dirty="0"/>
              <a:t>tardiva deve avere le stesse forme ed i medesimi contenuti previsti per le domande e rivendiche </a:t>
            </a:r>
            <a:r>
              <a:rPr lang="it-IT" sz="2400" dirty="0" smtClean="0"/>
              <a:t>tempestive. </a:t>
            </a:r>
          </a:p>
          <a:p>
            <a:pPr algn="just"/>
            <a:r>
              <a:rPr lang="it-IT" sz="2400" dirty="0" smtClean="0"/>
              <a:t>Per </a:t>
            </a:r>
            <a:r>
              <a:rPr lang="it-IT" sz="2400" dirty="0"/>
              <a:t>la sola ipotesi della </a:t>
            </a:r>
            <a:r>
              <a:rPr lang="it-IT" sz="2400" b="1" dirty="0"/>
              <a:t>rivendica</a:t>
            </a:r>
            <a:r>
              <a:rPr lang="it-IT" sz="2400" dirty="0"/>
              <a:t>, l’art. </a:t>
            </a:r>
            <a:r>
              <a:rPr lang="it-IT" sz="2400" dirty="0" smtClean="0"/>
              <a:t>101 (226 C.C.I.), con </a:t>
            </a:r>
            <a:r>
              <a:rPr lang="it-IT" sz="2400" dirty="0"/>
              <a:t>previsione affine a quella contemplata dall'art. </a:t>
            </a:r>
            <a:r>
              <a:rPr lang="it-IT" sz="2400" dirty="0" smtClean="0"/>
              <a:t>93 (201 C.C.I.), </a:t>
            </a:r>
            <a:r>
              <a:rPr lang="it-IT" sz="2400" dirty="0"/>
              <a:t>contempla la possibilità di chiedere la </a:t>
            </a:r>
            <a:r>
              <a:rPr lang="it-IT" sz="2400" b="1" dirty="0"/>
              <a:t>sospensione delle operazioni di liquidazione</a:t>
            </a:r>
            <a:r>
              <a:rPr lang="it-IT" sz="2400" dirty="0"/>
              <a:t> dei beni rivendicati sino alla decisione sulla </a:t>
            </a:r>
            <a:r>
              <a:rPr lang="it-IT" sz="2400" dirty="0" smtClean="0"/>
              <a:t>rivendica, subordinatamente alla </a:t>
            </a:r>
            <a:r>
              <a:rPr lang="it-IT" sz="2400" b="1" dirty="0"/>
              <a:t>prova della non imputabilità</a:t>
            </a:r>
            <a:r>
              <a:rPr lang="it-IT" sz="2400" dirty="0"/>
              <a:t> del ritardo nella presentazione della </a:t>
            </a:r>
            <a:r>
              <a:rPr lang="it-IT" sz="2400" dirty="0" smtClean="0"/>
              <a:t>rivendica.</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82</a:t>
            </a:fld>
            <a:endParaRPr lang="it-IT"/>
          </a:p>
        </p:txBody>
      </p:sp>
    </p:spTree>
    <p:extLst>
      <p:ext uri="{BB962C8B-B14F-4D97-AF65-F5344CB8AC3E}">
        <p14:creationId xmlns:p14="http://schemas.microsoft.com/office/powerpoint/2010/main" val="993524187"/>
      </p:ext>
    </p:extLst>
  </p:cSld>
  <p:clrMapOvr>
    <a:masterClrMapping/>
  </p:clrMapOvr>
  <p:transition spd="slow">
    <p:wip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lnSpcReduction="10000"/>
          </a:bodyPr>
          <a:lstStyle/>
          <a:p>
            <a:pPr algn="just">
              <a:spcBef>
                <a:spcPts val="0"/>
              </a:spcBef>
            </a:pPr>
            <a:r>
              <a:rPr lang="it-IT" sz="2400" b="1" u="sng" spc="-150" dirty="0" smtClean="0"/>
              <a:t>Regime </a:t>
            </a:r>
            <a:r>
              <a:rPr lang="it-IT" sz="2400" b="1" u="sng" spc="-150" dirty="0"/>
              <a:t>dell’esame</a:t>
            </a:r>
            <a:r>
              <a:rPr lang="it-IT" sz="2400" spc="-150" dirty="0"/>
              <a:t> </a:t>
            </a:r>
            <a:endParaRPr lang="it-IT" sz="2400" spc="-150" dirty="0" smtClean="0"/>
          </a:p>
          <a:p>
            <a:pPr algn="just">
              <a:spcBef>
                <a:spcPts val="0"/>
              </a:spcBef>
              <a:buFont typeface="Wingdings" panose="05000000000000000000" pitchFamily="2" charset="2"/>
              <a:buChar char="à"/>
            </a:pPr>
            <a:r>
              <a:rPr lang="it-IT" sz="2400" spc="-150" dirty="0" smtClean="0"/>
              <a:t>art</a:t>
            </a:r>
            <a:r>
              <a:rPr lang="it-IT" sz="2400" spc="-150" dirty="0"/>
              <a:t>. 101 l. fall. </a:t>
            </a:r>
            <a:r>
              <a:rPr lang="it-IT" sz="2400" b="1" spc="-150" dirty="0" smtClean="0"/>
              <a:t>fissazione </a:t>
            </a:r>
            <a:r>
              <a:rPr lang="it-IT" sz="2400" b="1" spc="-150" dirty="0" err="1" smtClean="0"/>
              <a:t>auitomatica</a:t>
            </a:r>
            <a:r>
              <a:rPr lang="it-IT" sz="2400" b="1" spc="-150" dirty="0" smtClean="0"/>
              <a:t> </a:t>
            </a:r>
            <a:r>
              <a:rPr lang="it-IT" sz="2400" spc="-150" dirty="0" smtClean="0"/>
              <a:t> </a:t>
            </a:r>
            <a:r>
              <a:rPr lang="it-IT" sz="2400" spc="-150" dirty="0"/>
              <a:t>ad opera del giudice delegato di una udienza di esame delle domande tardive con cadenza ogni quattro mesi </a:t>
            </a:r>
            <a:r>
              <a:rPr lang="it-IT" sz="2400" spc="-150" dirty="0" smtClean="0"/>
              <a:t>(in </a:t>
            </a:r>
            <a:r>
              <a:rPr lang="it-IT" sz="2400" spc="-150" dirty="0"/>
              <a:t>ideale connessione con la cadenza </a:t>
            </a:r>
            <a:r>
              <a:rPr lang="it-IT" sz="2400" spc="-150" dirty="0" smtClean="0"/>
              <a:t>dei riparti parziali) </a:t>
            </a:r>
          </a:p>
          <a:p>
            <a:pPr algn="just">
              <a:spcBef>
                <a:spcPts val="0"/>
              </a:spcBef>
              <a:buFont typeface="Wingdings" panose="05000000000000000000" pitchFamily="2" charset="2"/>
              <a:buChar char="à"/>
            </a:pPr>
            <a:r>
              <a:rPr lang="it-IT" sz="2400" spc="-150" dirty="0" smtClean="0"/>
              <a:t>Art. 208 C.C.I. </a:t>
            </a:r>
            <a:r>
              <a:rPr lang="it-IT" sz="2400" b="1" spc="-150" dirty="0" smtClean="0"/>
              <a:t>fissazione </a:t>
            </a:r>
            <a:r>
              <a:rPr lang="it-IT" sz="2400" spc="-150" dirty="0"/>
              <a:t>dell’udienza per l’esame delle domande tardive </a:t>
            </a:r>
            <a:r>
              <a:rPr lang="it-IT" sz="2400" b="1" spc="-150" dirty="0" smtClean="0"/>
              <a:t>solo </a:t>
            </a:r>
            <a:r>
              <a:rPr lang="it-IT" sz="2400" b="1" spc="-150" dirty="0"/>
              <a:t>a seguito </a:t>
            </a:r>
            <a:r>
              <a:rPr lang="it-IT" sz="2400" spc="-150" dirty="0"/>
              <a:t>della presentazione di almeno una di tali domande, </a:t>
            </a:r>
            <a:r>
              <a:rPr lang="it-IT" sz="2400" spc="-150" dirty="0" smtClean="0"/>
              <a:t>ferma </a:t>
            </a:r>
            <a:r>
              <a:rPr lang="it-IT" sz="2400" spc="-150" dirty="0"/>
              <a:t>la possibilità per altri creditori di presentare altre domande. </a:t>
            </a:r>
            <a:endParaRPr lang="it-IT" sz="2400" spc="-150" dirty="0" smtClean="0"/>
          </a:p>
          <a:p>
            <a:pPr algn="just">
              <a:spcBef>
                <a:spcPts val="0"/>
              </a:spcBef>
            </a:pPr>
            <a:r>
              <a:rPr lang="it-IT" sz="2400" b="1" u="sng" spc="-150" dirty="0" smtClean="0"/>
              <a:t>Vaglio preliminare di ammissibilità</a:t>
            </a:r>
          </a:p>
          <a:p>
            <a:pPr algn="just">
              <a:spcBef>
                <a:spcPts val="0"/>
              </a:spcBef>
              <a:buFont typeface="Wingdings" panose="05000000000000000000" pitchFamily="2" charset="2"/>
              <a:buChar char="à"/>
            </a:pPr>
            <a:r>
              <a:rPr lang="it-IT" sz="2400" spc="-150" dirty="0" smtClean="0">
                <a:sym typeface="Wingdings" panose="05000000000000000000" pitchFamily="2" charset="2"/>
              </a:rPr>
              <a:t>Art</a:t>
            </a:r>
            <a:r>
              <a:rPr lang="it-IT" sz="2400" spc="-150" dirty="0">
                <a:sym typeface="Wingdings" panose="05000000000000000000" pitchFamily="2" charset="2"/>
              </a:rPr>
              <a:t>. 101 l. fall. la valutazione avviene </a:t>
            </a:r>
            <a:r>
              <a:rPr lang="it-IT" sz="2400" b="1" spc="-150" dirty="0">
                <a:sym typeface="Wingdings" panose="05000000000000000000" pitchFamily="2" charset="2"/>
              </a:rPr>
              <a:t>sempre e solo</a:t>
            </a:r>
            <a:r>
              <a:rPr lang="it-IT" sz="2400" spc="-150" dirty="0">
                <a:sym typeface="Wingdings" panose="05000000000000000000" pitchFamily="2" charset="2"/>
              </a:rPr>
              <a:t> in sede di </a:t>
            </a:r>
            <a:r>
              <a:rPr lang="it-IT" sz="2400" spc="-150" dirty="0" smtClean="0">
                <a:sym typeface="Wingdings" panose="05000000000000000000" pitchFamily="2" charset="2"/>
              </a:rPr>
              <a:t>esame della domanda (va fissata udienza)</a:t>
            </a:r>
          </a:p>
          <a:p>
            <a:pPr algn="just">
              <a:spcBef>
                <a:spcPts val="0"/>
              </a:spcBef>
              <a:buFont typeface="Wingdings" panose="05000000000000000000" pitchFamily="2" charset="2"/>
              <a:buChar char="à"/>
            </a:pPr>
            <a:r>
              <a:rPr lang="it-IT" sz="2400" spc="-150" dirty="0" smtClean="0">
                <a:sym typeface="Wingdings" panose="05000000000000000000" pitchFamily="2" charset="2"/>
              </a:rPr>
              <a:t>Art. 208 C.C.I. possibilità </a:t>
            </a:r>
            <a:r>
              <a:rPr lang="it-IT" sz="2400" b="1" spc="-150" dirty="0" smtClean="0"/>
              <a:t>declaratoria </a:t>
            </a:r>
            <a:r>
              <a:rPr lang="it-IT" sz="2400" b="1" spc="-150" dirty="0"/>
              <a:t>di inammissibilità </a:t>
            </a:r>
            <a:r>
              <a:rPr lang="it-IT" sz="2400" b="1" i="1" spc="-150" dirty="0"/>
              <a:t>de plano</a:t>
            </a:r>
            <a:r>
              <a:rPr lang="it-IT" sz="2400" spc="-150" dirty="0"/>
              <a:t> da parte del </a:t>
            </a:r>
            <a:r>
              <a:rPr lang="it-IT" sz="2400" spc="-150" dirty="0" smtClean="0"/>
              <a:t>G.D. con decreto </a:t>
            </a:r>
            <a:r>
              <a:rPr lang="it-IT" sz="2400" spc="-150" dirty="0"/>
              <a:t>(senza </a:t>
            </a:r>
            <a:r>
              <a:rPr lang="it-IT" sz="2400" spc="-150" dirty="0" smtClean="0"/>
              <a:t>contraddittorio) reclamabile ex art. 124 nei soli casi </a:t>
            </a:r>
            <a:r>
              <a:rPr lang="it-IT" sz="2400" spc="-150" dirty="0"/>
              <a:t>di: 1) omessa indicazione da parte dell’istante delle circostanze da cui è dipeso il ritardo; 2) omessa allegazione di prova documentale delle circostanze da cui è dipeso il ritardo; 3) omessa indicazione dei mezzi di prova di cui il creditore tardivamente insinuatosi intende valersi per dimostrare la non imputabilità del </a:t>
            </a:r>
            <a:r>
              <a:rPr lang="it-IT" sz="2400" spc="-150" dirty="0" smtClean="0"/>
              <a:t>ritardo.</a:t>
            </a:r>
            <a:endParaRPr lang="it-IT" sz="2400" spc="-15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83</a:t>
            </a:fld>
            <a:endParaRPr lang="it-IT"/>
          </a:p>
        </p:txBody>
      </p:sp>
    </p:spTree>
    <p:extLst>
      <p:ext uri="{BB962C8B-B14F-4D97-AF65-F5344CB8AC3E}">
        <p14:creationId xmlns:p14="http://schemas.microsoft.com/office/powerpoint/2010/main" val="2000976375"/>
      </p:ext>
    </p:extLst>
  </p:cSld>
  <p:clrMapOvr>
    <a:masterClrMapping/>
  </p:clrMapOvr>
  <p:transition spd="slow">
    <p:wip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Il decreto </a:t>
            </a:r>
            <a:r>
              <a:rPr lang="it-IT" sz="2400" dirty="0"/>
              <a:t>del giudice delegato che, </a:t>
            </a:r>
            <a:r>
              <a:rPr lang="it-IT" sz="2400" b="1" dirty="0"/>
              <a:t>senza fissare l'udienza di verifica</a:t>
            </a:r>
            <a:r>
              <a:rPr lang="it-IT" sz="2400" dirty="0"/>
              <a:t>, dichiari senz'altro inammissibile la domanda di insinuazione tardiva di un </a:t>
            </a:r>
            <a:r>
              <a:rPr lang="it-IT" sz="2400" dirty="0" smtClean="0"/>
              <a:t>credito </a:t>
            </a:r>
            <a:r>
              <a:rPr lang="it-IT" sz="2400" dirty="0"/>
              <a:t>perché formulata oltre il termine di cui all'art. 101 </a:t>
            </a:r>
            <a:r>
              <a:rPr lang="it-IT" sz="2400" dirty="0" err="1"/>
              <a:t>l.fall</a:t>
            </a:r>
            <a:r>
              <a:rPr lang="it-IT" sz="2400" dirty="0"/>
              <a:t>., </a:t>
            </a:r>
            <a:r>
              <a:rPr lang="it-IT" sz="2400" b="1" dirty="0"/>
              <a:t>è impugnabile con l'opposizione di cui all'art. 99 </a:t>
            </a:r>
            <a:r>
              <a:rPr lang="it-IT" sz="2400" b="1" dirty="0" err="1"/>
              <a:t>l.fall</a:t>
            </a:r>
            <a:r>
              <a:rPr lang="it-IT" sz="2400" b="1" dirty="0"/>
              <a:t>.</a:t>
            </a:r>
            <a:r>
              <a:rPr lang="it-IT" sz="2400" dirty="0"/>
              <a:t> e non con il reclamo ex art. 26 </a:t>
            </a:r>
            <a:r>
              <a:rPr lang="it-IT" sz="2400" dirty="0" err="1"/>
              <a:t>l.fall</a:t>
            </a:r>
            <a:r>
              <a:rPr lang="it-IT" sz="2400" dirty="0"/>
              <a:t>., trattandosi di provvedimento che concorre alla formazione definitiva dello stato passivo ed incide sul diritto alla partecipazione al concorso del creditore (Cass. I, n. 19151/2019).</a:t>
            </a:r>
          </a:p>
          <a:p>
            <a:pPr algn="just"/>
            <a:r>
              <a:rPr lang="it-IT" sz="2400" dirty="0"/>
              <a:t>La domanda d'insinuazione tardiva di un credito non preclude agli organi della procedura il compimento di ulteriori attività processuali, compresa la </a:t>
            </a:r>
            <a:r>
              <a:rPr lang="it-IT" sz="2400" b="1" dirty="0"/>
              <a:t>chiusura del fallimento</a:t>
            </a:r>
            <a:r>
              <a:rPr lang="it-IT" sz="2400" dirty="0"/>
              <a:t>, e </a:t>
            </a:r>
            <a:r>
              <a:rPr lang="it-IT" sz="2400" b="1" dirty="0"/>
              <a:t>non comporta</a:t>
            </a:r>
            <a:r>
              <a:rPr lang="it-IT" sz="2400" dirty="0"/>
              <a:t> un obbligo di procedere all'</a:t>
            </a:r>
            <a:r>
              <a:rPr lang="it-IT" sz="2400" b="1" dirty="0"/>
              <a:t>accantonamento</a:t>
            </a:r>
            <a:r>
              <a:rPr lang="it-IT" sz="2400" dirty="0"/>
              <a:t> di una parte dell'attivo a garanzia del creditore tardivamente insinuatosi (</a:t>
            </a:r>
            <a:r>
              <a:rPr lang="it-IT" sz="2400" i="1" dirty="0"/>
              <a:t>Cass. VI, n. 18550/2014</a:t>
            </a:r>
            <a:r>
              <a:rPr lang="it-IT" sz="2400" dirty="0" smtClean="0"/>
              <a:t>).</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84</a:t>
            </a:fld>
            <a:endParaRPr lang="it-IT"/>
          </a:p>
        </p:txBody>
      </p:sp>
    </p:spTree>
    <p:extLst>
      <p:ext uri="{BB962C8B-B14F-4D97-AF65-F5344CB8AC3E}">
        <p14:creationId xmlns:p14="http://schemas.microsoft.com/office/powerpoint/2010/main" val="1351044030"/>
      </p:ext>
    </p:extLst>
  </p:cSld>
  <p:clrMapOvr>
    <a:masterClrMapping/>
  </p:clrMapOvr>
  <p:transition spd="slow">
    <p:wip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spcBef>
                <a:spcPts val="0"/>
              </a:spcBef>
            </a:pPr>
            <a:r>
              <a:rPr lang="it-IT" sz="2400" u="sng" dirty="0" smtClean="0"/>
              <a:t>Partecipazione </a:t>
            </a:r>
            <a:r>
              <a:rPr lang="it-IT" sz="2400" u="sng" dirty="0"/>
              <a:t>ai riparti</a:t>
            </a:r>
            <a:r>
              <a:rPr lang="it-IT" sz="2400" dirty="0"/>
              <a:t> dei </a:t>
            </a:r>
            <a:r>
              <a:rPr lang="it-IT" sz="2400" dirty="0" smtClean="0"/>
              <a:t>tardivi: disciplinata </a:t>
            </a:r>
            <a:r>
              <a:rPr lang="it-IT" sz="2400" dirty="0"/>
              <a:t>dall’art. </a:t>
            </a:r>
            <a:r>
              <a:rPr lang="it-IT" sz="2400" dirty="0" smtClean="0"/>
              <a:t>112 (C.C.I. 225), con regime </a:t>
            </a:r>
            <a:r>
              <a:rPr lang="it-IT" sz="2400" dirty="0"/>
              <a:t>di </a:t>
            </a:r>
            <a:r>
              <a:rPr lang="it-IT" sz="2400" b="1" dirty="0"/>
              <a:t>parziale disfavore</a:t>
            </a:r>
            <a:r>
              <a:rPr lang="it-IT" sz="2400" dirty="0"/>
              <a:t>. </a:t>
            </a:r>
            <a:endParaRPr lang="it-IT" sz="2400" dirty="0" smtClean="0"/>
          </a:p>
          <a:p>
            <a:pPr algn="just">
              <a:spcBef>
                <a:spcPts val="0"/>
              </a:spcBef>
            </a:pPr>
            <a:r>
              <a:rPr lang="it-IT" sz="2400" b="1" dirty="0" smtClean="0"/>
              <a:t>Regola generale</a:t>
            </a:r>
            <a:r>
              <a:rPr lang="it-IT" sz="2400" dirty="0" smtClean="0"/>
              <a:t>: il </a:t>
            </a:r>
            <a:r>
              <a:rPr lang="it-IT" sz="2400" dirty="0"/>
              <a:t>creditore </a:t>
            </a:r>
            <a:r>
              <a:rPr lang="it-IT" sz="2400" dirty="0" smtClean="0"/>
              <a:t>può partecipare </a:t>
            </a:r>
            <a:r>
              <a:rPr lang="it-IT" sz="2400" dirty="0"/>
              <a:t>solo ai </a:t>
            </a:r>
            <a:r>
              <a:rPr lang="it-IT" sz="2400" b="1" dirty="0"/>
              <a:t>riparti successivi</a:t>
            </a:r>
            <a:r>
              <a:rPr lang="it-IT" sz="2400" dirty="0"/>
              <a:t> al momento in cui viene </a:t>
            </a:r>
            <a:r>
              <a:rPr lang="it-IT" sz="2400" b="1" dirty="0"/>
              <a:t>reso esecutivo</a:t>
            </a:r>
            <a:r>
              <a:rPr lang="it-IT" sz="2400" dirty="0"/>
              <a:t> lo stato passivo che ha visto ammettere la sua insinuazione, senza che l'insinuazione medesima possa avere alcun effetto </a:t>
            </a:r>
            <a:r>
              <a:rPr lang="it-IT" sz="2400" dirty="0" err="1"/>
              <a:t>prenotativo</a:t>
            </a:r>
            <a:r>
              <a:rPr lang="it-IT" sz="2400" dirty="0"/>
              <a:t> e dia diritto ad </a:t>
            </a:r>
            <a:r>
              <a:rPr lang="it-IT" sz="2400" dirty="0" smtClean="0"/>
              <a:t>accantonamenti, </a:t>
            </a:r>
            <a:r>
              <a:rPr lang="it-IT" sz="2400" dirty="0"/>
              <a:t>non essendo tale ipotesi prevista dall'art. </a:t>
            </a:r>
            <a:r>
              <a:rPr lang="it-IT" sz="2400" dirty="0" smtClean="0"/>
              <a:t>113 (C.C.I. 227).</a:t>
            </a:r>
            <a:endParaRPr lang="it-IT" sz="2400" dirty="0"/>
          </a:p>
          <a:p>
            <a:pPr algn="just">
              <a:spcBef>
                <a:spcPts val="0"/>
              </a:spcBef>
            </a:pPr>
            <a:r>
              <a:rPr lang="it-IT" sz="2400" b="1" dirty="0" smtClean="0"/>
              <a:t>Duplice </a:t>
            </a:r>
            <a:r>
              <a:rPr lang="it-IT" sz="2400" b="1" dirty="0"/>
              <a:t>deroga</a:t>
            </a:r>
            <a:r>
              <a:rPr lang="it-IT" sz="2400" dirty="0"/>
              <a:t>: </a:t>
            </a:r>
            <a:r>
              <a:rPr lang="it-IT" sz="2400" dirty="0" smtClean="0"/>
              <a:t>1</a:t>
            </a:r>
            <a:r>
              <a:rPr lang="it-IT" sz="2400" dirty="0"/>
              <a:t>) nel caso dei creditori muniti di </a:t>
            </a:r>
            <a:r>
              <a:rPr lang="it-IT" sz="2400" b="1" dirty="0"/>
              <a:t>titolo di prelazione</a:t>
            </a:r>
            <a:r>
              <a:rPr lang="it-IT" sz="2400" dirty="0"/>
              <a:t>; 2) nel caso dei creditori </a:t>
            </a:r>
            <a:r>
              <a:rPr lang="it-IT" sz="2400" b="1" dirty="0" smtClean="0"/>
              <a:t>chirografari</a:t>
            </a:r>
            <a:r>
              <a:rPr lang="it-IT" sz="2400" dirty="0" smtClean="0"/>
              <a:t> </a:t>
            </a:r>
            <a:r>
              <a:rPr lang="it-IT" sz="2400" dirty="0"/>
              <a:t>che si siano insinuati tardivamente </a:t>
            </a:r>
            <a:r>
              <a:rPr lang="it-IT" sz="2400" b="1" dirty="0"/>
              <a:t>per causa non imputabile</a:t>
            </a:r>
            <a:r>
              <a:rPr lang="it-IT" sz="2400" dirty="0"/>
              <a:t>. </a:t>
            </a:r>
            <a:endParaRPr lang="it-IT" sz="2400" dirty="0" smtClean="0"/>
          </a:p>
          <a:p>
            <a:pPr algn="just">
              <a:spcBef>
                <a:spcPts val="0"/>
              </a:spcBef>
            </a:pPr>
            <a:r>
              <a:rPr lang="it-IT" sz="2400" dirty="0" smtClean="0"/>
              <a:t>In </a:t>
            </a:r>
            <a:r>
              <a:rPr lang="it-IT" sz="2400" dirty="0"/>
              <a:t>questi due casi i creditori tardivi possono prelevare nei riparti successivi le quote che sarebbero loro spettate nelle precedenti ripartizioni, tuttavia </a:t>
            </a:r>
            <a:r>
              <a:rPr lang="it-IT" sz="2400" b="1" dirty="0"/>
              <a:t>nei limiti delle disponibilità residue</a:t>
            </a:r>
            <a:r>
              <a:rPr lang="it-IT" sz="2400" dirty="0"/>
              <a:t> e senza possibilità di ripetere somme dagli altri creditori, stante il vincolo dell'art. </a:t>
            </a:r>
            <a:r>
              <a:rPr lang="it-IT" sz="2400" dirty="0" smtClean="0"/>
              <a:t>114 (C.C.I.)</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85</a:t>
            </a:fld>
            <a:endParaRPr lang="it-IT"/>
          </a:p>
        </p:txBody>
      </p:sp>
    </p:spTree>
    <p:extLst>
      <p:ext uri="{BB962C8B-B14F-4D97-AF65-F5344CB8AC3E}">
        <p14:creationId xmlns:p14="http://schemas.microsoft.com/office/powerpoint/2010/main" val="90070741"/>
      </p:ext>
    </p:extLst>
  </p:cSld>
  <p:clrMapOvr>
    <a:masterClrMapping/>
  </p:clrMapOvr>
  <p:transition spd="slow">
    <p:wip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a:bodyPr>
          <a:lstStyle/>
          <a:p>
            <a:pPr algn="just"/>
            <a:r>
              <a:rPr lang="it-IT" sz="2400" dirty="0" smtClean="0"/>
              <a:t>Nel caso di </a:t>
            </a:r>
            <a:r>
              <a:rPr lang="it-IT" sz="2400" dirty="0"/>
              <a:t>non imputabilità del ritardo </a:t>
            </a:r>
            <a:r>
              <a:rPr lang="it-IT" sz="2400" dirty="0" smtClean="0"/>
              <a:t>il </a:t>
            </a:r>
            <a:r>
              <a:rPr lang="it-IT" sz="2400" b="1" dirty="0"/>
              <a:t>creditore </a:t>
            </a:r>
            <a:r>
              <a:rPr lang="it-IT" sz="2400" b="1" dirty="0" err="1"/>
              <a:t>ultratardivo</a:t>
            </a:r>
            <a:r>
              <a:rPr lang="it-IT" sz="2400" dirty="0"/>
              <a:t> che </a:t>
            </a:r>
            <a:r>
              <a:rPr lang="it-IT" sz="2400" dirty="0" smtClean="0"/>
              <a:t>venga </a:t>
            </a:r>
            <a:r>
              <a:rPr lang="it-IT" sz="2400" dirty="0"/>
              <a:t>ammesso al passivo </a:t>
            </a:r>
            <a:r>
              <a:rPr lang="it-IT" sz="2400" dirty="0" smtClean="0"/>
              <a:t>dovrebbe essere </a:t>
            </a:r>
            <a:r>
              <a:rPr lang="it-IT" sz="2400" b="1" dirty="0"/>
              <a:t>automaticamente ammesso</a:t>
            </a:r>
            <a:r>
              <a:rPr lang="it-IT" sz="2400" dirty="0"/>
              <a:t> a prelevare </a:t>
            </a:r>
            <a:r>
              <a:rPr lang="it-IT" sz="2400" b="1" dirty="0"/>
              <a:t>nei riparti successivi</a:t>
            </a:r>
            <a:r>
              <a:rPr lang="it-IT" sz="2400" dirty="0"/>
              <a:t> le quote che gli sarebbero spettate nelle precedenti </a:t>
            </a:r>
            <a:r>
              <a:rPr lang="it-IT" sz="2400" dirty="0" smtClean="0"/>
              <a:t>ripartizioni.</a:t>
            </a:r>
          </a:p>
          <a:p>
            <a:pPr algn="just"/>
            <a:r>
              <a:rPr lang="it-IT" sz="2400" dirty="0" smtClean="0"/>
              <a:t>L’art. 112 si riferisce a tutti i creditori tardivi rinviando all’art. 101 per il quale sono «tardivi</a:t>
            </a:r>
            <a:r>
              <a:rPr lang="it-IT" sz="2400" dirty="0"/>
              <a:t>» tutti i creditori che hanno presentato domanda dopo il trentesimo giorno che precede l'esame dello stato passivo delle domande tempestive. </a:t>
            </a:r>
            <a:endParaRPr lang="it-IT" sz="2400" dirty="0" smtClean="0"/>
          </a:p>
          <a:p>
            <a:pPr algn="just"/>
            <a:r>
              <a:rPr lang="it-IT" sz="2400" dirty="0" smtClean="0"/>
              <a:t>Ne </a:t>
            </a:r>
            <a:r>
              <a:rPr lang="it-IT" sz="2400" dirty="0"/>
              <a:t>consegue che la prova del ritardo non imputabile ben potrebbe essere fornita anche dal creditore «tardivo ma non </a:t>
            </a:r>
            <a:r>
              <a:rPr lang="it-IT" sz="2400" dirty="0" err="1"/>
              <a:t>ultratardivo</a:t>
            </a:r>
            <a:r>
              <a:rPr lang="it-IT" sz="2400" dirty="0"/>
              <a:t>», sempre allo scopo di invocare il trattamento </a:t>
            </a:r>
            <a:r>
              <a:rPr lang="it-IT" sz="2400" dirty="0" smtClean="0"/>
              <a:t>speciale.</a:t>
            </a:r>
            <a:endParaRPr lang="it-IT" sz="2400" dirty="0"/>
          </a:p>
        </p:txBody>
      </p:sp>
      <p:sp>
        <p:nvSpPr>
          <p:cNvPr id="2" name="Segnaposto piè di pagina 1"/>
          <p:cNvSpPr>
            <a:spLocks noGrp="1"/>
          </p:cNvSpPr>
          <p:nvPr>
            <p:ph type="ftr" sz="quarter" idx="11"/>
          </p:nvPr>
        </p:nvSpPr>
        <p:spPr/>
        <p:txBody>
          <a:bodyPr/>
          <a:lstStyle/>
          <a:p>
            <a:r>
              <a:rPr lang="it-IT" smtClean="0"/>
              <a:t>CESPEC ON TEAMS - 19/05/2020</a:t>
            </a:r>
            <a:endParaRPr lang="it-IT"/>
          </a:p>
        </p:txBody>
      </p:sp>
      <p:sp>
        <p:nvSpPr>
          <p:cNvPr id="4" name="Segnaposto numero diapositiva 3"/>
          <p:cNvSpPr>
            <a:spLocks noGrp="1"/>
          </p:cNvSpPr>
          <p:nvPr>
            <p:ph type="sldNum" sz="quarter" idx="12"/>
          </p:nvPr>
        </p:nvSpPr>
        <p:spPr/>
        <p:txBody>
          <a:bodyPr/>
          <a:lstStyle/>
          <a:p>
            <a:fld id="{6903EAB3-1484-4371-ADF1-8AA391357CBC}" type="slidenum">
              <a:rPr lang="it-IT" smtClean="0"/>
              <a:t>86</a:t>
            </a:fld>
            <a:endParaRPr lang="it-IT"/>
          </a:p>
        </p:txBody>
      </p:sp>
    </p:spTree>
    <p:extLst>
      <p:ext uri="{BB962C8B-B14F-4D97-AF65-F5344CB8AC3E}">
        <p14:creationId xmlns:p14="http://schemas.microsoft.com/office/powerpoint/2010/main" val="139838622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it-IT" dirty="0"/>
              <a:t>2</a:t>
            </a:r>
            <a:r>
              <a:rPr lang="it-IT" dirty="0" smtClean="0"/>
              <a:t>. – L’opposizione</a:t>
            </a:r>
            <a:endParaRPr lang="it-IT" dirty="0"/>
          </a:p>
        </p:txBody>
      </p:sp>
      <p:sp>
        <p:nvSpPr>
          <p:cNvPr id="3" name="Segnaposto contenuto 2"/>
          <p:cNvSpPr>
            <a:spLocks noGrp="1"/>
          </p:cNvSpPr>
          <p:nvPr>
            <p:ph idx="1"/>
          </p:nvPr>
        </p:nvSpPr>
        <p:spPr>
          <a:xfrm>
            <a:off x="457200" y="1196752"/>
            <a:ext cx="8229600" cy="4929411"/>
          </a:xfrm>
        </p:spPr>
        <p:txBody>
          <a:bodyPr>
            <a:noAutofit/>
          </a:bodyPr>
          <a:lstStyle/>
          <a:p>
            <a:pPr algn="just"/>
            <a:r>
              <a:rPr lang="it-IT" sz="2400" dirty="0" smtClean="0"/>
              <a:t>Impugnazione del creditore contro il </a:t>
            </a:r>
            <a:r>
              <a:rPr lang="it-IT" sz="2400" dirty="0"/>
              <a:t>provvedimento del </a:t>
            </a:r>
            <a:r>
              <a:rPr lang="it-IT" sz="2400" dirty="0" smtClean="0"/>
              <a:t>G.D. che: 1) </a:t>
            </a:r>
            <a:r>
              <a:rPr lang="it-IT" sz="2400" b="1" dirty="0" smtClean="0"/>
              <a:t>respinge; </a:t>
            </a:r>
            <a:r>
              <a:rPr lang="it-IT" sz="2400" dirty="0" smtClean="0"/>
              <a:t>2) </a:t>
            </a:r>
            <a:r>
              <a:rPr lang="it-IT" sz="2400" b="1" dirty="0" smtClean="0"/>
              <a:t>accoglie parzialmente </a:t>
            </a:r>
            <a:r>
              <a:rPr lang="it-IT" sz="2400" dirty="0" smtClean="0"/>
              <a:t> </a:t>
            </a:r>
            <a:r>
              <a:rPr lang="it-IT" sz="2400" dirty="0"/>
              <a:t>l'insinuazione o la </a:t>
            </a:r>
            <a:r>
              <a:rPr lang="it-IT" sz="2400" dirty="0" smtClean="0"/>
              <a:t>rivendica.</a:t>
            </a:r>
          </a:p>
          <a:p>
            <a:pPr algn="just"/>
            <a:r>
              <a:rPr lang="it-IT" sz="2400" dirty="0" smtClean="0"/>
              <a:t>Per </a:t>
            </a:r>
            <a:r>
              <a:rPr lang="it-IT" sz="2400" b="1" dirty="0" smtClean="0"/>
              <a:t>accoglimento parziale </a:t>
            </a:r>
            <a:r>
              <a:rPr lang="it-IT" sz="2400" dirty="0" smtClean="0"/>
              <a:t>si intende ogni caso in cui </a:t>
            </a:r>
            <a:r>
              <a:rPr lang="it-IT" sz="2400" dirty="0"/>
              <a:t>l'accoglimento presenti caratteri comunque «deteriori» rispetto alla domanda del </a:t>
            </a:r>
            <a:r>
              <a:rPr lang="it-IT" sz="2400" dirty="0" smtClean="0"/>
              <a:t>creditore: 1) </a:t>
            </a:r>
            <a:r>
              <a:rPr lang="it-IT" sz="2400" b="1" dirty="0" smtClean="0"/>
              <a:t>ammissione </a:t>
            </a:r>
            <a:r>
              <a:rPr lang="it-IT" sz="2400" b="1" dirty="0"/>
              <a:t>per un importo inferiore a quello </a:t>
            </a:r>
            <a:r>
              <a:rPr lang="it-IT" sz="2400" b="1" dirty="0" smtClean="0"/>
              <a:t>richiesto</a:t>
            </a:r>
            <a:r>
              <a:rPr lang="it-IT" sz="2400" dirty="0" smtClean="0"/>
              <a:t>; 2) </a:t>
            </a:r>
            <a:r>
              <a:rPr lang="it-IT" sz="2400" b="1" dirty="0" smtClean="0"/>
              <a:t>mancato </a:t>
            </a:r>
            <a:r>
              <a:rPr lang="it-IT" sz="2400" b="1" dirty="0"/>
              <a:t>riconoscimento della prededuzione o del privilegio </a:t>
            </a:r>
            <a:r>
              <a:rPr lang="it-IT" sz="2400" b="1" dirty="0" smtClean="0"/>
              <a:t>richiesti</a:t>
            </a:r>
            <a:r>
              <a:rPr lang="it-IT" sz="2400" dirty="0" smtClean="0"/>
              <a:t>; 3) </a:t>
            </a:r>
            <a:r>
              <a:rPr lang="it-IT" sz="2400" b="1" dirty="0" smtClean="0"/>
              <a:t>riconoscimento </a:t>
            </a:r>
            <a:r>
              <a:rPr lang="it-IT" sz="2400" b="1" dirty="0"/>
              <a:t>di un grado di privilegio posteriore</a:t>
            </a:r>
            <a:r>
              <a:rPr lang="it-IT" sz="2400" dirty="0"/>
              <a:t> rispetto a quello </a:t>
            </a:r>
            <a:r>
              <a:rPr lang="it-IT" sz="2400" dirty="0" smtClean="0"/>
              <a:t>richiesto; 4) </a:t>
            </a:r>
            <a:r>
              <a:rPr lang="it-IT" sz="2400" b="1" dirty="0" smtClean="0"/>
              <a:t>ammissione </a:t>
            </a:r>
            <a:r>
              <a:rPr lang="it-IT" sz="2400" b="1" dirty="0"/>
              <a:t>del credito con rigetto della compensazione</a:t>
            </a:r>
            <a:r>
              <a:rPr lang="it-IT" sz="2400" dirty="0"/>
              <a:t> richiesta </a:t>
            </a:r>
            <a:r>
              <a:rPr lang="it-IT" sz="2400" i="1" dirty="0"/>
              <a:t>ex</a:t>
            </a:r>
            <a:r>
              <a:rPr lang="it-IT" sz="2400" dirty="0"/>
              <a:t> art. </a:t>
            </a:r>
            <a:r>
              <a:rPr lang="it-IT" sz="2400" dirty="0" smtClean="0"/>
              <a:t>56.</a:t>
            </a:r>
          </a:p>
          <a:p>
            <a:pPr algn="just"/>
            <a:r>
              <a:rPr lang="it-IT" sz="2400" b="1" dirty="0"/>
              <a:t>Presupposto</a:t>
            </a:r>
            <a:r>
              <a:rPr lang="it-IT" sz="2400" dirty="0"/>
              <a:t> </a:t>
            </a:r>
            <a:r>
              <a:rPr lang="it-IT" sz="2400" dirty="0" smtClean="0"/>
              <a:t>dell'opposizione è </a:t>
            </a:r>
            <a:r>
              <a:rPr lang="it-IT" sz="2400" dirty="0"/>
              <a:t>la sussistenza di una qualche forma di </a:t>
            </a:r>
            <a:r>
              <a:rPr lang="it-IT" sz="2400" b="1" dirty="0" smtClean="0"/>
              <a:t>soccombenza.</a:t>
            </a:r>
            <a:endParaRPr lang="it-IT" sz="2400" dirty="0" smtClean="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CESPEC ON TEAMS - 19/05/2020</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6903EAB3-1484-4371-ADF1-8AA391357CBC}" type="slidenum">
              <a:rPr lang="it-IT" smtClean="0">
                <a:solidFill>
                  <a:prstClr val="black">
                    <a:tint val="75000"/>
                  </a:prstClr>
                </a:solidFill>
              </a:rPr>
              <a:pPr/>
              <a:t>9</a:t>
            </a:fld>
            <a:endParaRPr lang="it-IT">
              <a:solidFill>
                <a:prstClr val="black">
                  <a:tint val="75000"/>
                </a:prstClr>
              </a:solidFill>
            </a:endParaRPr>
          </a:p>
        </p:txBody>
      </p:sp>
    </p:spTree>
    <p:extLst>
      <p:ext uri="{BB962C8B-B14F-4D97-AF65-F5344CB8AC3E}">
        <p14:creationId xmlns:p14="http://schemas.microsoft.com/office/powerpoint/2010/main" val="127612965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1023</TotalTime>
  <Words>11738</Words>
  <Application>Microsoft Office PowerPoint</Application>
  <PresentationFormat>Presentazione su schermo (4:3)</PresentationFormat>
  <Paragraphs>461</Paragraphs>
  <Slides>86</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86</vt:i4>
      </vt:variant>
    </vt:vector>
  </HeadingPairs>
  <TitlesOfParts>
    <vt:vector size="94" baseType="lpstr">
      <vt:lpstr>Arial</vt:lpstr>
      <vt:lpstr>Calibri</vt:lpstr>
      <vt:lpstr>Calibri Light</vt:lpstr>
      <vt:lpstr>Cooper Black</vt:lpstr>
      <vt:lpstr>Informal Roman</vt:lpstr>
      <vt:lpstr>Vijaya</vt:lpstr>
      <vt:lpstr>Wingdings</vt:lpstr>
      <vt:lpstr>Retrospettivo</vt:lpstr>
      <vt:lpstr>"CESPEC ON TEAMS"  Ciclo di incontri virtuali in materia di procedure concorsuali, esecuzioni e diritto penale dell'economia  MARTEDÌ 19 MAGGIO 2020</vt:lpstr>
      <vt:lpstr>1. – Le impugnazioni in genere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2. – L’opposizione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3. – L’impugnazione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4. – La revocazione</vt:lpstr>
      <vt:lpstr>Presentazione standard di PowerPoint</vt:lpstr>
      <vt:lpstr>Presentazione standard di PowerPoint</vt:lpstr>
      <vt:lpstr>Presentazione standard di PowerPoint</vt:lpstr>
      <vt:lpstr>Presentazione standard di PowerPoint</vt:lpstr>
      <vt:lpstr>Presentazione standard di PowerPoint</vt:lpstr>
      <vt:lpstr>5. – La correzione degli errori</vt:lpstr>
      <vt:lpstr>6. – Il procedimento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7. – Le tardive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User</dc:creator>
  <cp:lastModifiedBy>Federico Vincenzo Amedeo Rolfi</cp:lastModifiedBy>
  <cp:revision>283</cp:revision>
  <dcterms:created xsi:type="dcterms:W3CDTF">2020-04-26T16:05:30Z</dcterms:created>
  <dcterms:modified xsi:type="dcterms:W3CDTF">2020-05-14T09:12:39Z</dcterms:modified>
</cp:coreProperties>
</file>