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 id="2147483714" r:id="rId5"/>
  </p:sldMasterIdLst>
  <p:sldIdLst>
    <p:sldId id="256" r:id="rId6"/>
    <p:sldId id="259" r:id="rId7"/>
    <p:sldId id="260" r:id="rId8"/>
    <p:sldId id="262" r:id="rId9"/>
    <p:sldId id="258" r:id="rId10"/>
    <p:sldId id="261" r:id="rId11"/>
    <p:sldId id="263" r:id="rId12"/>
    <p:sldId id="265" r:id="rId13"/>
    <p:sldId id="266" r:id="rId14"/>
    <p:sldId id="267" r:id="rId15"/>
    <p:sldId id="264" r:id="rId16"/>
    <p:sldId id="268" r:id="rId17"/>
    <p:sldId id="270" r:id="rId18"/>
    <p:sldId id="271" r:id="rId19"/>
    <p:sldId id="275" r:id="rId20"/>
    <p:sldId id="272" r:id="rId21"/>
    <p:sldId id="279" r:id="rId22"/>
    <p:sldId id="273" r:id="rId23"/>
    <p:sldId id="280" r:id="rId24"/>
    <p:sldId id="274" r:id="rId25"/>
    <p:sldId id="276" r:id="rId26"/>
    <p:sldId id="277" r:id="rId27"/>
    <p:sldId id="278" r:id="rId28"/>
    <p:sldId id="281" r:id="rId29"/>
    <p:sldId id="282" r:id="rId3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7BD6A5-22DD-4C3D-B859-C7196BAA08DC}" v="1" dt="2020-04-21T17:12:54.4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microsoft.com/office/2016/11/relationships/changesInfo" Target="changesInfos/changesInfo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nrico Legnini" userId="S::enrico.legnini@giustizia.it::5f0cac59-e69f-4c93-bc82-9bfa23efca67" providerId="AD" clId="Web-{707BD6A5-22DD-4C3D-B859-C7196BAA08DC}"/>
    <pc:docChg chg="sldOrd">
      <pc:chgData name="Enrico Legnini" userId="S::enrico.legnini@giustizia.it::5f0cac59-e69f-4c93-bc82-9bfa23efca67" providerId="AD" clId="Web-{707BD6A5-22DD-4C3D-B859-C7196BAA08DC}" dt="2020-04-21T17:12:54.443" v="0"/>
      <pc:docMkLst>
        <pc:docMk/>
      </pc:docMkLst>
      <pc:sldChg chg="ord">
        <pc:chgData name="Enrico Legnini" userId="S::enrico.legnini@giustizia.it::5f0cac59-e69f-4c93-bc82-9bfa23efca67" providerId="AD" clId="Web-{707BD6A5-22DD-4C3D-B859-C7196BAA08DC}" dt="2020-04-21T17:12:54.443" v="0"/>
        <pc:sldMkLst>
          <pc:docMk/>
          <pc:sldMk cId="781424081" sldId="26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it-IT"/>
              <a:t>Fare clic per modificare lo stile del titolo</a:t>
            </a:r>
            <a:endParaRPr lang="en-US"/>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a:p>
        </p:txBody>
      </p:sp>
      <p:sp>
        <p:nvSpPr>
          <p:cNvPr id="4" name="Date Placeholder 3"/>
          <p:cNvSpPr>
            <a:spLocks noGrp="1"/>
          </p:cNvSpPr>
          <p:nvPr>
            <p:ph type="dt" sz="half" idx="10"/>
          </p:nvPr>
        </p:nvSpPr>
        <p:spPr/>
        <p:txBody>
          <a:bodyPr/>
          <a:lstStyle/>
          <a:p>
            <a:fld id="{ECF765C7-2969-4BAD-A96E-510BC15CC9E1}" type="datetimeFigureOut">
              <a:rPr lang="it-IT" smtClean="0"/>
              <a:t>21/04/2020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1312700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it-IT"/>
              <a:t>Fare clic per modificare lo stile del titolo</a:t>
            </a:r>
            <a:endParaRPr lang="en-US"/>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Date Placeholder 2"/>
          <p:cNvSpPr>
            <a:spLocks noGrp="1"/>
          </p:cNvSpPr>
          <p:nvPr>
            <p:ph type="dt" sz="half" idx="10"/>
          </p:nvPr>
        </p:nvSpPr>
        <p:spPr/>
        <p:txBody>
          <a:bodyPr/>
          <a:lstStyle/>
          <a:p>
            <a:fld id="{ECF765C7-2969-4BAD-A96E-510BC15CC9E1}" type="datetimeFigureOut">
              <a:rPr lang="it-IT" smtClean="0"/>
              <a:t>21/04/2020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842409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it-IT"/>
              <a:t>Fare clic per modificare lo stile del titolo</a:t>
            </a:r>
            <a:endParaRPr lang="en-US"/>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ECF765C7-2969-4BAD-A96E-510BC15CC9E1}" type="datetimeFigureOut">
              <a:rPr lang="it-IT" smtClean="0"/>
              <a:t>21/04/2020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1026711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it-IT"/>
              <a:t>Fare clic per modificare lo stile del titolo</a:t>
            </a:r>
            <a:endParaRPr lang="en-US"/>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ECF765C7-2969-4BAD-A96E-510BC15CC9E1}" type="datetimeFigureOut">
              <a:rPr lang="it-IT" smtClean="0"/>
              <a:t>21/04/2020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1DACDD-9279-4719-93FE-352A359B3FE8}" type="slidenum">
              <a:rPr lang="it-IT" smtClean="0"/>
              <a:t>‹#›</a:t>
            </a:fld>
            <a:endParaRPr lang="it-IT"/>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extLst>
      <p:ext uri="{BB962C8B-B14F-4D97-AF65-F5344CB8AC3E}">
        <p14:creationId xmlns:p14="http://schemas.microsoft.com/office/powerpoint/2010/main" val="990325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it-IT"/>
              <a:t>Fare clic per modificare lo stile del titolo</a:t>
            </a:r>
            <a:endParaRPr lang="en-US"/>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ECF765C7-2969-4BAD-A96E-510BC15CC9E1}" type="datetimeFigureOut">
              <a:rPr lang="it-IT" smtClean="0"/>
              <a:t>21/04/2020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18404351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it-IT"/>
              <a:t>Fare clic per modificare lo stile del titolo</a:t>
            </a:r>
            <a:endParaRPr lang="en-US"/>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it-IT"/>
              <a:t>Fare clic per modificare stili del testo dello schema</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ECF765C7-2969-4BAD-A96E-510BC15CC9E1}" type="datetimeFigureOut">
              <a:rPr lang="it-IT" smtClean="0"/>
              <a:t>21/04/2020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1DACDD-9279-4719-93FE-352A359B3FE8}" type="slidenum">
              <a:rPr lang="it-IT" smtClean="0"/>
              <a:t>‹#›</a:t>
            </a:fld>
            <a:endParaRPr lang="it-IT"/>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extLst>
      <p:ext uri="{BB962C8B-B14F-4D97-AF65-F5344CB8AC3E}">
        <p14:creationId xmlns:p14="http://schemas.microsoft.com/office/powerpoint/2010/main" val="1519924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it-IT"/>
              <a:t>Fare clic per modificare lo stile del titolo</a:t>
            </a:r>
            <a:endParaRPr lang="en-US"/>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it-IT"/>
              <a:t>Fare clic per modificare stili del testo dello schema</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ECF765C7-2969-4BAD-A96E-510BC15CC9E1}" type="datetimeFigureOut">
              <a:rPr lang="it-IT" smtClean="0"/>
              <a:t>21/04/2020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561805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it-IT"/>
              <a:t>Fare clic per modificare lo stile del titolo</a:t>
            </a:r>
            <a:endParaRPr lang="en-US"/>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ECF765C7-2969-4BAD-A96E-510BC15CC9E1}" type="datetimeFigureOut">
              <a:rPr lang="it-IT" smtClean="0"/>
              <a:t>21/04/2020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1141518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it-IT"/>
              <a:t>Fare clic per modificare lo stile del titolo</a:t>
            </a:r>
            <a:endParaRPr lang="en-US"/>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ECF765C7-2969-4BAD-A96E-510BC15CC9E1}" type="datetimeFigureOut">
              <a:rPr lang="it-IT" smtClean="0"/>
              <a:t>21/04/2020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31707292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it-IT"/>
              <a:t>Fare clic per modificare lo stile del titolo</a:t>
            </a:r>
            <a:endParaRPr lang="en-US"/>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a:p>
        </p:txBody>
      </p:sp>
      <p:sp>
        <p:nvSpPr>
          <p:cNvPr id="4" name="Date Placeholder 3"/>
          <p:cNvSpPr>
            <a:spLocks noGrp="1"/>
          </p:cNvSpPr>
          <p:nvPr>
            <p:ph type="dt" sz="half" idx="10"/>
          </p:nvPr>
        </p:nvSpPr>
        <p:spPr/>
        <p:txBody>
          <a:bodyPr/>
          <a:lstStyle/>
          <a:p>
            <a:fld id="{ECF765C7-2969-4BAD-A96E-510BC15CC9E1}" type="datetimeFigureOut">
              <a:rPr lang="it-IT" smtClean="0"/>
              <a:t>21/04/2020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311811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it-IT"/>
              <a:t>Fare clic per modificare lo stile del titolo</a:t>
            </a:r>
            <a:endParaRPr lang="en-US"/>
          </a:p>
        </p:txBody>
      </p:sp>
      <p:sp>
        <p:nvSpPr>
          <p:cNvPr id="3" name="Content Placeholder 2"/>
          <p:cNvSpPr>
            <a:spLocks noGrp="1"/>
          </p:cNvSpPr>
          <p:nvPr>
            <p:ph idx="1"/>
          </p:nvPr>
        </p:nvSpPr>
        <p:spPr>
          <a:xfrm>
            <a:off x="533400" y="533400"/>
            <a:ext cx="6554867" cy="3767670"/>
          </a:xfrm>
        </p:spPr>
        <p:txBody>
          <a:bodyPr anchor="ct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ECF765C7-2969-4BAD-A96E-510BC15CC9E1}" type="datetimeFigureOut">
              <a:rPr lang="it-IT" smtClean="0"/>
              <a:t>21/04/2020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2134234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it-IT"/>
              <a:t>Fare clic per modificare lo stile del titolo</a:t>
            </a:r>
            <a:endParaRPr lang="en-US"/>
          </a:p>
        </p:txBody>
      </p:sp>
      <p:sp>
        <p:nvSpPr>
          <p:cNvPr id="3" name="Content Placeholder 2"/>
          <p:cNvSpPr>
            <a:spLocks noGrp="1"/>
          </p:cNvSpPr>
          <p:nvPr>
            <p:ph idx="1"/>
          </p:nvPr>
        </p:nvSpPr>
        <p:spPr>
          <a:xfrm>
            <a:off x="533400" y="533400"/>
            <a:ext cx="6554867" cy="3767670"/>
          </a:xfrm>
        </p:spPr>
        <p:txBody>
          <a:bodyPr anchor="ct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ECF765C7-2969-4BAD-A96E-510BC15CC9E1}" type="datetimeFigureOut">
              <a:rPr lang="it-IT" smtClean="0"/>
              <a:t>21/04/2020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30165805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it-IT"/>
              <a:t>Fare clic per modificare lo stile del titolo</a:t>
            </a:r>
            <a:endParaRPr lang="en-US"/>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ECF765C7-2969-4BAD-A96E-510BC15CC9E1}" type="datetimeFigureOut">
              <a:rPr lang="it-IT" smtClean="0"/>
              <a:t>21/04/2020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22332083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it-IT"/>
              <a:t>Fare clic per modificare lo stile del titolo</a:t>
            </a:r>
            <a:endParaRPr lang="en-US"/>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4"/>
          <p:cNvSpPr>
            <a:spLocks noGrp="1"/>
          </p:cNvSpPr>
          <p:nvPr>
            <p:ph type="dt" sz="half" idx="10"/>
          </p:nvPr>
        </p:nvSpPr>
        <p:spPr/>
        <p:txBody>
          <a:bodyPr/>
          <a:lstStyle/>
          <a:p>
            <a:fld id="{ECF765C7-2969-4BAD-A96E-510BC15CC9E1}" type="datetimeFigureOut">
              <a:rPr lang="it-IT" smtClean="0"/>
              <a:t>21/04/2020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27694953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it-IT"/>
              <a:t>Fare clic per modificare lo stile del titolo</a:t>
            </a:r>
            <a:endParaRPr lang="en-US"/>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ECF765C7-2969-4BAD-A96E-510BC15CC9E1}" type="datetimeFigureOut">
              <a:rPr lang="it-IT" smtClean="0"/>
              <a:t>21/04/2020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29912341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ECF765C7-2969-4BAD-A96E-510BC15CC9E1}" type="datetimeFigureOut">
              <a:rPr lang="it-IT" smtClean="0"/>
              <a:t>21/04/2020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20688202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765C7-2969-4BAD-A96E-510BC15CC9E1}" type="datetimeFigureOut">
              <a:rPr lang="it-IT" smtClean="0"/>
              <a:t>21/04/2020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7487830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it-IT"/>
              <a:t>Fare clic per modificare lo stile del titolo</a:t>
            </a:r>
            <a:endParaRPr lang="en-US"/>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ECF765C7-2969-4BAD-A96E-510BC15CC9E1}" type="datetimeFigureOut">
              <a:rPr lang="it-IT" smtClean="0"/>
              <a:t>21/04/2020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5495921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it-IT"/>
              <a:t>Fare clic per modificare lo stile del titolo</a:t>
            </a:r>
            <a:endParaRPr lang="en-US"/>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ECF765C7-2969-4BAD-A96E-510BC15CC9E1}" type="datetimeFigureOut">
              <a:rPr lang="it-IT" smtClean="0"/>
              <a:t>21/04/2020</a:t>
            </a:fld>
            <a:endParaRPr lang="it-IT"/>
          </a:p>
        </p:txBody>
      </p:sp>
      <p:sp>
        <p:nvSpPr>
          <p:cNvPr id="6" name="Footer Placeholder 5"/>
          <p:cNvSpPr>
            <a:spLocks noGrp="1"/>
          </p:cNvSpPr>
          <p:nvPr>
            <p:ph type="ftr" sz="quarter" idx="11"/>
          </p:nvPr>
        </p:nvSpPr>
        <p:spPr>
          <a:xfrm>
            <a:off x="533400" y="6172200"/>
            <a:ext cx="5811724" cy="365125"/>
          </a:xfrm>
        </p:spPr>
        <p:txBody>
          <a:bodyPr/>
          <a:lstStyle/>
          <a:p>
            <a:endParaRPr lang="it-IT"/>
          </a:p>
        </p:txBody>
      </p:sp>
      <p:sp>
        <p:nvSpPr>
          <p:cNvPr id="7" name="Slide Number Placeholder 6"/>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42456987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it-IT"/>
              <a:t>Fare clic per modificare lo stile del titolo</a:t>
            </a:r>
            <a:endParaRPr lang="en-US"/>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Date Placeholder 2"/>
          <p:cNvSpPr>
            <a:spLocks noGrp="1"/>
          </p:cNvSpPr>
          <p:nvPr>
            <p:ph type="dt" sz="half" idx="10"/>
          </p:nvPr>
        </p:nvSpPr>
        <p:spPr/>
        <p:txBody>
          <a:bodyPr/>
          <a:lstStyle/>
          <a:p>
            <a:fld id="{ECF765C7-2969-4BAD-A96E-510BC15CC9E1}" type="datetimeFigureOut">
              <a:rPr lang="it-IT" smtClean="0"/>
              <a:t>21/04/2020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33209923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it-IT"/>
              <a:t>Fare clic per modificare lo stile del titolo</a:t>
            </a:r>
            <a:endParaRPr lang="en-US"/>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ECF765C7-2969-4BAD-A96E-510BC15CC9E1}" type="datetimeFigureOut">
              <a:rPr lang="it-IT" smtClean="0"/>
              <a:t>21/04/2020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27602354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it-IT"/>
              <a:t>Fare clic per modificare lo stile del titolo</a:t>
            </a:r>
            <a:endParaRPr lang="en-US"/>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ECF765C7-2969-4BAD-A96E-510BC15CC9E1}" type="datetimeFigureOut">
              <a:rPr lang="it-IT" smtClean="0"/>
              <a:t>21/04/2020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1DACDD-9279-4719-93FE-352A359B3FE8}" type="slidenum">
              <a:rPr lang="it-IT" smtClean="0"/>
              <a:t>‹#›</a:t>
            </a:fld>
            <a:endParaRPr lang="it-IT"/>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extLst>
      <p:ext uri="{BB962C8B-B14F-4D97-AF65-F5344CB8AC3E}">
        <p14:creationId xmlns:p14="http://schemas.microsoft.com/office/powerpoint/2010/main" val="2985883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it-IT"/>
              <a:t>Fare clic per modificare lo stile del titolo</a:t>
            </a:r>
            <a:endParaRPr lang="en-US"/>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ECF765C7-2969-4BAD-A96E-510BC15CC9E1}" type="datetimeFigureOut">
              <a:rPr lang="it-IT" smtClean="0"/>
              <a:t>21/04/2020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13238048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it-IT"/>
              <a:t>Fare clic per modificare lo stile del titolo</a:t>
            </a:r>
            <a:endParaRPr lang="en-US"/>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ECF765C7-2969-4BAD-A96E-510BC15CC9E1}" type="datetimeFigureOut">
              <a:rPr lang="it-IT" smtClean="0"/>
              <a:t>21/04/2020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39591734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it-IT"/>
              <a:t>Fare clic per modificare lo stile del titolo</a:t>
            </a:r>
            <a:endParaRPr lang="en-US"/>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it-IT"/>
              <a:t>Fare clic per modificare stili del testo dello schema</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ECF765C7-2969-4BAD-A96E-510BC15CC9E1}" type="datetimeFigureOut">
              <a:rPr lang="it-IT" smtClean="0"/>
              <a:t>21/04/2020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1DACDD-9279-4719-93FE-352A359B3FE8}" type="slidenum">
              <a:rPr lang="it-IT" smtClean="0"/>
              <a:t>‹#›</a:t>
            </a:fld>
            <a:endParaRPr lang="it-IT"/>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extLst>
      <p:ext uri="{BB962C8B-B14F-4D97-AF65-F5344CB8AC3E}">
        <p14:creationId xmlns:p14="http://schemas.microsoft.com/office/powerpoint/2010/main" val="27057476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it-IT"/>
              <a:t>Fare clic per modificare lo stile del titolo</a:t>
            </a:r>
            <a:endParaRPr lang="en-US"/>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it-IT"/>
              <a:t>Fare clic per modificare stili del testo dello schema</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ECF765C7-2969-4BAD-A96E-510BC15CC9E1}" type="datetimeFigureOut">
              <a:rPr lang="it-IT" smtClean="0"/>
              <a:t>21/04/2020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26861800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it-IT"/>
              <a:t>Fare clic per modificare lo stile del titolo</a:t>
            </a:r>
            <a:endParaRPr lang="en-US"/>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ECF765C7-2969-4BAD-A96E-510BC15CC9E1}" type="datetimeFigureOut">
              <a:rPr lang="it-IT" smtClean="0"/>
              <a:t>21/04/2020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18889788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it-IT"/>
              <a:t>Fare clic per modificare lo stile del titolo</a:t>
            </a:r>
            <a:endParaRPr lang="en-US"/>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ECF765C7-2969-4BAD-A96E-510BC15CC9E1}" type="datetimeFigureOut">
              <a:rPr lang="it-IT" smtClean="0"/>
              <a:t>21/04/2020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319207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it-IT"/>
              <a:t>Fare clic per modificare lo stile del titolo</a:t>
            </a:r>
            <a:endParaRPr lang="en-US"/>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4"/>
          <p:cNvSpPr>
            <a:spLocks noGrp="1"/>
          </p:cNvSpPr>
          <p:nvPr>
            <p:ph type="dt" sz="half" idx="10"/>
          </p:nvPr>
        </p:nvSpPr>
        <p:spPr/>
        <p:txBody>
          <a:bodyPr/>
          <a:lstStyle/>
          <a:p>
            <a:fld id="{ECF765C7-2969-4BAD-A96E-510BC15CC9E1}" type="datetimeFigureOut">
              <a:rPr lang="it-IT" smtClean="0"/>
              <a:t>21/04/2020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200684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it-IT"/>
              <a:t>Fare clic per modificare lo stile del titolo</a:t>
            </a:r>
            <a:endParaRPr lang="en-US"/>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ECF765C7-2969-4BAD-A96E-510BC15CC9E1}" type="datetimeFigureOut">
              <a:rPr lang="it-IT" smtClean="0"/>
              <a:t>21/04/2020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2964701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ECF765C7-2969-4BAD-A96E-510BC15CC9E1}" type="datetimeFigureOut">
              <a:rPr lang="it-IT" smtClean="0"/>
              <a:t>21/04/2020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3344198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765C7-2969-4BAD-A96E-510BC15CC9E1}" type="datetimeFigureOut">
              <a:rPr lang="it-IT" smtClean="0"/>
              <a:t>21/04/2020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1399906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it-IT"/>
              <a:t>Fare clic per modificare lo stile del titolo</a:t>
            </a:r>
            <a:endParaRPr lang="en-US"/>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ECF765C7-2969-4BAD-A96E-510BC15CC9E1}" type="datetimeFigureOut">
              <a:rPr lang="it-IT" smtClean="0"/>
              <a:t>21/04/2020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104722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it-IT"/>
              <a:t>Fare clic per modificare lo stile del titolo</a:t>
            </a:r>
            <a:endParaRPr lang="en-US"/>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ECF765C7-2969-4BAD-A96E-510BC15CC9E1}" type="datetimeFigureOut">
              <a:rPr lang="it-IT" smtClean="0"/>
              <a:t>21/04/2020</a:t>
            </a:fld>
            <a:endParaRPr lang="it-IT"/>
          </a:p>
        </p:txBody>
      </p:sp>
      <p:sp>
        <p:nvSpPr>
          <p:cNvPr id="6" name="Footer Placeholder 5"/>
          <p:cNvSpPr>
            <a:spLocks noGrp="1"/>
          </p:cNvSpPr>
          <p:nvPr>
            <p:ph type="ftr" sz="quarter" idx="11"/>
          </p:nvPr>
        </p:nvSpPr>
        <p:spPr>
          <a:xfrm>
            <a:off x="533400" y="6172200"/>
            <a:ext cx="5811724" cy="365125"/>
          </a:xfrm>
        </p:spPr>
        <p:txBody>
          <a:bodyPr/>
          <a:lstStyle/>
          <a:p>
            <a:endParaRPr lang="it-IT"/>
          </a:p>
        </p:txBody>
      </p:sp>
      <p:sp>
        <p:nvSpPr>
          <p:cNvPr id="7" name="Slide Number Placeholder 6"/>
          <p:cNvSpPr>
            <a:spLocks noGrp="1"/>
          </p:cNvSpPr>
          <p:nvPr>
            <p:ph type="sldNum" sz="quarter" idx="12"/>
          </p:nvPr>
        </p:nvSpPr>
        <p:spPr/>
        <p:txBody>
          <a:bodyPr/>
          <a:lstStyle/>
          <a:p>
            <a:fld id="{D21DACDD-9279-4719-93FE-352A359B3FE8}" type="slidenum">
              <a:rPr lang="it-IT" smtClean="0"/>
              <a:t>‹#›</a:t>
            </a:fld>
            <a:endParaRPr lang="it-IT"/>
          </a:p>
        </p:txBody>
      </p:sp>
    </p:spTree>
    <p:extLst>
      <p:ext uri="{BB962C8B-B14F-4D97-AF65-F5344CB8AC3E}">
        <p14:creationId xmlns:p14="http://schemas.microsoft.com/office/powerpoint/2010/main" val="246038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2">
                <a:lumMod val="20000"/>
                <a:lumOff val="80000"/>
              </a:schemeClr>
            </a:gs>
            <a:gs pos="100000">
              <a:schemeClr val="bg2">
                <a:shade val="96000"/>
                <a:satMod val="120000"/>
                <a:lumMod val="9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it-IT"/>
              <a:t>Fare clic per modificare lo stile del titolo</a:t>
            </a:r>
            <a:endParaRPr lang="en-US"/>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CF765C7-2969-4BAD-A96E-510BC15CC9E1}" type="datetimeFigureOut">
              <a:rPr lang="it-IT" smtClean="0"/>
              <a:t>21/04/2020</a:t>
            </a:fld>
            <a:endParaRPr lang="it-IT"/>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it-IT"/>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21DACDD-9279-4719-93FE-352A359B3FE8}" type="slidenum">
              <a:rPr lang="it-IT" smtClean="0"/>
              <a:t>‹#›</a:t>
            </a:fld>
            <a:endParaRPr lang="it-IT"/>
          </a:p>
        </p:txBody>
      </p:sp>
    </p:spTree>
    <p:extLst>
      <p:ext uri="{BB962C8B-B14F-4D97-AF65-F5344CB8AC3E}">
        <p14:creationId xmlns:p14="http://schemas.microsoft.com/office/powerpoint/2010/main" val="376830270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2">
                <a:lumMod val="20000"/>
                <a:lumOff val="80000"/>
              </a:schemeClr>
            </a:gs>
            <a:gs pos="100000">
              <a:schemeClr val="bg2">
                <a:shade val="96000"/>
                <a:satMod val="120000"/>
                <a:lumMod val="9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it-IT"/>
              <a:t>Fare clic per modificare lo stile del titolo</a:t>
            </a:r>
            <a:endParaRPr lang="en-US"/>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CF765C7-2969-4BAD-A96E-510BC15CC9E1}" type="datetimeFigureOut">
              <a:rPr lang="it-IT" smtClean="0"/>
              <a:t>21/04/2020</a:t>
            </a:fld>
            <a:endParaRPr lang="it-IT"/>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it-IT"/>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21DACDD-9279-4719-93FE-352A359B3FE8}" type="slidenum">
              <a:rPr lang="it-IT" smtClean="0"/>
              <a:t>‹#›</a:t>
            </a:fld>
            <a:endParaRPr lang="it-IT"/>
          </a:p>
        </p:txBody>
      </p:sp>
    </p:spTree>
    <p:extLst>
      <p:ext uri="{BB962C8B-B14F-4D97-AF65-F5344CB8AC3E}">
        <p14:creationId xmlns:p14="http://schemas.microsoft.com/office/powerpoint/2010/main" val="3520965227"/>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55766" y="1340768"/>
            <a:ext cx="8120690" cy="2485326"/>
          </a:xfrm>
        </p:spPr>
        <p:txBody>
          <a:bodyPr>
            <a:normAutofit/>
          </a:bodyPr>
          <a:lstStyle/>
          <a:p>
            <a:pPr algn="ctr"/>
            <a:r>
              <a:rPr lang="it-IT" sz="3600" b="1">
                <a:solidFill>
                  <a:srgbClr val="FF0000"/>
                </a:solidFill>
              </a:rPr>
              <a:t>“Ruolo del </a:t>
            </a:r>
            <a:r>
              <a:rPr lang="it-IT" sz="3600" b="1" err="1">
                <a:solidFill>
                  <a:srgbClr val="FF0000"/>
                </a:solidFill>
              </a:rPr>
              <a:t>g.D</a:t>
            </a:r>
            <a:r>
              <a:rPr lang="it-IT" sz="3600" b="1">
                <a:solidFill>
                  <a:srgbClr val="FF0000"/>
                </a:solidFill>
              </a:rPr>
              <a:t>. nel procedimento prefallimentare”</a:t>
            </a:r>
            <a:br>
              <a:rPr lang="it-IT" sz="3600"/>
            </a:br>
            <a:endParaRPr lang="it-IT" sz="3600"/>
          </a:p>
        </p:txBody>
      </p:sp>
      <p:sp>
        <p:nvSpPr>
          <p:cNvPr id="3" name="Sottotitolo 2"/>
          <p:cNvSpPr>
            <a:spLocks noGrp="1"/>
          </p:cNvSpPr>
          <p:nvPr>
            <p:ph type="subTitle" idx="1"/>
          </p:nvPr>
        </p:nvSpPr>
        <p:spPr>
          <a:xfrm>
            <a:off x="1907704" y="4293096"/>
            <a:ext cx="6336704" cy="1080120"/>
          </a:xfrm>
        </p:spPr>
        <p:txBody>
          <a:bodyPr>
            <a:normAutofit/>
          </a:bodyPr>
          <a:lstStyle/>
          <a:p>
            <a:pPr algn="r"/>
            <a:r>
              <a:rPr lang="it-IT" sz="2800" err="1">
                <a:solidFill>
                  <a:srgbClr val="FF0000"/>
                </a:solidFill>
              </a:rPr>
              <a:t>Webinar</a:t>
            </a:r>
            <a:r>
              <a:rPr lang="it-IT" sz="2800">
                <a:solidFill>
                  <a:srgbClr val="FF0000"/>
                </a:solidFill>
              </a:rPr>
              <a:t> CESPEC, 21 aprile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116632"/>
            <a:ext cx="7344816" cy="576064"/>
          </a:xfrm>
        </p:spPr>
        <p:txBody>
          <a:bodyPr>
            <a:normAutofit/>
          </a:bodyPr>
          <a:lstStyle/>
          <a:p>
            <a:pPr algn="ctr"/>
            <a:r>
              <a:rPr lang="it-IT" sz="2400">
                <a:solidFill>
                  <a:srgbClr val="FF0000"/>
                </a:solidFill>
              </a:rPr>
              <a:t>VERSIONE CON INFORMATIVA</a:t>
            </a:r>
          </a:p>
        </p:txBody>
      </p:sp>
      <p:sp>
        <p:nvSpPr>
          <p:cNvPr id="3" name="Segnaposto contenuto 2"/>
          <p:cNvSpPr>
            <a:spLocks noGrp="1"/>
          </p:cNvSpPr>
          <p:nvPr>
            <p:ph idx="1"/>
          </p:nvPr>
        </p:nvSpPr>
        <p:spPr>
          <a:xfrm>
            <a:off x="287524" y="692696"/>
            <a:ext cx="8532948" cy="5976664"/>
          </a:xfrm>
        </p:spPr>
        <p:txBody>
          <a:bodyPr>
            <a:noAutofit/>
          </a:bodyPr>
          <a:lstStyle/>
          <a:p>
            <a:r>
              <a:rPr lang="it-IT" sz="1800"/>
              <a:t>IL Giudice delegato</a:t>
            </a:r>
          </a:p>
          <a:p>
            <a:r>
              <a:rPr lang="it-IT" sz="1800"/>
              <a:t>Visti i provvedimenti collegiali di designazione del sottoscritto a relatore e di delega per la istruttoria prefallimentare e la audizione delle parti</a:t>
            </a:r>
          </a:p>
          <a:p>
            <a:r>
              <a:rPr lang="it-IT" sz="1800"/>
              <a:t>Visto l’art.15 l. </a:t>
            </a:r>
            <a:r>
              <a:rPr lang="it-IT" sz="1800" err="1"/>
              <a:t>fall</a:t>
            </a:r>
            <a:r>
              <a:rPr lang="it-IT" sz="1800"/>
              <a:t>.,</a:t>
            </a:r>
          </a:p>
          <a:p>
            <a:r>
              <a:rPr lang="it-IT" sz="2400"/>
              <a:t>fissa</a:t>
            </a:r>
          </a:p>
          <a:p>
            <a:pPr algn="just"/>
            <a:r>
              <a:rPr lang="it-IT" sz="2400"/>
              <a:t>per la comparizione delle parti innanzi a se’, nell’ambito del procedimento volto a verificare la sussistenza dei presupposti per la dichiarazione di fallimento della parte debitrice</a:t>
            </a:r>
          </a:p>
          <a:p>
            <a:pPr algn="just"/>
            <a:r>
              <a:rPr lang="it-IT" sz="2400"/>
              <a:t>la udienza del 19/04/2020 18:48</a:t>
            </a:r>
          </a:p>
          <a:p>
            <a:pPr algn="just"/>
            <a:r>
              <a:rPr lang="it-IT" sz="2400"/>
              <a:t>assegna termine per la notifica del ricorso e del presente provvedimento al soggetto debitore fino a 15 giorni prima della udienza fissata;</a:t>
            </a:r>
          </a:p>
          <a:p>
            <a:endParaRPr lang="it-IT" sz="2400"/>
          </a:p>
        </p:txBody>
      </p:sp>
    </p:spTree>
    <p:extLst>
      <p:ext uri="{BB962C8B-B14F-4D97-AF65-F5344CB8AC3E}">
        <p14:creationId xmlns:p14="http://schemas.microsoft.com/office/powerpoint/2010/main" val="1952638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260648"/>
            <a:ext cx="8784976" cy="6336704"/>
          </a:xfrm>
        </p:spPr>
        <p:txBody>
          <a:bodyPr>
            <a:normAutofit lnSpcReduction="10000"/>
          </a:bodyPr>
          <a:lstStyle/>
          <a:p>
            <a:pPr algn="just"/>
            <a:r>
              <a:rPr lang="it-IT" sz="2200"/>
              <a:t>concede termine fino a sette giorni prima della udienza fissata per eventuale deposito in Cancelleria di memorie, documenti e relazioni tecniche; dispone che la parte debitrice depositi in cancelleria i propri bilanci relativi agli ultimi tre esercizi nonché una situazione patrimoniale, economica e finanziaria aggiornata;</a:t>
            </a:r>
          </a:p>
          <a:p>
            <a:pPr algn="just"/>
            <a:r>
              <a:rPr lang="it-IT" sz="2800"/>
              <a:t>Dispone che la cancelleria, prima della celebrazione della udienza, acquisisca, a mezzo invio </a:t>
            </a:r>
            <a:r>
              <a:rPr lang="it-IT" sz="2800" err="1"/>
              <a:t>pec</a:t>
            </a:r>
            <a:r>
              <a:rPr lang="it-IT" sz="2800"/>
              <a:t>, e in forma telematica: 1) informazioni sui debiti scaduti presso agenzia riscossione e Inps; 2) dichiarazioni dei redditi presentate negli ultimi tre anni presso agenzia delle entrate; 3) bilanci depositati negli ultimi tre anni presso RRII; 4) certificazione esecuzioni individuali pendenti; 5) certificazione decreti ingiuntivi con specificazione di quelli provvisoriamente esecutivi</a:t>
            </a:r>
          </a:p>
        </p:txBody>
      </p:sp>
    </p:spTree>
    <p:extLst>
      <p:ext uri="{BB962C8B-B14F-4D97-AF65-F5344CB8AC3E}">
        <p14:creationId xmlns:p14="http://schemas.microsoft.com/office/powerpoint/2010/main" val="3182324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16632"/>
            <a:ext cx="8064896" cy="1224136"/>
          </a:xfrm>
        </p:spPr>
        <p:txBody>
          <a:bodyPr>
            <a:normAutofit/>
          </a:bodyPr>
          <a:lstStyle/>
          <a:p>
            <a:pPr algn="ctr"/>
            <a:r>
              <a:rPr lang="it-IT" sz="3200">
                <a:solidFill>
                  <a:srgbClr val="FF0000"/>
                </a:solidFill>
              </a:rPr>
              <a:t>ASPETTI SU CUI FARE ATTENZIONE NEL REDIGERE IL DECRETO</a:t>
            </a:r>
          </a:p>
        </p:txBody>
      </p:sp>
      <p:sp>
        <p:nvSpPr>
          <p:cNvPr id="4" name="CasellaDiTesto 3"/>
          <p:cNvSpPr txBox="1"/>
          <p:nvPr/>
        </p:nvSpPr>
        <p:spPr>
          <a:xfrm>
            <a:off x="251520" y="1716088"/>
            <a:ext cx="8640960" cy="6986528"/>
          </a:xfrm>
          <a:prstGeom prst="rect">
            <a:avLst/>
          </a:prstGeom>
          <a:noFill/>
        </p:spPr>
        <p:txBody>
          <a:bodyPr wrap="square" rtlCol="0">
            <a:spAutoFit/>
          </a:bodyPr>
          <a:lstStyle/>
          <a:p>
            <a:r>
              <a:rPr lang="it-IT" sz="3200" u="sng">
                <a:solidFill>
                  <a:srgbClr val="0070C0"/>
                </a:solidFill>
              </a:rPr>
              <a:t>Motivi d’urgenza</a:t>
            </a:r>
            <a:r>
              <a:rPr lang="it-IT" sz="3200">
                <a:solidFill>
                  <a:srgbClr val="0070C0"/>
                </a:solidFill>
              </a:rPr>
              <a:t>: indicati dalla parte o risultanti dalla visura (artt. 10, 147). Riduzione termine anche d’ufficio (</a:t>
            </a:r>
            <a:r>
              <a:rPr lang="it-IT" sz="3200" err="1">
                <a:solidFill>
                  <a:srgbClr val="0070C0"/>
                </a:solidFill>
              </a:rPr>
              <a:t>Cass</a:t>
            </a:r>
            <a:r>
              <a:rPr lang="it-IT" sz="3200">
                <a:solidFill>
                  <a:srgbClr val="0070C0"/>
                </a:solidFill>
              </a:rPr>
              <a:t>. 3083/2018), ma … compete al presidente. Cancellazione impresa risulta da prima pagina visura.</a:t>
            </a:r>
          </a:p>
          <a:p>
            <a:r>
              <a:rPr lang="it-IT" sz="3200" u="sng">
                <a:solidFill>
                  <a:srgbClr val="0070C0"/>
                </a:solidFill>
              </a:rPr>
              <a:t>Società di persone</a:t>
            </a:r>
            <a:r>
              <a:rPr lang="it-IT" sz="3200">
                <a:solidFill>
                  <a:srgbClr val="0070C0"/>
                </a:solidFill>
              </a:rPr>
              <a:t>: controllare bene soci illimitatamente responsabili; </a:t>
            </a:r>
            <a:r>
              <a:rPr lang="it-IT" sz="3200" u="sng">
                <a:solidFill>
                  <a:srgbClr val="0070C0"/>
                </a:solidFill>
              </a:rPr>
              <a:t>se socio receduto da meno di un anno, convocarlo subito?</a:t>
            </a:r>
            <a:r>
              <a:rPr lang="it-IT" sz="3200">
                <a:solidFill>
                  <a:srgbClr val="0070C0"/>
                </a:solidFill>
              </a:rPr>
              <a:t> (d’ufficio)</a:t>
            </a:r>
            <a:endParaRPr lang="it-IT" sz="3200" u="sng">
              <a:solidFill>
                <a:srgbClr val="0070C0"/>
              </a:solidFill>
            </a:endParaRPr>
          </a:p>
          <a:p>
            <a:endParaRPr lang="it-IT" sz="3200" u="sng">
              <a:solidFill>
                <a:srgbClr val="0070C0"/>
              </a:solidFill>
            </a:endParaRPr>
          </a:p>
          <a:p>
            <a:r>
              <a:rPr lang="it-IT" sz="3200" u="sng">
                <a:solidFill>
                  <a:srgbClr val="0070C0"/>
                </a:solidFill>
              </a:rPr>
              <a:t>Sostanzialmente</a:t>
            </a:r>
            <a:r>
              <a:rPr lang="it-IT" sz="3200">
                <a:solidFill>
                  <a:srgbClr val="0070C0"/>
                </a:solidFill>
              </a:rPr>
              <a:t>: </a:t>
            </a:r>
          </a:p>
          <a:p>
            <a:r>
              <a:rPr lang="it-IT" sz="3200">
                <a:solidFill>
                  <a:srgbClr val="0070C0"/>
                </a:solidFill>
              </a:rPr>
              <a:t>«prime» relazioni: il Pubblico Ministero;</a:t>
            </a:r>
          </a:p>
          <a:p>
            <a:r>
              <a:rPr lang="it-IT" sz="3200">
                <a:solidFill>
                  <a:srgbClr val="0070C0"/>
                </a:solidFill>
              </a:rPr>
              <a:t>relazioni periodiche: i creditori.</a:t>
            </a:r>
          </a:p>
        </p:txBody>
      </p:sp>
    </p:spTree>
    <p:extLst>
      <p:ext uri="{BB962C8B-B14F-4D97-AF65-F5344CB8AC3E}">
        <p14:creationId xmlns:p14="http://schemas.microsoft.com/office/powerpoint/2010/main" val="2359278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3400" y="332656"/>
            <a:ext cx="8359080" cy="6120680"/>
          </a:xfrm>
        </p:spPr>
        <p:txBody>
          <a:bodyPr/>
          <a:lstStyle/>
          <a:p>
            <a:pPr algn="ctr"/>
            <a:endParaRPr lang="it-IT">
              <a:solidFill>
                <a:srgbClr val="FF0000"/>
              </a:solidFill>
            </a:endParaRPr>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419987"/>
            <a:ext cx="3456383" cy="6018028"/>
          </a:xfrm>
          <a:prstGeom prst="rect">
            <a:avLst/>
          </a:prstGeom>
        </p:spPr>
      </p:pic>
    </p:spTree>
    <p:extLst>
      <p:ext uri="{BB962C8B-B14F-4D97-AF65-F5344CB8AC3E}">
        <p14:creationId xmlns:p14="http://schemas.microsoft.com/office/powerpoint/2010/main" val="762218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3400" y="533400"/>
            <a:ext cx="8143056" cy="5631904"/>
          </a:xfrm>
        </p:spPr>
        <p:txBody>
          <a:bodyPr>
            <a:noAutofit/>
          </a:bodyPr>
          <a:lstStyle/>
          <a:p>
            <a:pPr algn="ctr" fontAlgn="base"/>
            <a:r>
              <a:rPr lang="it-IT" sz="2800" b="1"/>
              <a:t>Art. 2292.</a:t>
            </a:r>
            <a:br>
              <a:rPr lang="it-IT" sz="2800" b="1"/>
            </a:br>
            <a:r>
              <a:rPr lang="it-IT" sz="2800" b="1"/>
              <a:t>Ragione sociale.</a:t>
            </a:r>
            <a:endParaRPr lang="it-IT" sz="2800"/>
          </a:p>
          <a:p>
            <a:pPr algn="just" fontAlgn="base"/>
            <a:r>
              <a:rPr lang="it-IT" sz="2800"/>
              <a:t>La società in nome collettivo agisce sotto una ragione sociale costituita dal nome di uno o più soci con l'indicazione del rapporto sociale.</a:t>
            </a:r>
          </a:p>
          <a:p>
            <a:pPr algn="just" fontAlgn="base"/>
            <a:r>
              <a:rPr lang="it-IT" sz="2800" u="sng"/>
              <a:t>La società può conservare nella ragione sociale il nome del socio receduto o defunto, se il socio receduto o gli eredi del socio defunto vi consentono.</a:t>
            </a:r>
          </a:p>
          <a:p>
            <a:endParaRPr lang="it-IT" sz="2800"/>
          </a:p>
        </p:txBody>
      </p:sp>
    </p:spTree>
    <p:extLst>
      <p:ext uri="{BB962C8B-B14F-4D97-AF65-F5344CB8AC3E}">
        <p14:creationId xmlns:p14="http://schemas.microsoft.com/office/powerpoint/2010/main" val="1847397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3" y="980728"/>
            <a:ext cx="8776442" cy="4392488"/>
          </a:xfrm>
        </p:spPr>
      </p:pic>
    </p:spTree>
    <p:extLst>
      <p:ext uri="{BB962C8B-B14F-4D97-AF65-F5344CB8AC3E}">
        <p14:creationId xmlns:p14="http://schemas.microsoft.com/office/powerpoint/2010/main" val="735388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3400" y="533400"/>
            <a:ext cx="7999040" cy="807368"/>
          </a:xfrm>
        </p:spPr>
        <p:txBody>
          <a:bodyPr>
            <a:normAutofit/>
          </a:bodyPr>
          <a:lstStyle/>
          <a:p>
            <a:pPr algn="ctr"/>
            <a:r>
              <a:rPr lang="it-IT" sz="2800">
                <a:solidFill>
                  <a:srgbClr val="FF0000"/>
                </a:solidFill>
              </a:rPr>
              <a:t>L’UDIENZA</a:t>
            </a:r>
          </a:p>
        </p:txBody>
      </p:sp>
      <p:sp>
        <p:nvSpPr>
          <p:cNvPr id="4" name="CasellaDiTesto 3"/>
          <p:cNvSpPr txBox="1"/>
          <p:nvPr/>
        </p:nvSpPr>
        <p:spPr>
          <a:xfrm>
            <a:off x="251520" y="1196752"/>
            <a:ext cx="8386652" cy="5262979"/>
          </a:xfrm>
          <a:prstGeom prst="rect">
            <a:avLst/>
          </a:prstGeom>
          <a:noFill/>
        </p:spPr>
        <p:txBody>
          <a:bodyPr wrap="square" rtlCol="0">
            <a:spAutoFit/>
          </a:bodyPr>
          <a:lstStyle/>
          <a:p>
            <a:r>
              <a:rPr lang="it-IT" sz="2800" b="1" u="sng">
                <a:solidFill>
                  <a:schemeClr val="bg2"/>
                </a:solidFill>
              </a:rPr>
              <a:t>Mancata comparizione del resistente</a:t>
            </a:r>
            <a:r>
              <a:rPr lang="it-IT" sz="2800">
                <a:solidFill>
                  <a:schemeClr val="bg2"/>
                </a:solidFill>
              </a:rPr>
              <a:t>: controllo della notificazione e del rispetto del termine.</a:t>
            </a:r>
          </a:p>
          <a:p>
            <a:r>
              <a:rPr lang="it-IT" sz="2800" b="1">
                <a:solidFill>
                  <a:schemeClr val="bg2"/>
                </a:solidFill>
              </a:rPr>
              <a:t>NOTIFICAZIONE</a:t>
            </a:r>
            <a:r>
              <a:rPr lang="it-IT" sz="2800">
                <a:solidFill>
                  <a:schemeClr val="bg2"/>
                </a:solidFill>
              </a:rPr>
              <a:t>: modalità speciali dell’art. 15, comma 3°, L.F.</a:t>
            </a:r>
          </a:p>
          <a:p>
            <a:r>
              <a:rPr lang="it-IT" sz="2800">
                <a:solidFill>
                  <a:schemeClr val="bg2"/>
                </a:solidFill>
              </a:rPr>
              <a:t>Se va la </a:t>
            </a:r>
            <a:r>
              <a:rPr lang="it-IT" sz="2800" b="1">
                <a:solidFill>
                  <a:schemeClr val="bg2"/>
                </a:solidFill>
              </a:rPr>
              <a:t>PEC</a:t>
            </a:r>
            <a:r>
              <a:rPr lang="it-IT" sz="2800">
                <a:solidFill>
                  <a:schemeClr val="bg2"/>
                </a:solidFill>
              </a:rPr>
              <a:t> tutto OK (</a:t>
            </a:r>
            <a:r>
              <a:rPr lang="it-IT" sz="2800" err="1">
                <a:solidFill>
                  <a:schemeClr val="bg2"/>
                </a:solidFill>
              </a:rPr>
              <a:t>Cass</a:t>
            </a:r>
            <a:r>
              <a:rPr lang="it-IT" sz="2800">
                <a:solidFill>
                  <a:schemeClr val="bg2"/>
                </a:solidFill>
              </a:rPr>
              <a:t>. 16365/2018); anche a impresa cancellata (</a:t>
            </a:r>
            <a:r>
              <a:rPr lang="it-IT" sz="2800" err="1">
                <a:solidFill>
                  <a:schemeClr val="bg2"/>
                </a:solidFill>
              </a:rPr>
              <a:t>Cass</a:t>
            </a:r>
            <a:r>
              <a:rPr lang="it-IT" sz="2800">
                <a:solidFill>
                  <a:schemeClr val="bg2"/>
                </a:solidFill>
              </a:rPr>
              <a:t>. 23728/2017); anche PEC errata (</a:t>
            </a:r>
            <a:r>
              <a:rPr lang="it-IT" sz="2800" err="1">
                <a:solidFill>
                  <a:schemeClr val="bg2"/>
                </a:solidFill>
              </a:rPr>
              <a:t>Cass</a:t>
            </a:r>
            <a:r>
              <a:rPr lang="it-IT" sz="2800">
                <a:solidFill>
                  <a:schemeClr val="bg2"/>
                </a:solidFill>
              </a:rPr>
              <a:t>. 31/2017)</a:t>
            </a:r>
          </a:p>
          <a:p>
            <a:r>
              <a:rPr lang="it-IT" sz="2800">
                <a:solidFill>
                  <a:schemeClr val="bg2"/>
                </a:solidFill>
              </a:rPr>
              <a:t>In </a:t>
            </a:r>
            <a:r>
              <a:rPr lang="it-IT" sz="2800" u="sng">
                <a:solidFill>
                  <a:schemeClr val="bg2"/>
                </a:solidFill>
              </a:rPr>
              <a:t>alternativa</a:t>
            </a:r>
            <a:r>
              <a:rPr lang="it-IT" sz="2800">
                <a:solidFill>
                  <a:schemeClr val="bg2"/>
                </a:solidFill>
              </a:rPr>
              <a:t>: va sempre bene la notifica «a </a:t>
            </a:r>
            <a:r>
              <a:rPr lang="it-IT" sz="2800" b="1">
                <a:solidFill>
                  <a:schemeClr val="bg2"/>
                </a:solidFill>
              </a:rPr>
              <a:t>mani proprie</a:t>
            </a:r>
            <a:r>
              <a:rPr lang="it-IT" sz="2800">
                <a:solidFill>
                  <a:schemeClr val="bg2"/>
                </a:solidFill>
              </a:rPr>
              <a:t>» (</a:t>
            </a:r>
            <a:r>
              <a:rPr lang="it-IT" sz="2800" err="1">
                <a:solidFill>
                  <a:schemeClr val="bg2"/>
                </a:solidFill>
              </a:rPr>
              <a:t>Cass</a:t>
            </a:r>
            <a:r>
              <a:rPr lang="it-IT" sz="2800">
                <a:solidFill>
                  <a:schemeClr val="bg2"/>
                </a:solidFill>
              </a:rPr>
              <a:t>. 2345/2020).</a:t>
            </a:r>
          </a:p>
          <a:p>
            <a:r>
              <a:rPr lang="it-IT" sz="2800" u="sng">
                <a:solidFill>
                  <a:schemeClr val="bg2"/>
                </a:solidFill>
              </a:rPr>
              <a:t>Sennò</a:t>
            </a:r>
            <a:r>
              <a:rPr lang="it-IT" sz="2800">
                <a:solidFill>
                  <a:schemeClr val="bg2"/>
                </a:solidFill>
              </a:rPr>
              <a:t>: accesso alla sede, con relata dell’uff. </a:t>
            </a:r>
            <a:r>
              <a:rPr lang="it-IT" sz="2800" err="1">
                <a:solidFill>
                  <a:schemeClr val="bg2"/>
                </a:solidFill>
              </a:rPr>
              <a:t>giud</a:t>
            </a:r>
            <a:r>
              <a:rPr lang="it-IT" sz="2800">
                <a:solidFill>
                  <a:schemeClr val="bg2"/>
                </a:solidFill>
              </a:rPr>
              <a:t>. (</a:t>
            </a:r>
            <a:r>
              <a:rPr lang="it-IT" sz="2800" err="1">
                <a:solidFill>
                  <a:schemeClr val="bg2"/>
                </a:solidFill>
              </a:rPr>
              <a:t>Cass</a:t>
            </a:r>
            <a:r>
              <a:rPr lang="it-IT" sz="2800">
                <a:solidFill>
                  <a:schemeClr val="bg2"/>
                </a:solidFill>
              </a:rPr>
              <a:t>. 28803/2018) prima del deposito in Municipio.   E l’</a:t>
            </a:r>
            <a:r>
              <a:rPr lang="it-IT" sz="2800" b="1">
                <a:solidFill>
                  <a:schemeClr val="bg2"/>
                </a:solidFill>
              </a:rPr>
              <a:t>imprenditore defunto</a:t>
            </a:r>
            <a:r>
              <a:rPr lang="it-IT" sz="2800">
                <a:solidFill>
                  <a:schemeClr val="bg2"/>
                </a:solidFill>
              </a:rPr>
              <a:t>?</a:t>
            </a:r>
          </a:p>
        </p:txBody>
      </p:sp>
    </p:spTree>
    <p:extLst>
      <p:ext uri="{BB962C8B-B14F-4D97-AF65-F5344CB8AC3E}">
        <p14:creationId xmlns:p14="http://schemas.microsoft.com/office/powerpoint/2010/main" val="707889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557972"/>
            <a:ext cx="8640960" cy="6039380"/>
          </a:xfrm>
        </p:spPr>
        <p:txBody>
          <a:bodyPr>
            <a:noAutofit/>
          </a:bodyPr>
          <a:lstStyle/>
          <a:p>
            <a:pPr algn="just" hangingPunct="0"/>
            <a:r>
              <a:rPr lang="it-IT" sz="2200" b="1"/>
              <a:t>manda </a:t>
            </a:r>
            <a:r>
              <a:rPr lang="it-IT" sz="2200"/>
              <a:t>alla cancelleria per la notificazione del ricorso e del presente decreto alla parte resistente all’indirizzo P.E.C. risultante dal registro delle imprese ovvero dall’indice nazionale degli indirizzi di P.E.C. delle imprese e dei professionisti;</a:t>
            </a:r>
          </a:p>
          <a:p>
            <a:pPr algn="just"/>
            <a:r>
              <a:rPr lang="it-IT" sz="2200"/>
              <a:t>IN CASO DI IMPOSSIBILITÀ O DI ESITO NEGATIVO DELLA NOTIFICA DI CUI SOPRA, manda alla parte ricorrente per la notificazione del ricorso e del presente decreto alla resistente a norma dell’art. 107, comma 1°, del </a:t>
            </a:r>
            <a:r>
              <a:rPr lang="it-IT" sz="2200" err="1"/>
              <a:t>d.P.R.</a:t>
            </a:r>
            <a:r>
              <a:rPr lang="it-IT" sz="2200"/>
              <a:t> n° 1229 del 1959 presso la sede risultante dal Registro delle Imprese oppure, in caso di impossibilità della notificazione con queste modalità, mediante deposito nella casa comunale della sede che risulta iscritta nel Registro delle Imprese, il tutto in tempo utile per rispettare il termine minimo a comparire di 15 giorni anteriori alla data d’udienza.</a:t>
            </a:r>
          </a:p>
        </p:txBody>
      </p:sp>
      <p:sp>
        <p:nvSpPr>
          <p:cNvPr id="4" name="CasellaDiTesto 3"/>
          <p:cNvSpPr txBox="1"/>
          <p:nvPr/>
        </p:nvSpPr>
        <p:spPr>
          <a:xfrm>
            <a:off x="2277942" y="188640"/>
            <a:ext cx="4588115" cy="369332"/>
          </a:xfrm>
          <a:prstGeom prst="rect">
            <a:avLst/>
          </a:prstGeom>
          <a:noFill/>
        </p:spPr>
        <p:txBody>
          <a:bodyPr wrap="none" rtlCol="0">
            <a:spAutoFit/>
          </a:bodyPr>
          <a:lstStyle/>
          <a:p>
            <a:r>
              <a:rPr lang="it-IT">
                <a:solidFill>
                  <a:schemeClr val="bg2"/>
                </a:solidFill>
              </a:rPr>
              <a:t>(parte finale decreto convocazione Srl)</a:t>
            </a:r>
          </a:p>
        </p:txBody>
      </p:sp>
    </p:spTree>
    <p:extLst>
      <p:ext uri="{BB962C8B-B14F-4D97-AF65-F5344CB8AC3E}">
        <p14:creationId xmlns:p14="http://schemas.microsoft.com/office/powerpoint/2010/main" val="3341350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323528" y="620687"/>
            <a:ext cx="8496944" cy="5693866"/>
          </a:xfrm>
          <a:prstGeom prst="rect">
            <a:avLst/>
          </a:prstGeom>
          <a:noFill/>
        </p:spPr>
        <p:txBody>
          <a:bodyPr wrap="square" rtlCol="0">
            <a:spAutoFit/>
          </a:bodyPr>
          <a:lstStyle/>
          <a:p>
            <a:r>
              <a:rPr lang="it-IT" sz="2600" b="1">
                <a:solidFill>
                  <a:schemeClr val="bg2"/>
                </a:solidFill>
              </a:rPr>
              <a:t>TERMINE A COMPARIRE:</a:t>
            </a:r>
            <a:r>
              <a:rPr lang="it-IT" sz="2600">
                <a:solidFill>
                  <a:schemeClr val="bg2"/>
                </a:solidFill>
              </a:rPr>
              <a:t> controllare sempre il rispetto e, nel caso, rinotificare (anche se </a:t>
            </a:r>
            <a:r>
              <a:rPr lang="it-IT" sz="2600" err="1">
                <a:solidFill>
                  <a:schemeClr val="bg2"/>
                </a:solidFill>
              </a:rPr>
              <a:t>Cass</a:t>
            </a:r>
            <a:r>
              <a:rPr lang="it-IT" sz="2600">
                <a:solidFill>
                  <a:schemeClr val="bg2"/>
                </a:solidFill>
              </a:rPr>
              <a:t>. 17345/2017 è lassista: il mancato rispetto del termine non è, da solo, motivo di revoca del fallimento.</a:t>
            </a:r>
          </a:p>
          <a:p>
            <a:endParaRPr lang="it-IT" sz="2600" b="1">
              <a:solidFill>
                <a:schemeClr val="bg2"/>
              </a:solidFill>
            </a:endParaRPr>
          </a:p>
          <a:p>
            <a:endParaRPr lang="it-IT" sz="2600" b="1">
              <a:solidFill>
                <a:schemeClr val="bg2"/>
              </a:solidFill>
            </a:endParaRPr>
          </a:p>
          <a:p>
            <a:r>
              <a:rPr lang="it-IT" sz="2600" b="1">
                <a:solidFill>
                  <a:schemeClr val="bg2"/>
                </a:solidFill>
              </a:rPr>
              <a:t>SOCIETÀ DI PERSONE:</a:t>
            </a:r>
          </a:p>
          <a:p>
            <a:r>
              <a:rPr lang="it-IT" sz="2600" u="sng">
                <a:solidFill>
                  <a:schemeClr val="bg2"/>
                </a:solidFill>
              </a:rPr>
              <a:t>Controllare che tutti i soci abbiano ricevuto la notificazione</a:t>
            </a:r>
            <a:r>
              <a:rPr lang="it-IT" sz="2600">
                <a:solidFill>
                  <a:schemeClr val="bg2"/>
                </a:solidFill>
              </a:rPr>
              <a:t>.</a:t>
            </a:r>
          </a:p>
          <a:p>
            <a:r>
              <a:rPr lang="it-IT" sz="2600">
                <a:solidFill>
                  <a:schemeClr val="bg2"/>
                </a:solidFill>
              </a:rPr>
              <a:t>Notifica a mezzo PEC? Se ce l’hanno (art. 149</a:t>
            </a:r>
            <a:r>
              <a:rPr lang="it-IT" sz="2600" i="1">
                <a:solidFill>
                  <a:schemeClr val="bg2"/>
                </a:solidFill>
              </a:rPr>
              <a:t>-bis </a:t>
            </a:r>
            <a:r>
              <a:rPr lang="it-IT" sz="2600">
                <a:solidFill>
                  <a:schemeClr val="bg2"/>
                </a:solidFill>
              </a:rPr>
              <a:t>c.p.c. e art. 3</a:t>
            </a:r>
            <a:r>
              <a:rPr lang="it-IT" sz="2600" i="1">
                <a:solidFill>
                  <a:schemeClr val="bg2"/>
                </a:solidFill>
              </a:rPr>
              <a:t>bis</a:t>
            </a:r>
            <a:r>
              <a:rPr lang="it-IT" sz="2600">
                <a:solidFill>
                  <a:schemeClr val="bg2"/>
                </a:solidFill>
              </a:rPr>
              <a:t>, legge n° 53 del 1994), ma non della cancelleria. </a:t>
            </a:r>
          </a:p>
          <a:p>
            <a:r>
              <a:rPr lang="it-IT" sz="2600">
                <a:solidFill>
                  <a:schemeClr val="bg2"/>
                </a:solidFill>
              </a:rPr>
              <a:t>Altrimenti forme ordinarie (anche a mezzo posta).</a:t>
            </a:r>
          </a:p>
        </p:txBody>
      </p:sp>
    </p:spTree>
    <p:extLst>
      <p:ext uri="{BB962C8B-B14F-4D97-AF65-F5344CB8AC3E}">
        <p14:creationId xmlns:p14="http://schemas.microsoft.com/office/powerpoint/2010/main" val="372135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557972"/>
            <a:ext cx="8280920" cy="6183396"/>
          </a:xfrm>
        </p:spPr>
        <p:txBody>
          <a:bodyPr>
            <a:normAutofit/>
          </a:bodyPr>
          <a:lstStyle/>
          <a:p>
            <a:pPr algn="just" hangingPunct="0"/>
            <a:r>
              <a:rPr lang="it-IT" b="1"/>
              <a:t>manda </a:t>
            </a:r>
            <a:r>
              <a:rPr lang="it-IT"/>
              <a:t>alla cancelleria per la notificazione del ricorso e del presente decreto </a:t>
            </a:r>
            <a:r>
              <a:rPr lang="it-IT" b="1"/>
              <a:t>ai resistenti</a:t>
            </a:r>
            <a:r>
              <a:rPr lang="it-IT"/>
              <a:t> agli indirizzi P.E.C. risultanti dal registro delle imprese ovvero dall’indice nazionale degli indirizzi di P.E.C. delle imprese e dei professionisti;</a:t>
            </a:r>
          </a:p>
          <a:p>
            <a:pPr hangingPunct="0"/>
            <a:r>
              <a:rPr lang="it-IT"/>
              <a:t> </a:t>
            </a:r>
          </a:p>
          <a:p>
            <a:pPr algn="just"/>
            <a:r>
              <a:rPr lang="it-IT"/>
              <a:t>IN CASO DI IMPOSSIBILITÀ O DI ESITO NEGATIVO DI UNA DELLA NOTIFICHE DI CUI SOPRA, </a:t>
            </a:r>
            <a:r>
              <a:rPr lang="it-IT" b="1"/>
              <a:t>manda</a:t>
            </a:r>
            <a:r>
              <a:rPr lang="it-IT"/>
              <a:t> alla parte ricorrente per la notificazione del ricorso e del presente decreto: alla società resistente a norma dell’art. 107, comma 1°, del </a:t>
            </a:r>
            <a:r>
              <a:rPr lang="it-IT" err="1"/>
              <a:t>d.P.R.</a:t>
            </a:r>
            <a:r>
              <a:rPr lang="it-IT"/>
              <a:t> n° 1229 del 1959 presso la sede risultante dal registro delle imprese oppure, in caso di impossibilità della notificazione con queste modalità, mediante deposito nella casa comunale della sede che risulta iscritta nel registro delle imprese; ai soci illimitatamente responsabili secondo le norme ordinarie del c.p.c. e delle leggi in materia di notificazioni degli atti processuali; il tutto in tempo utile per rispettare il termine minimo a comparire di 15 giorni anteriori alla data d’udienza.</a:t>
            </a:r>
          </a:p>
        </p:txBody>
      </p:sp>
      <p:sp>
        <p:nvSpPr>
          <p:cNvPr id="5" name="CasellaDiTesto 4"/>
          <p:cNvSpPr txBox="1"/>
          <p:nvPr/>
        </p:nvSpPr>
        <p:spPr>
          <a:xfrm>
            <a:off x="915930" y="188640"/>
            <a:ext cx="7688518" cy="369332"/>
          </a:xfrm>
          <a:prstGeom prst="rect">
            <a:avLst/>
          </a:prstGeom>
          <a:noFill/>
        </p:spPr>
        <p:txBody>
          <a:bodyPr wrap="square" rtlCol="0">
            <a:spAutoFit/>
          </a:bodyPr>
          <a:lstStyle/>
          <a:p>
            <a:pPr algn="ctr"/>
            <a:r>
              <a:rPr lang="it-IT">
                <a:solidFill>
                  <a:schemeClr val="bg2"/>
                </a:solidFill>
              </a:rPr>
              <a:t>(parte finale decreto convocazione s.n.c. Va bene?)</a:t>
            </a:r>
          </a:p>
        </p:txBody>
      </p:sp>
    </p:spTree>
    <p:extLst>
      <p:ext uri="{BB962C8B-B14F-4D97-AF65-F5344CB8AC3E}">
        <p14:creationId xmlns:p14="http://schemas.microsoft.com/office/powerpoint/2010/main" val="3088455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44583" y="764704"/>
            <a:ext cx="8275889" cy="5616624"/>
          </a:xfrm>
        </p:spPr>
        <p:txBody>
          <a:bodyPr>
            <a:normAutofit/>
          </a:bodyPr>
          <a:lstStyle/>
          <a:p>
            <a:pPr algn="just"/>
            <a:r>
              <a:rPr lang="it-IT" sz="3600" u="sng">
                <a:solidFill>
                  <a:srgbClr val="FF0000"/>
                </a:solidFill>
              </a:rPr>
              <a:t>L’iniziativa per la dichiarazione di fallimento</a:t>
            </a:r>
            <a:r>
              <a:rPr lang="it-IT" sz="3600">
                <a:solidFill>
                  <a:srgbClr val="FF0000"/>
                </a:solidFill>
              </a:rPr>
              <a:t> (art. 6 </a:t>
            </a:r>
            <a:r>
              <a:rPr lang="it-IT" sz="3600" err="1">
                <a:solidFill>
                  <a:srgbClr val="FF0000"/>
                </a:solidFill>
              </a:rPr>
              <a:t>l.f.</a:t>
            </a:r>
            <a:r>
              <a:rPr lang="it-IT" sz="3600">
                <a:solidFill>
                  <a:srgbClr val="FF0000"/>
                </a:solidFill>
              </a:rPr>
              <a:t>): </a:t>
            </a:r>
          </a:p>
          <a:p>
            <a:pPr algn="just"/>
            <a:r>
              <a:rPr lang="it-IT" sz="2800" b="1"/>
              <a:t>1) del debitore,</a:t>
            </a:r>
          </a:p>
          <a:p>
            <a:pPr algn="just"/>
            <a:r>
              <a:rPr lang="it-IT" sz="2800" b="1"/>
              <a:t>2) di uno o più creditori;</a:t>
            </a:r>
          </a:p>
          <a:p>
            <a:pPr algn="just"/>
            <a:r>
              <a:rPr lang="it-IT" sz="2800" b="1"/>
              <a:t>3) del Pubblico Ministero (art. 7 </a:t>
            </a:r>
            <a:r>
              <a:rPr lang="it-IT" sz="2800" b="1" err="1"/>
              <a:t>l.f.</a:t>
            </a:r>
            <a:r>
              <a:rPr lang="it-IT" sz="2800" b="1"/>
              <a:t>)</a:t>
            </a:r>
            <a:endParaRPr lang="it-IT" sz="2800"/>
          </a:p>
        </p:txBody>
      </p:sp>
    </p:spTree>
    <p:extLst>
      <p:ext uri="{BB962C8B-B14F-4D97-AF65-F5344CB8AC3E}">
        <p14:creationId xmlns:p14="http://schemas.microsoft.com/office/powerpoint/2010/main" val="1179610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260648"/>
            <a:ext cx="8424936" cy="6480720"/>
          </a:xfrm>
        </p:spPr>
        <p:txBody>
          <a:bodyPr>
            <a:normAutofit/>
          </a:bodyPr>
          <a:lstStyle/>
          <a:p>
            <a:r>
              <a:rPr lang="it-IT" b="1" u="sng">
                <a:solidFill>
                  <a:schemeClr val="bg2"/>
                </a:solidFill>
              </a:rPr>
              <a:t>Mancata comparizione del ricorrente (o di entrambe le parti)</a:t>
            </a:r>
            <a:r>
              <a:rPr lang="it-IT">
                <a:solidFill>
                  <a:schemeClr val="bg2"/>
                </a:solidFill>
              </a:rPr>
              <a:t>: non 309 c.p.c., né motivo di estinzione del procedimento in camera di consiglio (regola generale del </a:t>
            </a:r>
            <a:r>
              <a:rPr lang="it-IT" err="1">
                <a:solidFill>
                  <a:schemeClr val="bg2"/>
                </a:solidFill>
              </a:rPr>
              <a:t>proc</a:t>
            </a:r>
            <a:r>
              <a:rPr lang="it-IT">
                <a:solidFill>
                  <a:schemeClr val="bg2"/>
                </a:solidFill>
              </a:rPr>
              <a:t>. In c.c.: </a:t>
            </a:r>
            <a:r>
              <a:rPr lang="it-IT" err="1">
                <a:solidFill>
                  <a:schemeClr val="bg2"/>
                </a:solidFill>
              </a:rPr>
              <a:t>Cass</a:t>
            </a:r>
            <a:r>
              <a:rPr lang="it-IT">
                <a:solidFill>
                  <a:schemeClr val="bg2"/>
                </a:solidFill>
              </a:rPr>
              <a:t>. 19478/2017).</a:t>
            </a:r>
          </a:p>
          <a:p>
            <a:r>
              <a:rPr lang="it-IT" b="1" u="sng">
                <a:solidFill>
                  <a:schemeClr val="bg2"/>
                </a:solidFill>
              </a:rPr>
              <a:t>L’intervento del P.M.</a:t>
            </a:r>
            <a:r>
              <a:rPr lang="it-IT" b="1">
                <a:solidFill>
                  <a:schemeClr val="bg2"/>
                </a:solidFill>
              </a:rPr>
              <a:t> </a:t>
            </a:r>
            <a:r>
              <a:rPr lang="it-IT">
                <a:solidFill>
                  <a:schemeClr val="bg2"/>
                </a:solidFill>
              </a:rPr>
              <a:t>«che ha assunto l’iniziativa» (art. 15</a:t>
            </a:r>
            <a:r>
              <a:rPr lang="it-IT" baseline="30000">
                <a:solidFill>
                  <a:schemeClr val="bg2"/>
                </a:solidFill>
              </a:rPr>
              <a:t>2</a:t>
            </a:r>
            <a:r>
              <a:rPr lang="it-IT">
                <a:solidFill>
                  <a:schemeClr val="bg2"/>
                </a:solidFill>
              </a:rPr>
              <a:t>)</a:t>
            </a:r>
          </a:p>
          <a:p>
            <a:r>
              <a:rPr lang="it-IT" b="1" u="sng">
                <a:solidFill>
                  <a:schemeClr val="bg2"/>
                </a:solidFill>
              </a:rPr>
              <a:t>Presenza del resistente</a:t>
            </a:r>
            <a:r>
              <a:rPr lang="it-IT">
                <a:solidFill>
                  <a:schemeClr val="bg2"/>
                </a:solidFill>
              </a:rPr>
              <a:t>:</a:t>
            </a:r>
          </a:p>
          <a:p>
            <a:r>
              <a:rPr lang="it-IT">
                <a:solidFill>
                  <a:schemeClr val="bg2"/>
                </a:solidFill>
              </a:rPr>
              <a:t>Difesa personale;</a:t>
            </a:r>
          </a:p>
          <a:p>
            <a:r>
              <a:rPr lang="it-IT">
                <a:solidFill>
                  <a:schemeClr val="bg2"/>
                </a:solidFill>
              </a:rPr>
              <a:t>Assistenza di professionista non avvocato;</a:t>
            </a:r>
          </a:p>
          <a:p>
            <a:r>
              <a:rPr lang="it-IT">
                <a:solidFill>
                  <a:schemeClr val="bg2"/>
                </a:solidFill>
              </a:rPr>
              <a:t>Presenza del solo avvocato;</a:t>
            </a:r>
          </a:p>
          <a:p>
            <a:pPr algn="just"/>
            <a:r>
              <a:rPr lang="it-IT" u="sng">
                <a:solidFill>
                  <a:schemeClr val="bg2"/>
                </a:solidFill>
              </a:rPr>
              <a:t>Richiesta di rinvio «per pagare»</a:t>
            </a:r>
            <a:r>
              <a:rPr lang="it-IT">
                <a:solidFill>
                  <a:schemeClr val="bg2"/>
                </a:solidFill>
              </a:rPr>
              <a:t> (ATTEGGIAMENTI POSSIBILI: nessun rinvio, rinvio breve, rinvio unico, rinvio solo se il debitore informa sulla situazione generale ed è confortante, rinvio per presentare una domanda di concordato, rinvio solo su richiesta del creditore o anche contro la volontà del creditore); </a:t>
            </a:r>
          </a:p>
          <a:p>
            <a:pPr algn="just"/>
            <a:r>
              <a:rPr lang="it-IT">
                <a:solidFill>
                  <a:schemeClr val="bg2"/>
                </a:solidFill>
              </a:rPr>
              <a:t>CONSEGUENZE del diniego di rinvio.</a:t>
            </a:r>
          </a:p>
        </p:txBody>
      </p:sp>
    </p:spTree>
    <p:extLst>
      <p:ext uri="{BB962C8B-B14F-4D97-AF65-F5344CB8AC3E}">
        <p14:creationId xmlns:p14="http://schemas.microsoft.com/office/powerpoint/2010/main" val="4204994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3400" y="533400"/>
            <a:ext cx="8287072" cy="5991944"/>
          </a:xfrm>
        </p:spPr>
        <p:txBody>
          <a:bodyPr>
            <a:normAutofit/>
          </a:bodyPr>
          <a:lstStyle/>
          <a:p>
            <a:pPr algn="just"/>
            <a:r>
              <a:rPr lang="it-IT" sz="2400" b="1" u="sng"/>
              <a:t>Udienza nel caso di pluralità di istanze:</a:t>
            </a:r>
            <a:r>
              <a:rPr lang="it-IT" sz="2400"/>
              <a:t> si fissa un’unica data e ora e lì si dispone la riunione (con un verbale per ogni istanza). </a:t>
            </a:r>
          </a:p>
          <a:p>
            <a:pPr algn="just"/>
            <a:r>
              <a:rPr lang="it-IT" sz="2400"/>
              <a:t>Se la nuova istanza arriva troppo tardi, si fissa comunque quella data o, alla peggio, si dà notizia al debitore della nuova istanza all’udienza fissata per la prima; se non compare, rinvio e notifica per rispetto termine, </a:t>
            </a:r>
            <a:r>
              <a:rPr lang="it-IT" sz="2400" u="sng"/>
              <a:t>solo se la seconda serve a motivare il fallimento</a:t>
            </a:r>
            <a:r>
              <a:rPr lang="it-IT" sz="2400"/>
              <a:t>.</a:t>
            </a:r>
          </a:p>
          <a:p>
            <a:pPr algn="just"/>
            <a:r>
              <a:rPr lang="it-IT" sz="2400"/>
              <a:t>Più creditori possono presentare </a:t>
            </a:r>
            <a:r>
              <a:rPr lang="it-IT" sz="2400" b="1" u="sng"/>
              <a:t>istanza congiunta</a:t>
            </a:r>
            <a:r>
              <a:rPr lang="it-IT" sz="2400"/>
              <a:t>; invece, non si può presentare un unico ricorso contro </a:t>
            </a:r>
            <a:r>
              <a:rPr lang="it-IT" sz="2400" b="1" u="sng"/>
              <a:t>più debitori</a:t>
            </a:r>
            <a:r>
              <a:rPr lang="it-IT" sz="2400"/>
              <a:t> (domani art. 287 CCII) (diverso il caso della ipotizzata società di fatto)</a:t>
            </a:r>
            <a:endParaRPr lang="it-IT" sz="2400" b="1" u="sng"/>
          </a:p>
        </p:txBody>
      </p:sp>
    </p:spTree>
    <p:extLst>
      <p:ext uri="{BB962C8B-B14F-4D97-AF65-F5344CB8AC3E}">
        <p14:creationId xmlns:p14="http://schemas.microsoft.com/office/powerpoint/2010/main" val="1113580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260648"/>
            <a:ext cx="8712968" cy="6336704"/>
          </a:xfrm>
        </p:spPr>
        <p:txBody>
          <a:bodyPr>
            <a:normAutofit/>
          </a:bodyPr>
          <a:lstStyle/>
          <a:p>
            <a:r>
              <a:rPr lang="it-IT" sz="2400" b="1"/>
              <a:t>DOMANDA DI CONCORDATO PREVENTIVO</a:t>
            </a:r>
          </a:p>
          <a:p>
            <a:r>
              <a:rPr lang="it-IT" sz="2400"/>
              <a:t>Teoricamente, </a:t>
            </a:r>
            <a:r>
              <a:rPr lang="it-IT" sz="2400" b="1"/>
              <a:t>riunione.</a:t>
            </a:r>
          </a:p>
          <a:p>
            <a:pPr algn="just"/>
            <a:r>
              <a:rPr lang="it-IT" sz="2400"/>
              <a:t>Di fatto </a:t>
            </a:r>
            <a:r>
              <a:rPr lang="it-IT" sz="2400" b="1"/>
              <a:t>coordinamento </a:t>
            </a:r>
            <a:r>
              <a:rPr lang="it-IT" sz="2400"/>
              <a:t>(SIECIC non consente riunione tra «fascicolo rosso» e «fascicolo verde»).</a:t>
            </a:r>
          </a:p>
          <a:p>
            <a:pPr algn="just"/>
            <a:r>
              <a:rPr lang="it-IT" sz="2400" b="1" err="1"/>
              <a:t>Cass</a:t>
            </a:r>
            <a:r>
              <a:rPr lang="it-IT" sz="2400" b="1"/>
              <a:t>. </a:t>
            </a:r>
            <a:r>
              <a:rPr lang="it-IT" sz="2400" b="1" err="1"/>
              <a:t>s.u</a:t>
            </a:r>
            <a:r>
              <a:rPr lang="it-IT" sz="2400" b="1"/>
              <a:t>. 1521/2013; 9935/2015; 9936/2015.</a:t>
            </a:r>
          </a:p>
          <a:p>
            <a:pPr algn="just"/>
            <a:r>
              <a:rPr lang="it-IT" sz="2400"/>
              <a:t>In soldoni: </a:t>
            </a:r>
            <a:r>
              <a:rPr lang="it-IT" sz="2400" b="1"/>
              <a:t>1)</a:t>
            </a:r>
            <a:r>
              <a:rPr lang="it-IT" sz="2400"/>
              <a:t> non puoi dichiarare il fallimento, se non dichiari contestualmente inammissibile la domanda di concordato</a:t>
            </a:r>
            <a:r>
              <a:rPr lang="it-IT" sz="2400" b="1"/>
              <a:t>; 2) </a:t>
            </a:r>
            <a:r>
              <a:rPr lang="it-IT" sz="2400"/>
              <a:t>non c’è pregiudizialità tale per cui il «rigetto» della domanda di concordato debba essere divenuto irrevocabile.</a:t>
            </a:r>
          </a:p>
          <a:p>
            <a:pPr algn="just"/>
            <a:endParaRPr lang="it-IT" sz="2400" b="1"/>
          </a:p>
          <a:p>
            <a:pPr algn="just"/>
            <a:r>
              <a:rPr lang="it-IT" sz="2400" b="1"/>
              <a:t>IPOTESI SCABROSA:</a:t>
            </a:r>
            <a:r>
              <a:rPr lang="it-IT" sz="2400"/>
              <a:t> la domanda di concordato «in bianco» a ridosso della dichiarazione di fallimento; la categoria dell’abuso del processo.</a:t>
            </a:r>
            <a:endParaRPr lang="it-IT" sz="2400" b="1"/>
          </a:p>
        </p:txBody>
      </p:sp>
    </p:spTree>
    <p:extLst>
      <p:ext uri="{BB962C8B-B14F-4D97-AF65-F5344CB8AC3E}">
        <p14:creationId xmlns:p14="http://schemas.microsoft.com/office/powerpoint/2010/main" val="2324108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0"/>
            <a:ext cx="8928992" cy="6741368"/>
          </a:xfrm>
        </p:spPr>
        <p:txBody>
          <a:bodyPr>
            <a:normAutofit/>
          </a:bodyPr>
          <a:lstStyle/>
          <a:p>
            <a:r>
              <a:rPr lang="it-IT" sz="2400" b="1" u="sng"/>
              <a:t>L’ISTRUTTORIA PREFALLIMENTARE</a:t>
            </a:r>
          </a:p>
          <a:p>
            <a:pPr algn="just"/>
            <a:r>
              <a:rPr lang="it-IT" sz="2400"/>
              <a:t>L’accertamento (e quindi l’istruttoria) deve coprire tutti i presupposti per la dichiarazione di fallimento:</a:t>
            </a:r>
          </a:p>
          <a:p>
            <a:r>
              <a:rPr lang="it-IT" sz="2400"/>
              <a:t>1)natura e dimensioni dell’impresa (requisito soggettivo)</a:t>
            </a:r>
          </a:p>
          <a:p>
            <a:r>
              <a:rPr lang="it-IT" sz="2400"/>
              <a:t>2) insolvenza (requisito oggettivo)</a:t>
            </a:r>
          </a:p>
          <a:p>
            <a:r>
              <a:rPr lang="it-IT" sz="2400"/>
              <a:t>3) minimo di debiti scaduti (€ 30.000)</a:t>
            </a:r>
          </a:p>
          <a:p>
            <a:pPr algn="just"/>
            <a:r>
              <a:rPr lang="it-IT" sz="2400" b="1"/>
              <a:t>Di solito</a:t>
            </a:r>
            <a:r>
              <a:rPr lang="it-IT" sz="2400"/>
              <a:t> l’accertamento molto </a:t>
            </a:r>
            <a:r>
              <a:rPr lang="it-IT" sz="2400" b="1"/>
              <a:t>semplice e banale</a:t>
            </a:r>
            <a:r>
              <a:rPr lang="it-IT" sz="2400"/>
              <a:t>: i fatti rilevanti sono evidenti, documentati e non contestati (fermo restando che non opera il </a:t>
            </a:r>
            <a:r>
              <a:rPr lang="it-IT" sz="2400" u="sng"/>
              <a:t>principio di non contestazione</a:t>
            </a:r>
            <a:r>
              <a:rPr lang="it-IT" sz="2400"/>
              <a:t> in senso proprio non trattandosi di processo avente ad oggetto diritti disponibili </a:t>
            </a:r>
            <a:r>
              <a:rPr lang="it-IT" sz="2400" b="1" i="1"/>
              <a:t>(contra </a:t>
            </a:r>
            <a:r>
              <a:rPr lang="it-IT" sz="2400" b="1" err="1"/>
              <a:t>Cass</a:t>
            </a:r>
            <a:r>
              <a:rPr lang="it-IT" sz="2400" b="1"/>
              <a:t>. 5067/2017)</a:t>
            </a:r>
            <a:r>
              <a:rPr lang="it-IT" sz="2400" i="1"/>
              <a:t>;</a:t>
            </a:r>
            <a:r>
              <a:rPr lang="it-IT" sz="2400"/>
              <a:t> sicché anche l’istanza di fallimento in proprio richiede, a rigore, un accertamento dei presupposti e potrebbe essere respinta).</a:t>
            </a:r>
          </a:p>
        </p:txBody>
      </p:sp>
    </p:spTree>
    <p:extLst>
      <p:ext uri="{BB962C8B-B14F-4D97-AF65-F5344CB8AC3E}">
        <p14:creationId xmlns:p14="http://schemas.microsoft.com/office/powerpoint/2010/main" val="346346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88640"/>
            <a:ext cx="8424936" cy="6264696"/>
          </a:xfrm>
        </p:spPr>
        <p:txBody>
          <a:bodyPr>
            <a:normAutofit/>
          </a:bodyPr>
          <a:lstStyle/>
          <a:p>
            <a:pPr algn="just"/>
            <a:r>
              <a:rPr lang="it-IT" b="1" u="sng"/>
              <a:t>ALTRI PRINCIPI dell’istruttoria prefallimentare</a:t>
            </a:r>
            <a:r>
              <a:rPr lang="it-IT" b="1"/>
              <a:t>:</a:t>
            </a:r>
          </a:p>
          <a:p>
            <a:pPr marL="0" indent="0" algn="just">
              <a:buNone/>
            </a:pPr>
            <a:r>
              <a:rPr lang="it-IT"/>
              <a:t> </a:t>
            </a:r>
          </a:p>
          <a:p>
            <a:pPr algn="just"/>
            <a:r>
              <a:rPr lang="it-IT" b="1" u="sng"/>
              <a:t>Ampi poteri di iniziativa del giudice:</a:t>
            </a:r>
            <a:r>
              <a:rPr lang="it-IT"/>
              <a:t> «richiesti dalle parti o disposti d’ufficio». </a:t>
            </a:r>
          </a:p>
          <a:p>
            <a:pPr algn="just"/>
            <a:r>
              <a:rPr lang="it-IT" u="sng"/>
              <a:t>Quando e come agire d’ufficio?</a:t>
            </a:r>
            <a:r>
              <a:rPr lang="it-IT" b="1"/>
              <a:t> </a:t>
            </a:r>
            <a:r>
              <a:rPr lang="it-IT"/>
              <a:t>(Fatti allegati? </a:t>
            </a:r>
            <a:r>
              <a:rPr lang="it-IT" err="1"/>
              <a:t>Cass</a:t>
            </a:r>
            <a:r>
              <a:rPr lang="it-IT"/>
              <a:t>. 6991/2019)</a:t>
            </a:r>
          </a:p>
          <a:p>
            <a:pPr algn="just"/>
            <a:r>
              <a:rPr lang="it-IT" b="1" u="sng"/>
              <a:t>Prudente apprezzamento</a:t>
            </a:r>
            <a:r>
              <a:rPr lang="it-IT"/>
              <a:t>: non valgono prove legali (bilanci: </a:t>
            </a:r>
            <a:r>
              <a:rPr lang="it-IT" err="1"/>
              <a:t>Cass</a:t>
            </a:r>
            <a:r>
              <a:rPr lang="it-IT"/>
              <a:t>. 24138/2019 e 13746/2017).</a:t>
            </a:r>
          </a:p>
          <a:p>
            <a:pPr algn="just"/>
            <a:r>
              <a:rPr lang="it-IT" b="1" u="sng" err="1"/>
              <a:t>Ammissiblità</a:t>
            </a:r>
            <a:r>
              <a:rPr lang="it-IT" b="1" u="sng"/>
              <a:t> di prove atipiche</a:t>
            </a:r>
            <a:r>
              <a:rPr lang="it-IT" b="1"/>
              <a:t> </a:t>
            </a:r>
            <a:r>
              <a:rPr lang="it-IT"/>
              <a:t>(documenti extracontabili, informative, …)</a:t>
            </a:r>
          </a:p>
          <a:p>
            <a:r>
              <a:rPr lang="it-IT"/>
              <a:t>Si può fare una </a:t>
            </a:r>
            <a:r>
              <a:rPr lang="it-IT" b="1" u="sng" err="1"/>
              <a:t>c.t.u</a:t>
            </a:r>
            <a:r>
              <a:rPr lang="it-IT" b="1" u="sng"/>
              <a:t>.</a:t>
            </a:r>
            <a:r>
              <a:rPr lang="it-IT" b="1"/>
              <a:t>?</a:t>
            </a:r>
            <a:r>
              <a:rPr lang="it-IT"/>
              <a:t> E può servire? (natura dell’impresa)</a:t>
            </a:r>
          </a:p>
          <a:p>
            <a:r>
              <a:rPr lang="it-IT"/>
              <a:t>E le </a:t>
            </a:r>
            <a:r>
              <a:rPr lang="it-IT" u="sng"/>
              <a:t>prove </a:t>
            </a:r>
            <a:r>
              <a:rPr lang="it-IT" b="1" u="sng"/>
              <a:t>testimoniali</a:t>
            </a:r>
            <a:r>
              <a:rPr lang="it-IT"/>
              <a:t>? (fallimento in estensione)</a:t>
            </a:r>
            <a:endParaRPr lang="it-IT" b="1" u="sng"/>
          </a:p>
          <a:p>
            <a:r>
              <a:rPr lang="it-IT" b="1"/>
              <a:t>ONERE DELLA PROVA</a:t>
            </a:r>
            <a:r>
              <a:rPr lang="it-IT"/>
              <a:t> (differenziato tra fallibilità soggettiva, insolvenza e debiti scaduti) </a:t>
            </a:r>
            <a:r>
              <a:rPr lang="it-IT" u="sng"/>
              <a:t>IN SENSO OGGETTIVO!</a:t>
            </a:r>
            <a:endParaRPr lang="it-IT" b="1" u="sng"/>
          </a:p>
        </p:txBody>
      </p:sp>
    </p:spTree>
    <p:extLst>
      <p:ext uri="{BB962C8B-B14F-4D97-AF65-F5344CB8AC3E}">
        <p14:creationId xmlns:p14="http://schemas.microsoft.com/office/powerpoint/2010/main" val="2084366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3400" y="533400"/>
            <a:ext cx="8143056" cy="5559896"/>
          </a:xfrm>
        </p:spPr>
        <p:txBody>
          <a:bodyPr/>
          <a:lstStyle/>
          <a:p>
            <a:pPr algn="ctr"/>
            <a:r>
              <a:rPr lang="it-IT" b="1" u="sng"/>
              <a:t>PROVVEDIMENTI CAUTELARI (ART. 15</a:t>
            </a:r>
            <a:r>
              <a:rPr lang="it-IT" b="1" u="sng" baseline="30000"/>
              <a:t>8</a:t>
            </a:r>
            <a:r>
              <a:rPr lang="it-IT" b="1" u="sng"/>
              <a:t>)</a:t>
            </a:r>
          </a:p>
          <a:p>
            <a:pPr algn="just"/>
            <a:r>
              <a:rPr lang="it-IT"/>
              <a:t>Solo su </a:t>
            </a:r>
            <a:r>
              <a:rPr lang="it-IT" b="1" u="sng"/>
              <a:t>istanza di parte</a:t>
            </a:r>
            <a:r>
              <a:rPr lang="it-IT"/>
              <a:t>. </a:t>
            </a:r>
          </a:p>
          <a:p>
            <a:pPr algn="just"/>
            <a:endParaRPr lang="it-IT" b="1" u="sng"/>
          </a:p>
          <a:p>
            <a:pPr algn="just"/>
            <a:r>
              <a:rPr lang="it-IT" b="1" u="sng"/>
              <a:t>Atipicità</a:t>
            </a:r>
            <a:r>
              <a:rPr lang="it-IT"/>
              <a:t> in astratto (nella norma): «cautelari o conservativi», «a tutela </a:t>
            </a:r>
            <a:r>
              <a:rPr lang="it-IT" u="sng"/>
              <a:t>del patrimonio o dell’impresa</a:t>
            </a:r>
            <a:r>
              <a:rPr lang="it-IT"/>
              <a:t>»</a:t>
            </a:r>
          </a:p>
          <a:p>
            <a:pPr algn="just"/>
            <a:endParaRPr lang="it-IT"/>
          </a:p>
          <a:p>
            <a:pPr algn="just"/>
            <a:r>
              <a:rPr lang="it-IT"/>
              <a:t>Solo a </a:t>
            </a:r>
            <a:r>
              <a:rPr lang="it-IT" b="1" u="sng"/>
              <a:t>procedimento avviato</a:t>
            </a:r>
          </a:p>
          <a:p>
            <a:pPr algn="just"/>
            <a:endParaRPr lang="it-IT" b="1" u="sng"/>
          </a:p>
          <a:p>
            <a:pPr algn="just"/>
            <a:r>
              <a:rPr lang="it-IT" b="1" u="sng"/>
              <a:t>Conferma o revoca</a:t>
            </a:r>
            <a:r>
              <a:rPr lang="it-IT"/>
              <a:t> nella sentenza di fallimento</a:t>
            </a:r>
          </a:p>
          <a:p>
            <a:pPr algn="just"/>
            <a:endParaRPr lang="it-IT" b="1" u="sng"/>
          </a:p>
          <a:p>
            <a:pPr algn="just"/>
            <a:r>
              <a:rPr lang="it-IT" b="1" u="sng"/>
              <a:t>Revoca</a:t>
            </a:r>
            <a:r>
              <a:rPr lang="it-IT"/>
              <a:t> nel decreto di rigetto.</a:t>
            </a:r>
            <a:endParaRPr lang="it-IT" b="1" u="sng"/>
          </a:p>
          <a:p>
            <a:pPr algn="ctr"/>
            <a:endParaRPr lang="it-IT"/>
          </a:p>
        </p:txBody>
      </p:sp>
    </p:spTree>
    <p:extLst>
      <p:ext uri="{BB962C8B-B14F-4D97-AF65-F5344CB8AC3E}">
        <p14:creationId xmlns:p14="http://schemas.microsoft.com/office/powerpoint/2010/main" val="110705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3400" y="533400"/>
            <a:ext cx="7062936" cy="5055840"/>
          </a:xfrm>
        </p:spPr>
        <p:txBody>
          <a:bodyPr>
            <a:normAutofit lnSpcReduction="10000"/>
          </a:bodyPr>
          <a:lstStyle/>
          <a:p>
            <a:pPr algn="just"/>
            <a:r>
              <a:rPr lang="it-IT" sz="3200" u="sng">
                <a:solidFill>
                  <a:srgbClr val="FF0000"/>
                </a:solidFill>
              </a:rPr>
              <a:t>Il debitore</a:t>
            </a:r>
            <a:r>
              <a:rPr lang="it-IT" sz="3200">
                <a:solidFill>
                  <a:srgbClr val="FF0000"/>
                </a:solidFill>
              </a:rPr>
              <a:t>:</a:t>
            </a:r>
          </a:p>
          <a:p>
            <a:pPr algn="just"/>
            <a:r>
              <a:rPr lang="it-IT" sz="2800"/>
              <a:t>Non necessita di difensore (</a:t>
            </a:r>
            <a:r>
              <a:rPr lang="it-IT" sz="2800" err="1"/>
              <a:t>Cass</a:t>
            </a:r>
            <a:r>
              <a:rPr lang="it-IT" sz="2800"/>
              <a:t>. 20187/2017: a meno che …)</a:t>
            </a:r>
          </a:p>
          <a:p>
            <a:pPr algn="just"/>
            <a:r>
              <a:rPr lang="it-IT" sz="2800"/>
              <a:t>Accertamento della persona fisica che presenta l’istanza!</a:t>
            </a:r>
          </a:p>
          <a:p>
            <a:pPr algn="just"/>
            <a:r>
              <a:rPr lang="it-IT" sz="2800"/>
              <a:t>Potere del liquidatore a prescindere da specifico incarico dell’assemblea (</a:t>
            </a:r>
            <a:r>
              <a:rPr lang="it-IT" sz="2800" err="1"/>
              <a:t>Cass</a:t>
            </a:r>
            <a:r>
              <a:rPr lang="it-IT" sz="2800"/>
              <a:t>. 10523/2019)</a:t>
            </a:r>
          </a:p>
          <a:p>
            <a:pPr algn="just"/>
            <a:r>
              <a:rPr lang="it-IT" sz="2800"/>
              <a:t>Anche amministratore non ancora iscritto a R.I. (</a:t>
            </a:r>
            <a:r>
              <a:rPr lang="it-IT" sz="2800" err="1"/>
              <a:t>Cass</a:t>
            </a:r>
            <a:r>
              <a:rPr lang="it-IT" sz="2800"/>
              <a:t>. 30542/2018)</a:t>
            </a:r>
          </a:p>
          <a:p>
            <a:pPr algn="ctr"/>
            <a:endParaRPr lang="it-IT" sz="2400"/>
          </a:p>
        </p:txBody>
      </p:sp>
    </p:spTree>
    <p:extLst>
      <p:ext uri="{BB962C8B-B14F-4D97-AF65-F5344CB8AC3E}">
        <p14:creationId xmlns:p14="http://schemas.microsoft.com/office/powerpoint/2010/main" val="4130626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88640"/>
            <a:ext cx="8136904" cy="1008112"/>
          </a:xfrm>
        </p:spPr>
        <p:txBody>
          <a:bodyPr>
            <a:normAutofit/>
          </a:bodyPr>
          <a:lstStyle/>
          <a:p>
            <a:r>
              <a:rPr lang="it-IT" sz="2800" u="sng">
                <a:solidFill>
                  <a:srgbClr val="FF0000"/>
                </a:solidFill>
              </a:rPr>
              <a:t>Pubblico ministero</a:t>
            </a:r>
            <a:r>
              <a:rPr lang="it-IT" sz="2800">
                <a:solidFill>
                  <a:srgbClr val="FF0000"/>
                </a:solidFill>
              </a:rPr>
              <a:t>:</a:t>
            </a:r>
          </a:p>
        </p:txBody>
      </p:sp>
      <p:sp>
        <p:nvSpPr>
          <p:cNvPr id="3" name="Segnaposto contenuto 2"/>
          <p:cNvSpPr>
            <a:spLocks noGrp="1"/>
          </p:cNvSpPr>
          <p:nvPr>
            <p:ph idx="1"/>
          </p:nvPr>
        </p:nvSpPr>
        <p:spPr>
          <a:xfrm>
            <a:off x="179513" y="1052736"/>
            <a:ext cx="8856984" cy="5472608"/>
          </a:xfrm>
        </p:spPr>
        <p:txBody>
          <a:bodyPr>
            <a:normAutofit lnSpcReduction="10000"/>
          </a:bodyPr>
          <a:lstStyle/>
          <a:p>
            <a:pPr algn="just"/>
            <a:endParaRPr lang="it-IT" sz="2400"/>
          </a:p>
          <a:p>
            <a:pPr algn="just"/>
            <a:r>
              <a:rPr lang="it-IT" sz="3000"/>
              <a:t>Notizia qualificata (art. 7 </a:t>
            </a:r>
            <a:r>
              <a:rPr lang="it-IT" sz="3000" err="1"/>
              <a:t>l.f.</a:t>
            </a:r>
            <a:r>
              <a:rPr lang="it-IT" sz="3000"/>
              <a:t>):</a:t>
            </a:r>
          </a:p>
          <a:p>
            <a:pPr algn="just"/>
            <a:r>
              <a:rPr lang="it-IT" sz="3000"/>
              <a:t>procedimento penale, ma con larghezza: </a:t>
            </a:r>
            <a:r>
              <a:rPr lang="it-IT" sz="3000" err="1"/>
              <a:t>Cass</a:t>
            </a:r>
            <a:r>
              <a:rPr lang="it-IT" sz="3000"/>
              <a:t>. 646/2019);</a:t>
            </a:r>
          </a:p>
          <a:p>
            <a:pPr algn="just"/>
            <a:r>
              <a:rPr lang="it-IT" sz="3000"/>
              <a:t>segnalazione del giudice civile: anche fallimentare (</a:t>
            </a:r>
            <a:r>
              <a:rPr lang="it-IT" sz="3000" err="1"/>
              <a:t>Cass</a:t>
            </a:r>
            <a:r>
              <a:rPr lang="it-IT" sz="3000"/>
              <a:t>. 19927/2017), che non diventa incompatibile (</a:t>
            </a:r>
            <a:r>
              <a:rPr lang="it-IT" sz="3000" err="1"/>
              <a:t>S.u</a:t>
            </a:r>
            <a:r>
              <a:rPr lang="it-IT" sz="3000"/>
              <a:t>. 9409/2013).</a:t>
            </a:r>
          </a:p>
          <a:p>
            <a:pPr algn="just"/>
            <a:r>
              <a:rPr lang="it-IT" sz="3000"/>
              <a:t>Aggiungiamo il </a:t>
            </a:r>
            <a:r>
              <a:rPr lang="it-IT" sz="3000" err="1"/>
              <a:t>conc</a:t>
            </a:r>
            <a:r>
              <a:rPr lang="it-IT" sz="3000"/>
              <a:t>. </a:t>
            </a:r>
            <a:r>
              <a:rPr lang="it-IT" sz="3000" err="1"/>
              <a:t>prev</a:t>
            </a:r>
            <a:r>
              <a:rPr lang="it-IT" sz="3000"/>
              <a:t>. (</a:t>
            </a:r>
            <a:r>
              <a:rPr lang="it-IT" sz="3000" err="1"/>
              <a:t>Cass</a:t>
            </a:r>
            <a:r>
              <a:rPr lang="it-IT" sz="3000"/>
              <a:t>. 9574/2017)</a:t>
            </a:r>
          </a:p>
          <a:p>
            <a:pPr algn="just"/>
            <a:r>
              <a:rPr lang="it-IT" sz="3000"/>
              <a:t>P.m. di altro tribunale (</a:t>
            </a:r>
            <a:r>
              <a:rPr lang="it-IT" sz="3000" err="1"/>
              <a:t>Cass</a:t>
            </a:r>
            <a:r>
              <a:rPr lang="it-IT" sz="3000"/>
              <a:t>. 20400/2017).</a:t>
            </a:r>
          </a:p>
          <a:p>
            <a:pPr algn="just"/>
            <a:r>
              <a:rPr lang="it-IT" sz="3000"/>
              <a:t>ATTENZIONE a motivare sull’insolvenza. </a:t>
            </a:r>
          </a:p>
          <a:p>
            <a:pPr algn="just"/>
            <a:endParaRPr lang="it-IT" sz="2800"/>
          </a:p>
        </p:txBody>
      </p:sp>
    </p:spTree>
    <p:extLst>
      <p:ext uri="{BB962C8B-B14F-4D97-AF65-F5344CB8AC3E}">
        <p14:creationId xmlns:p14="http://schemas.microsoft.com/office/powerpoint/2010/main" val="781424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3400" y="1340768"/>
            <a:ext cx="8359080" cy="5256584"/>
          </a:xfrm>
        </p:spPr>
        <p:txBody>
          <a:bodyPr>
            <a:normAutofit lnSpcReduction="10000"/>
          </a:bodyPr>
          <a:lstStyle/>
          <a:p>
            <a:pPr algn="just"/>
            <a:r>
              <a:rPr lang="it-IT" sz="2800"/>
              <a:t>Accertamento «</a:t>
            </a:r>
            <a:r>
              <a:rPr lang="it-IT" sz="2800" b="1"/>
              <a:t>sommario</a:t>
            </a:r>
            <a:r>
              <a:rPr lang="it-IT" sz="2800"/>
              <a:t>» della qualifica, se contestata (</a:t>
            </a:r>
            <a:r>
              <a:rPr lang="it-IT" sz="2800" err="1"/>
              <a:t>Cass</a:t>
            </a:r>
            <a:r>
              <a:rPr lang="it-IT" sz="2800"/>
              <a:t>. 30827/2018, 5312/2020): es. </a:t>
            </a:r>
            <a:r>
              <a:rPr lang="it-IT" sz="2800" err="1"/>
              <a:t>d.i</a:t>
            </a:r>
            <a:r>
              <a:rPr lang="it-IT" sz="2800"/>
              <a:t>. opposto; sentenza appellata. </a:t>
            </a:r>
            <a:r>
              <a:rPr lang="it-IT" sz="2400"/>
              <a:t>(Della contestazione tenere conto nell’accertare dell’insolvenza)</a:t>
            </a:r>
          </a:p>
          <a:p>
            <a:pPr algn="just"/>
            <a:r>
              <a:rPr lang="it-IT" sz="2800"/>
              <a:t>Non influisce su verifica del passivo (e viceversa)</a:t>
            </a:r>
          </a:p>
          <a:p>
            <a:pPr algn="just"/>
            <a:r>
              <a:rPr lang="it-IT" sz="2800"/>
              <a:t>Non occorre titolo esecutivo, ma di solito …</a:t>
            </a:r>
          </a:p>
          <a:p>
            <a:pPr algn="just"/>
            <a:r>
              <a:rPr lang="it-IT" sz="2800"/>
              <a:t>Non rileva l’entità del credito (art. 15</a:t>
            </a:r>
            <a:r>
              <a:rPr lang="it-IT" sz="2800" baseline="30000"/>
              <a:t>9</a:t>
            </a:r>
            <a:r>
              <a:rPr lang="it-IT" sz="2800"/>
              <a:t>)</a:t>
            </a:r>
          </a:p>
          <a:p>
            <a:pPr algn="just"/>
            <a:r>
              <a:rPr lang="it-IT" sz="2800"/>
              <a:t>Anche credito non esigibile, postergato, condizionato(?), fideiussore non escusso.</a:t>
            </a:r>
          </a:p>
        </p:txBody>
      </p:sp>
      <p:sp>
        <p:nvSpPr>
          <p:cNvPr id="4" name="CasellaDiTesto 3"/>
          <p:cNvSpPr txBox="1"/>
          <p:nvPr/>
        </p:nvSpPr>
        <p:spPr>
          <a:xfrm>
            <a:off x="969793" y="620688"/>
            <a:ext cx="7492447" cy="646331"/>
          </a:xfrm>
          <a:prstGeom prst="rect">
            <a:avLst/>
          </a:prstGeom>
          <a:noFill/>
        </p:spPr>
        <p:txBody>
          <a:bodyPr wrap="square" rtlCol="0">
            <a:spAutoFit/>
          </a:bodyPr>
          <a:lstStyle/>
          <a:p>
            <a:pPr algn="just"/>
            <a:r>
              <a:rPr lang="it-IT" sz="3600" u="sng">
                <a:solidFill>
                  <a:srgbClr val="FF0000"/>
                </a:solidFill>
              </a:rPr>
              <a:t>Creditore</a:t>
            </a:r>
            <a:r>
              <a:rPr lang="it-IT" sz="3600">
                <a:solidFill>
                  <a:srgbClr val="FF0000"/>
                </a:solidFill>
              </a:rPr>
              <a:t> (con avvocato):</a:t>
            </a:r>
          </a:p>
        </p:txBody>
      </p:sp>
    </p:spTree>
    <p:extLst>
      <p:ext uri="{BB962C8B-B14F-4D97-AF65-F5344CB8AC3E}">
        <p14:creationId xmlns:p14="http://schemas.microsoft.com/office/powerpoint/2010/main" val="4188267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3400" y="533400"/>
            <a:ext cx="8215064" cy="5775920"/>
          </a:xfrm>
        </p:spPr>
        <p:txBody>
          <a:bodyPr>
            <a:normAutofit/>
          </a:bodyPr>
          <a:lstStyle/>
          <a:p>
            <a:pPr lvl="3"/>
            <a:r>
              <a:rPr lang="it-IT" sz="3600" u="sng">
                <a:solidFill>
                  <a:srgbClr val="FF0000"/>
                </a:solidFill>
              </a:rPr>
              <a:t>Il ricorso</a:t>
            </a:r>
            <a:r>
              <a:rPr lang="it-IT" sz="3600">
                <a:solidFill>
                  <a:srgbClr val="FF0000"/>
                </a:solidFill>
              </a:rPr>
              <a:t>:</a:t>
            </a:r>
          </a:p>
          <a:p>
            <a:pPr algn="just"/>
            <a:r>
              <a:rPr lang="it-IT" sz="3200"/>
              <a:t>«… le parti, l’oggetto, le ragioni della domanda …» (art. 125 c.p.c.): </a:t>
            </a:r>
          </a:p>
          <a:p>
            <a:pPr algn="just"/>
            <a:r>
              <a:rPr lang="it-IT" sz="3200"/>
              <a:t>1) </a:t>
            </a:r>
            <a:r>
              <a:rPr lang="it-IT" sz="3200" u="sng"/>
              <a:t>le ragioni</a:t>
            </a:r>
            <a:r>
              <a:rPr lang="it-IT" sz="3200"/>
              <a:t>: i presupposti del fallimento (che fare se mancano del tutto?); </a:t>
            </a:r>
          </a:p>
          <a:p>
            <a:pPr algn="just"/>
            <a:r>
              <a:rPr lang="it-IT" sz="3200"/>
              <a:t>2) </a:t>
            </a:r>
            <a:r>
              <a:rPr lang="it-IT" sz="3200" u="sng"/>
              <a:t>la parte resistente</a:t>
            </a:r>
            <a:r>
              <a:rPr lang="it-IT" sz="3200"/>
              <a:t>: esatta individuazione; nome persona fisica, ragione sociale, denominazione; I SOCI ILLIMITATAMENTE RESPONSABILI </a:t>
            </a:r>
            <a:r>
              <a:rPr lang="it-IT" sz="2800"/>
              <a:t>(rinvio)</a:t>
            </a:r>
            <a:r>
              <a:rPr lang="it-IT" sz="3200"/>
              <a:t>.</a:t>
            </a:r>
          </a:p>
        </p:txBody>
      </p:sp>
    </p:spTree>
    <p:extLst>
      <p:ext uri="{BB962C8B-B14F-4D97-AF65-F5344CB8AC3E}">
        <p14:creationId xmlns:p14="http://schemas.microsoft.com/office/powerpoint/2010/main" val="3136467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3400" y="476672"/>
            <a:ext cx="8359080" cy="6120680"/>
          </a:xfrm>
        </p:spPr>
        <p:txBody>
          <a:bodyPr>
            <a:noAutofit/>
          </a:bodyPr>
          <a:lstStyle/>
          <a:p>
            <a:pPr algn="just"/>
            <a:r>
              <a:rPr lang="it-IT" sz="2800">
                <a:solidFill>
                  <a:srgbClr val="FF0000"/>
                </a:solidFill>
              </a:rPr>
              <a:t>I PRIMI ADEMPIMENTI ALLA PRESENTAZIONE DEL RICORSO (art. 15 </a:t>
            </a:r>
            <a:r>
              <a:rPr lang="it-IT" sz="2800" err="1">
                <a:solidFill>
                  <a:srgbClr val="FF0000"/>
                </a:solidFill>
              </a:rPr>
              <a:t>l.f.</a:t>
            </a:r>
            <a:r>
              <a:rPr lang="it-IT" sz="2800">
                <a:solidFill>
                  <a:srgbClr val="FF0000"/>
                </a:solidFill>
              </a:rPr>
              <a:t>):</a:t>
            </a:r>
          </a:p>
          <a:p>
            <a:pPr algn="just"/>
            <a:r>
              <a:rPr lang="it-IT" sz="2800" b="1">
                <a:solidFill>
                  <a:schemeClr val="bg2"/>
                </a:solidFill>
              </a:rPr>
              <a:t>Designazione</a:t>
            </a:r>
            <a:r>
              <a:rPr lang="it-IT" sz="2800">
                <a:solidFill>
                  <a:schemeClr val="bg2"/>
                </a:solidFill>
              </a:rPr>
              <a:t> del giudice relatore (collegio o presidente, diversità di prassi irrilevante: per </a:t>
            </a:r>
            <a:r>
              <a:rPr lang="it-IT" sz="2800" err="1">
                <a:solidFill>
                  <a:schemeClr val="bg2"/>
                </a:solidFill>
              </a:rPr>
              <a:t>Cass</a:t>
            </a:r>
            <a:r>
              <a:rPr lang="it-IT" sz="2800">
                <a:solidFill>
                  <a:schemeClr val="bg2"/>
                </a:solidFill>
              </a:rPr>
              <a:t>. la stessa mancanza della delega è irrilevante: 19927/2017).</a:t>
            </a:r>
          </a:p>
          <a:p>
            <a:pPr algn="just"/>
            <a:r>
              <a:rPr lang="it-IT" sz="2800" b="1">
                <a:solidFill>
                  <a:schemeClr val="bg2"/>
                </a:solidFill>
              </a:rPr>
              <a:t>Il decreto di convocazione</a:t>
            </a:r>
            <a:r>
              <a:rPr lang="it-IT" sz="2800">
                <a:solidFill>
                  <a:schemeClr val="bg2"/>
                </a:solidFill>
              </a:rPr>
              <a:t>: </a:t>
            </a:r>
            <a:r>
              <a:rPr lang="it-IT" sz="2800" b="1">
                <a:solidFill>
                  <a:schemeClr val="bg2"/>
                </a:solidFill>
              </a:rPr>
              <a:t>contenuto minimo di legge</a:t>
            </a:r>
            <a:r>
              <a:rPr lang="it-IT" sz="2800">
                <a:solidFill>
                  <a:schemeClr val="bg2"/>
                </a:solidFill>
              </a:rPr>
              <a:t> (indicazione del fine del procedimento; fissazione termine «</a:t>
            </a:r>
            <a:r>
              <a:rPr lang="it-IT" sz="2800" i="1">
                <a:solidFill>
                  <a:schemeClr val="bg2"/>
                </a:solidFill>
              </a:rPr>
              <a:t>sollecitatorio</a:t>
            </a:r>
            <a:r>
              <a:rPr lang="it-IT" sz="2800">
                <a:solidFill>
                  <a:schemeClr val="bg2"/>
                </a:solidFill>
              </a:rPr>
              <a:t>» per memorie e documenti, bilanci)</a:t>
            </a:r>
          </a:p>
          <a:p>
            <a:pPr algn="just"/>
            <a:r>
              <a:rPr lang="it-IT" sz="2800" b="1">
                <a:solidFill>
                  <a:schemeClr val="bg2"/>
                </a:solidFill>
              </a:rPr>
              <a:t>Contenuto eventuale: </a:t>
            </a:r>
            <a:r>
              <a:rPr lang="it-IT" sz="2800">
                <a:solidFill>
                  <a:schemeClr val="bg2"/>
                </a:solidFill>
              </a:rPr>
              <a:t>«informazioni urgenti»</a:t>
            </a:r>
            <a:endParaRPr lang="it-IT" sz="2800" b="1">
              <a:solidFill>
                <a:schemeClr val="bg2"/>
              </a:solidFill>
            </a:endParaRPr>
          </a:p>
          <a:p>
            <a:pPr marL="0" indent="0" algn="just">
              <a:buNone/>
            </a:pPr>
            <a:endParaRPr lang="it-IT" sz="2800"/>
          </a:p>
        </p:txBody>
      </p:sp>
    </p:spTree>
    <p:extLst>
      <p:ext uri="{BB962C8B-B14F-4D97-AF65-F5344CB8AC3E}">
        <p14:creationId xmlns:p14="http://schemas.microsoft.com/office/powerpoint/2010/main" val="571457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59632" y="188640"/>
            <a:ext cx="6624736" cy="288032"/>
          </a:xfrm>
        </p:spPr>
        <p:txBody>
          <a:bodyPr>
            <a:normAutofit fontScale="90000"/>
          </a:bodyPr>
          <a:lstStyle/>
          <a:p>
            <a:pPr algn="ctr"/>
            <a:r>
              <a:rPr lang="it-IT" sz="2800">
                <a:solidFill>
                  <a:srgbClr val="FF0000"/>
                </a:solidFill>
              </a:rPr>
              <a:t>Decreto </a:t>
            </a:r>
            <a:r>
              <a:rPr lang="it-IT" sz="2800" i="1">
                <a:solidFill>
                  <a:srgbClr val="FF0000"/>
                </a:solidFill>
              </a:rPr>
              <a:t>light</a:t>
            </a:r>
            <a:endParaRPr lang="it-IT" sz="2800">
              <a:solidFill>
                <a:srgbClr val="FF0000"/>
              </a:solidFill>
            </a:endParaRPr>
          </a:p>
        </p:txBody>
      </p:sp>
      <p:sp>
        <p:nvSpPr>
          <p:cNvPr id="3" name="Segnaposto contenuto 2"/>
          <p:cNvSpPr>
            <a:spLocks noGrp="1"/>
          </p:cNvSpPr>
          <p:nvPr>
            <p:ph idx="1"/>
          </p:nvPr>
        </p:nvSpPr>
        <p:spPr>
          <a:xfrm>
            <a:off x="611560" y="476672"/>
            <a:ext cx="8208912" cy="6192688"/>
          </a:xfrm>
        </p:spPr>
        <p:txBody>
          <a:bodyPr>
            <a:noAutofit/>
          </a:bodyPr>
          <a:lstStyle/>
          <a:p>
            <a:pPr algn="just" hangingPunct="0"/>
            <a:r>
              <a:rPr lang="it-IT" sz="1400"/>
              <a:t>Il giudice relatore;</a:t>
            </a:r>
          </a:p>
          <a:p>
            <a:pPr algn="just" hangingPunct="0"/>
            <a:r>
              <a:rPr lang="it-IT" sz="1400"/>
              <a:t>vista la delega conferitagli dal tribunale;</a:t>
            </a:r>
          </a:p>
          <a:p>
            <a:pPr algn="just" hangingPunct="0"/>
            <a:r>
              <a:rPr lang="it-IT" sz="1400"/>
              <a:t>letto il ricorso per dichiarazione di fallimento iscritto al n° $$</a:t>
            </a:r>
            <a:r>
              <a:rPr lang="it-IT" sz="1400" err="1"/>
              <a:t>numero_ruolo</a:t>
            </a:r>
            <a:r>
              <a:rPr lang="it-IT" sz="1400"/>
              <a:t>$$/$$</a:t>
            </a:r>
            <a:r>
              <a:rPr lang="it-IT" sz="1400" err="1"/>
              <a:t>anno_ruolo</a:t>
            </a:r>
            <a:r>
              <a:rPr lang="it-IT" sz="1400"/>
              <a:t>$$ R.I.F. depositato il * da </a:t>
            </a:r>
          </a:p>
          <a:p>
            <a:pPr algn="just" hangingPunct="0"/>
            <a:r>
              <a:rPr lang="it-IT" sz="1400"/>
              <a:t>*, con l’avvocato *, </a:t>
            </a:r>
          </a:p>
          <a:p>
            <a:pPr algn="just" hangingPunct="0"/>
            <a:r>
              <a:rPr lang="it-IT" sz="1400"/>
              <a:t>nei confronti di</a:t>
            </a:r>
          </a:p>
          <a:p>
            <a:pPr algn="just" hangingPunct="0"/>
            <a:r>
              <a:rPr lang="it-IT" sz="1400" b="1"/>
              <a:t>“$$</a:t>
            </a:r>
            <a:r>
              <a:rPr lang="it-IT" sz="1400" b="1" err="1"/>
              <a:t>nome_debitore</a:t>
            </a:r>
            <a:r>
              <a:rPr lang="it-IT" sz="1400" b="1"/>
              <a:t>$$ $$</a:t>
            </a:r>
            <a:r>
              <a:rPr lang="it-IT" sz="1400" b="1" err="1"/>
              <a:t>cognome_debitore</a:t>
            </a:r>
            <a:r>
              <a:rPr lang="it-IT" sz="1400" b="1"/>
              <a:t>$$”</a:t>
            </a:r>
            <a:r>
              <a:rPr lang="it-IT" sz="1400"/>
              <a:t>, con sede legale in *</a:t>
            </a:r>
          </a:p>
          <a:p>
            <a:pPr algn="just" hangingPunct="0"/>
            <a:r>
              <a:rPr lang="it-IT" sz="1400"/>
              <a:t>visto l’art. 15 legge </a:t>
            </a:r>
            <a:r>
              <a:rPr lang="it-IT" sz="1400" err="1"/>
              <a:t>fall</a:t>
            </a:r>
            <a:r>
              <a:rPr lang="it-IT" sz="1400"/>
              <a:t>.;</a:t>
            </a:r>
          </a:p>
          <a:p>
            <a:pPr algn="just" hangingPunct="0"/>
            <a:r>
              <a:rPr lang="it-IT" b="1"/>
              <a:t>dispone</a:t>
            </a:r>
            <a:r>
              <a:rPr lang="it-IT"/>
              <a:t> la convocazione delle parti dinanzi a sé per il giorno </a:t>
            </a:r>
            <a:r>
              <a:rPr lang="it-IT" b="1"/>
              <a:t>$$</a:t>
            </a:r>
            <a:r>
              <a:rPr lang="it-IT" b="1" err="1"/>
              <a:t>data_udienza_fissata</a:t>
            </a:r>
            <a:r>
              <a:rPr lang="it-IT" b="1"/>
              <a:t>$$ </a:t>
            </a:r>
            <a:r>
              <a:rPr lang="it-IT"/>
              <a:t>ore </a:t>
            </a:r>
            <a:r>
              <a:rPr lang="it-IT" b="1"/>
              <a:t>$$</a:t>
            </a:r>
            <a:r>
              <a:rPr lang="it-IT" b="1" err="1"/>
              <a:t>ora_udienza_fissata</a:t>
            </a:r>
            <a:r>
              <a:rPr lang="it-IT" b="1"/>
              <a:t>$$;</a:t>
            </a:r>
            <a:r>
              <a:rPr lang="it-IT"/>
              <a:t> </a:t>
            </a:r>
          </a:p>
          <a:p>
            <a:pPr algn="just" hangingPunct="0"/>
            <a:r>
              <a:rPr lang="it-IT" b="1"/>
              <a:t>avvisa </a:t>
            </a:r>
            <a:r>
              <a:rPr lang="it-IT"/>
              <a:t>il legale rappresentante della società:</a:t>
            </a:r>
          </a:p>
          <a:p>
            <a:pPr algn="just" hangingPunct="0"/>
            <a:r>
              <a:rPr lang="it-IT"/>
              <a:t>che il procedimento è volto ad accertare la sussistenza dei presupposti per la dichiarazione di fallimento sociale e che potrà in quella occasione farsi assistere da avvocato o altro consulente;</a:t>
            </a:r>
          </a:p>
          <a:p>
            <a:pPr algn="just" hangingPunct="0"/>
            <a:r>
              <a:rPr lang="it-IT"/>
              <a:t>che può liberamente esaminare ed estrarre copia dei documenti allegati a tale istanza presso la Cancelleria del Tribunale, così come di eventuali ulteriori istanze di fallimento successivamente presentate nei confronti della società;</a:t>
            </a:r>
          </a:p>
        </p:txBody>
      </p:sp>
    </p:spTree>
    <p:extLst>
      <p:ext uri="{BB962C8B-B14F-4D97-AF65-F5344CB8AC3E}">
        <p14:creationId xmlns:p14="http://schemas.microsoft.com/office/powerpoint/2010/main" val="774929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188640"/>
            <a:ext cx="8640960" cy="6669360"/>
          </a:xfrm>
        </p:spPr>
        <p:txBody>
          <a:bodyPr>
            <a:normAutofit/>
          </a:bodyPr>
          <a:lstStyle/>
          <a:p>
            <a:pPr algn="just" hangingPunct="0"/>
            <a:r>
              <a:rPr lang="it-IT" sz="2600"/>
              <a:t>che, anche in caso di mancata presentazione, si procederà ugualmente nei confronti della società;</a:t>
            </a:r>
          </a:p>
          <a:p>
            <a:pPr algn="just" hangingPunct="0"/>
            <a:r>
              <a:rPr lang="it-IT" sz="2600"/>
              <a:t>che nell’esclusivo interesse sociale, anche al fine di stabilire la natura e la dimensione dell’impresa (che, se non raggiunge i limiti di cui all’art. 1 legge </a:t>
            </a:r>
            <a:r>
              <a:rPr lang="it-IT" sz="2600" err="1"/>
              <a:t>fall</a:t>
            </a:r>
            <a:r>
              <a:rPr lang="it-IT" sz="2600"/>
              <a:t>, non è soggetta a fallimento), egli </a:t>
            </a:r>
            <a:r>
              <a:rPr lang="it-IT" sz="2600" b="1"/>
              <a:t>è invitato</a:t>
            </a:r>
            <a:r>
              <a:rPr lang="it-IT" sz="2600"/>
              <a:t> a depositare, non oltre sette giorni prima dell’udienza, memorie difensive, relazioni tecniche, copia del bilancio degli ultimi tre esercizi con le relazioni di legge e prova dell’approvazione e deposito al Registro delle Imprese, copia delle dichiarazioni fiscali del medesimo periodo, elenco aggiornato dei debiti e dei crediti, nonché ogni altro documento ritenuto idoneo; (SEGUONO INDICAZIONI PER NOTIFICA)</a:t>
            </a:r>
          </a:p>
        </p:txBody>
      </p:sp>
    </p:spTree>
    <p:extLst>
      <p:ext uri="{BB962C8B-B14F-4D97-AF65-F5344CB8AC3E}">
        <p14:creationId xmlns:p14="http://schemas.microsoft.com/office/powerpoint/2010/main" val="994184738"/>
      </p:ext>
    </p:extLst>
  </p:cSld>
  <p:clrMapOvr>
    <a:masterClrMapping/>
  </p:clrMapOvr>
</p:sld>
</file>

<file path=ppt/theme/theme1.xml><?xml version="1.0" encoding="utf-8"?>
<a:theme xmlns:a="http://schemas.openxmlformats.org/drawingml/2006/main" name="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zion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1_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zion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E9E390F8B2C04F4AA2E04B75837F2B9B" ma:contentTypeVersion="2" ma:contentTypeDescription="Creare un nuovo documento." ma:contentTypeScope="" ma:versionID="1314a6206050789f6df9d08bb80a2b1b">
  <xsd:schema xmlns:xsd="http://www.w3.org/2001/XMLSchema" xmlns:xs="http://www.w3.org/2001/XMLSchema" xmlns:p="http://schemas.microsoft.com/office/2006/metadata/properties" xmlns:ns2="007f5e01-e04a-4125-ae27-501348b4556a" targetNamespace="http://schemas.microsoft.com/office/2006/metadata/properties" ma:root="true" ma:fieldsID="6cd13542a78d1a2b6ac7812e4feaf819" ns2:_="">
    <xsd:import namespace="007f5e01-e04a-4125-ae27-501348b4556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7f5e01-e04a-4125-ae27-501348b455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57F713-2EF1-41D6-80B4-F5A2D6DC6E3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15BB084-F17F-42D4-AC40-72FEDED80F17}">
  <ds:schemaRefs>
    <ds:schemaRef ds:uri="http://schemas.microsoft.com/sharepoint/v3/contenttype/forms"/>
  </ds:schemaRefs>
</ds:datastoreItem>
</file>

<file path=customXml/itemProps3.xml><?xml version="1.0" encoding="utf-8"?>
<ds:datastoreItem xmlns:ds="http://schemas.openxmlformats.org/officeDocument/2006/customXml" ds:itemID="{0E5CCD59-54CF-4689-A5B5-483D00FBC2C6}"/>
</file>

<file path=docProps/app.xml><?xml version="1.0" encoding="utf-8"?>
<Properties xmlns="http://schemas.openxmlformats.org/officeDocument/2006/extended-properties" xmlns:vt="http://schemas.openxmlformats.org/officeDocument/2006/docPropsVTypes">
  <Template>TM02900771[[fn=Sezione]]</Template>
  <Application>Microsoft Office PowerPoint</Application>
  <PresentationFormat>On-screen Show (4:3)</PresentationFormat>
  <Slides>25</Slides>
  <Notes>0</Notes>
  <HiddenSlides>0</HiddenSlide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Sezione</vt:lpstr>
      <vt:lpstr>1_Sezione</vt:lpstr>
      <vt:lpstr>“Ruolo del g.D. nel procedimento prefallimentare” </vt:lpstr>
      <vt:lpstr>PowerPoint Presentation</vt:lpstr>
      <vt:lpstr>PowerPoint Presentation</vt:lpstr>
      <vt:lpstr>Pubblico ministero:</vt:lpstr>
      <vt:lpstr>PowerPoint Presentation</vt:lpstr>
      <vt:lpstr>PowerPoint Presentation</vt:lpstr>
      <vt:lpstr>PowerPoint Presentation</vt:lpstr>
      <vt:lpstr>Decreto light</vt:lpstr>
      <vt:lpstr>PowerPoint Presentation</vt:lpstr>
      <vt:lpstr>VERSIONE CON INFORMATIVA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Imparzialità del giudice, celerità del processo e qualità della giustizia.</dc:title>
  <dc:creator>andrea.zuliani</dc:creator>
  <cp:revision>1</cp:revision>
  <dcterms:created xsi:type="dcterms:W3CDTF">2016-12-05T17:21:59Z</dcterms:created>
  <dcterms:modified xsi:type="dcterms:W3CDTF">2020-04-21T17:13:06Z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0x010100E9E390F8B2C04F4AA2E04B75837F2B9B</vt:lpwstr>
  </property>
</Properties>
</file>