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9" r:id="rId5"/>
    <p:sldId id="259" r:id="rId6"/>
    <p:sldId id="260" r:id="rId7"/>
    <p:sldId id="261" r:id="rId8"/>
    <p:sldId id="263" r:id="rId9"/>
    <p:sldId id="265" r:id="rId10"/>
    <p:sldId id="292" r:id="rId11"/>
    <p:sldId id="266" r:id="rId12"/>
    <p:sldId id="277" r:id="rId13"/>
    <p:sldId id="267" r:id="rId14"/>
    <p:sldId id="275" r:id="rId15"/>
    <p:sldId id="276" r:id="rId16"/>
    <p:sldId id="268" r:id="rId17"/>
    <p:sldId id="270" r:id="rId18"/>
    <p:sldId id="271" r:id="rId19"/>
    <p:sldId id="272" r:id="rId20"/>
    <p:sldId id="273" r:id="rId21"/>
    <p:sldId id="278" r:id="rId22"/>
    <p:sldId id="279" r:id="rId23"/>
    <p:sldId id="280" r:id="rId24"/>
    <p:sldId id="281" r:id="rId25"/>
    <p:sldId id="282" r:id="rId26"/>
    <p:sldId id="285" r:id="rId27"/>
    <p:sldId id="286" r:id="rId28"/>
    <p:sldId id="284" r:id="rId29"/>
    <p:sldId id="287" r:id="rId30"/>
    <p:sldId id="288" r:id="rId31"/>
    <p:sldId id="289" r:id="rId32"/>
    <p:sldId id="29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41" autoAdjust="0"/>
    <p:restoredTop sz="94660"/>
  </p:normalViewPr>
  <p:slideViewPr>
    <p:cSldViewPr snapToGrid="0">
      <p:cViewPr varScale="1">
        <p:scale>
          <a:sx n="73" d="100"/>
          <a:sy n="73" d="100"/>
        </p:scale>
        <p:origin x="7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10/27/2021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6" y="705395"/>
            <a:ext cx="7766936" cy="3371567"/>
          </a:xfrm>
        </p:spPr>
        <p:txBody>
          <a:bodyPr/>
          <a:lstStyle/>
          <a:p>
            <a:pPr algn="ctr"/>
            <a:r>
              <a:rPr lang="it-IT" sz="2800" b="1" dirty="0">
                <a:solidFill>
                  <a:schemeClr val="accent1">
                    <a:lumMod val="50000"/>
                  </a:schemeClr>
                </a:solidFill>
                <a:latin typeface="Bookman Old Style" panose="02050604050505020204" pitchFamily="18" charset="0"/>
              </a:rPr>
              <a:t>L’INDIVIDUAZIONE DELL’OGGETTO DEL PIGNORAMENTO:</a:t>
            </a:r>
            <a:br>
              <a:rPr lang="it-IT" sz="2800" b="1" dirty="0">
                <a:solidFill>
                  <a:schemeClr val="accent1">
                    <a:lumMod val="50000"/>
                  </a:schemeClr>
                </a:solidFill>
                <a:latin typeface="Bookman Old Style" panose="02050604050505020204" pitchFamily="18" charset="0"/>
              </a:rPr>
            </a:br>
            <a:r>
              <a:rPr lang="it-IT" sz="2800" b="1" dirty="0">
                <a:solidFill>
                  <a:schemeClr val="accent1">
                    <a:lumMod val="50000"/>
                  </a:schemeClr>
                </a:solidFill>
                <a:latin typeface="Bookman Old Style" panose="02050604050505020204" pitchFamily="18" charset="0"/>
              </a:rPr>
              <a:t>RASSEGNA DELLE PRINCIPALI QUESTIONI</a:t>
            </a:r>
            <a:br>
              <a:rPr lang="it-IT" sz="2800" b="1" dirty="0">
                <a:solidFill>
                  <a:schemeClr val="accent1">
                    <a:lumMod val="50000"/>
                  </a:schemeClr>
                </a:solidFill>
                <a:latin typeface="Bookman Old Style" panose="02050604050505020204" pitchFamily="18" charset="0"/>
              </a:rPr>
            </a:br>
            <a:br>
              <a:rPr lang="it-IT" sz="2800" b="1" dirty="0">
                <a:solidFill>
                  <a:schemeClr val="tx1"/>
                </a:solidFill>
                <a:latin typeface="Bookman Old Style" panose="02050604050505020204" pitchFamily="18" charset="0"/>
              </a:rPr>
            </a:br>
            <a:r>
              <a:rPr lang="it-IT" sz="2400" b="1" dirty="0">
                <a:solidFill>
                  <a:schemeClr val="tx1"/>
                </a:solidFill>
                <a:latin typeface="Bookman Old Style" panose="02050604050505020204" pitchFamily="18" charset="0"/>
              </a:rPr>
              <a:t>Dott. Valerio Colandrea</a:t>
            </a:r>
            <a:br>
              <a:rPr lang="it-IT" sz="2400" b="1" dirty="0">
                <a:solidFill>
                  <a:schemeClr val="tx1"/>
                </a:solidFill>
                <a:latin typeface="Bookman Old Style" panose="02050604050505020204" pitchFamily="18" charset="0"/>
              </a:rPr>
            </a:br>
            <a:r>
              <a:rPr lang="it-IT" sz="2400" b="1" dirty="0">
                <a:solidFill>
                  <a:schemeClr val="tx1"/>
                </a:solidFill>
                <a:latin typeface="Bookman Old Style" panose="02050604050505020204" pitchFamily="18" charset="0"/>
              </a:rPr>
              <a:t>Tribunale di Napoli</a:t>
            </a:r>
            <a:endParaRPr lang="it-IT" sz="3600" b="1" dirty="0">
              <a:solidFill>
                <a:schemeClr val="tx1"/>
              </a:solidFill>
              <a:latin typeface="Bookman Old Style" panose="02050604050505020204" pitchFamily="18" charset="0"/>
            </a:endParaRPr>
          </a:p>
        </p:txBody>
      </p:sp>
      <p:sp>
        <p:nvSpPr>
          <p:cNvPr id="3" name="Sottotitolo 2"/>
          <p:cNvSpPr>
            <a:spLocks noGrp="1"/>
          </p:cNvSpPr>
          <p:nvPr>
            <p:ph type="subTitle" idx="1"/>
          </p:nvPr>
        </p:nvSpPr>
        <p:spPr>
          <a:xfrm>
            <a:off x="1507066" y="4271553"/>
            <a:ext cx="8094133" cy="1293223"/>
          </a:xfrm>
        </p:spPr>
        <p:txBody>
          <a:bodyPr>
            <a:normAutofit fontScale="85000" lnSpcReduction="20000"/>
          </a:bodyPr>
          <a:lstStyle/>
          <a:p>
            <a:pPr algn="ctr"/>
            <a:r>
              <a:rPr lang="it-IT" sz="2800" b="1" dirty="0">
                <a:solidFill>
                  <a:schemeClr val="tx1"/>
                </a:solidFill>
                <a:latin typeface="Bookman Old Style" panose="02050604050505020204" pitchFamily="18" charset="0"/>
              </a:rPr>
              <a:t>Seminario dei giudici dell’esecuzione</a:t>
            </a:r>
          </a:p>
          <a:p>
            <a:pPr algn="ctr"/>
            <a:r>
              <a:rPr lang="it-IT" sz="2800" b="1" dirty="0">
                <a:solidFill>
                  <a:schemeClr val="tx1"/>
                </a:solidFill>
                <a:latin typeface="Bookman Old Style" panose="02050604050505020204" pitchFamily="18" charset="0"/>
              </a:rPr>
              <a:t>Venezia, Isola di San Servolo</a:t>
            </a:r>
          </a:p>
          <a:p>
            <a:pPr algn="ctr"/>
            <a:r>
              <a:rPr lang="it-IT" sz="2800" b="1" dirty="0">
                <a:solidFill>
                  <a:schemeClr val="tx1"/>
                </a:solidFill>
                <a:latin typeface="Bookman Old Style" panose="02050604050505020204" pitchFamily="18" charset="0"/>
              </a:rPr>
              <a:t>25 settembre 2021</a:t>
            </a:r>
          </a:p>
        </p:txBody>
      </p:sp>
    </p:spTree>
    <p:extLst>
      <p:ext uri="{BB962C8B-B14F-4D97-AF65-F5344CB8AC3E}">
        <p14:creationId xmlns:p14="http://schemas.microsoft.com/office/powerpoint/2010/main" val="2407106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9772952" cy="1320800"/>
          </a:xfrm>
        </p:spPr>
        <p:txBody>
          <a:bodyPr>
            <a:normAutofit fontScale="90000"/>
          </a:bodyPr>
          <a:lstStyle/>
          <a:p>
            <a:pPr algn="ctr"/>
            <a:r>
              <a:rPr lang="it-IT" b="1" dirty="0">
                <a:solidFill>
                  <a:schemeClr val="accent1">
                    <a:lumMod val="50000"/>
                  </a:schemeClr>
                </a:solidFill>
                <a:latin typeface="Bookman Old Style" panose="02050604050505020204" pitchFamily="18" charset="0"/>
              </a:rPr>
              <a:t>LIMITI ALLA DEDUZIONE DEI VIZI CONTRO IL DECRETO DI TRASFERIMENTO?</a:t>
            </a:r>
          </a:p>
        </p:txBody>
      </p:sp>
      <p:sp>
        <p:nvSpPr>
          <p:cNvPr id="3" name="Segnaposto contenuto 2"/>
          <p:cNvSpPr>
            <a:spLocks noGrp="1"/>
          </p:cNvSpPr>
          <p:nvPr>
            <p:ph idx="1"/>
          </p:nvPr>
        </p:nvSpPr>
        <p:spPr>
          <a:xfrm>
            <a:off x="677334" y="2286000"/>
            <a:ext cx="9772952" cy="3755362"/>
          </a:xfrm>
        </p:spPr>
        <p:txBody>
          <a:bodyPr/>
          <a:lstStyle/>
          <a:p>
            <a:pPr algn="just"/>
            <a:r>
              <a:rPr lang="it-IT" b="1" i="1" dirty="0" err="1">
                <a:latin typeface="Bookman Old Style" panose="02050604050505020204" pitchFamily="18" charset="0"/>
              </a:rPr>
              <a:t>Cass</a:t>
            </a:r>
            <a:r>
              <a:rPr lang="it-IT" b="1" i="1" dirty="0">
                <a:latin typeface="Bookman Old Style" panose="02050604050505020204" pitchFamily="18" charset="0"/>
              </a:rPr>
              <a:t>. 22 giugno 2021, n. 17811 (in tema di consistenza dell’estensione del trasferimento)</a:t>
            </a:r>
          </a:p>
          <a:p>
            <a:pPr algn="just"/>
            <a:r>
              <a:rPr lang="it-IT" b="1" i="1" dirty="0" err="1">
                <a:latin typeface="Bookman Old Style" panose="02050604050505020204" pitchFamily="18" charset="0"/>
              </a:rPr>
              <a:t>Cass</a:t>
            </a:r>
            <a:r>
              <a:rPr lang="it-IT" b="1" i="1" dirty="0">
                <a:latin typeface="Bookman Old Style" panose="02050604050505020204" pitchFamily="18" charset="0"/>
              </a:rPr>
              <a:t>. 15 ottobre 2018, n. 25687</a:t>
            </a:r>
          </a:p>
          <a:p>
            <a:pPr algn="just"/>
            <a:r>
              <a:rPr lang="it-IT" b="1" i="1" dirty="0" err="1">
                <a:latin typeface="Bookman Old Style" panose="02050604050505020204" pitchFamily="18" charset="0"/>
              </a:rPr>
              <a:t>Cass</a:t>
            </a:r>
            <a:r>
              <a:rPr lang="it-IT" b="1" i="1" dirty="0">
                <a:latin typeface="Bookman Old Style" panose="02050604050505020204" pitchFamily="18" charset="0"/>
              </a:rPr>
              <a:t>. 13 marzo 2014, n. 5796</a:t>
            </a:r>
          </a:p>
          <a:p>
            <a:pPr marL="0" indent="0" algn="just">
              <a:buNone/>
            </a:pPr>
            <a:r>
              <a:rPr lang="it-IT" dirty="0">
                <a:latin typeface="Bookman Old Style" panose="02050604050505020204" pitchFamily="18" charset="0"/>
              </a:rPr>
              <a:t>«In materia di esecuzione forzata, il decreto di trasferimento di cui all'art. 586 </a:t>
            </a:r>
            <a:r>
              <a:rPr lang="it-IT" dirty="0" err="1">
                <a:latin typeface="Bookman Old Style" panose="02050604050505020204" pitchFamily="18" charset="0"/>
              </a:rPr>
              <a:t>c.p.c.</a:t>
            </a:r>
            <a:r>
              <a:rPr lang="it-IT" dirty="0">
                <a:latin typeface="Bookman Old Style" panose="02050604050505020204" pitchFamily="18" charset="0"/>
              </a:rPr>
              <a:t>, ancorché abbia avuto ad oggetto un bene in tutto o in parte diverso da quello pignorato, non è inesistente, ma solo affetto da invalidità, da fare valere con il rimedio dell'opposizione agli atti esecutivi nei termini di cui all'art. 617 </a:t>
            </a:r>
            <a:r>
              <a:rPr lang="it-IT" dirty="0" err="1">
                <a:latin typeface="Bookman Old Style" panose="02050604050505020204" pitchFamily="18" charset="0"/>
              </a:rPr>
              <a:t>c.p.c.</a:t>
            </a:r>
            <a:r>
              <a:rPr lang="it-IT" dirty="0">
                <a:latin typeface="Bookman Old Style" panose="02050604050505020204" pitchFamily="18" charset="0"/>
              </a:rPr>
              <a:t> e ciò anche nell'ipotesi in cui risulti controversa l'identificazione del bene oggetto del decreto con riferimento alla sua estensione»</a:t>
            </a:r>
          </a:p>
        </p:txBody>
      </p:sp>
    </p:spTree>
    <p:extLst>
      <p:ext uri="{BB962C8B-B14F-4D97-AF65-F5344CB8AC3E}">
        <p14:creationId xmlns:p14="http://schemas.microsoft.com/office/powerpoint/2010/main" val="1238306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433317" cy="1153887"/>
          </a:xfrm>
        </p:spPr>
        <p:txBody>
          <a:bodyPr>
            <a:normAutofit/>
          </a:bodyPr>
          <a:lstStyle/>
          <a:p>
            <a:pPr algn="ctr"/>
            <a:r>
              <a:rPr lang="it-IT" sz="3200" b="1" dirty="0">
                <a:solidFill>
                  <a:schemeClr val="accent1">
                    <a:lumMod val="50000"/>
                  </a:schemeClr>
                </a:solidFill>
                <a:latin typeface="Bookman Old Style" panose="02050604050505020204" pitchFamily="18" charset="0"/>
              </a:rPr>
              <a:t>IL DISCRIMEN CERTEZZA/INCERTEZZA:</a:t>
            </a:r>
            <a:br>
              <a:rPr lang="it-IT" sz="3200" b="1" dirty="0">
                <a:solidFill>
                  <a:schemeClr val="accent1">
                    <a:lumMod val="50000"/>
                  </a:schemeClr>
                </a:solidFill>
                <a:latin typeface="Bookman Old Style" panose="02050604050505020204" pitchFamily="18" charset="0"/>
              </a:rPr>
            </a:br>
            <a:r>
              <a:rPr lang="it-IT" sz="3200" b="1" dirty="0">
                <a:solidFill>
                  <a:schemeClr val="accent1">
                    <a:lumMod val="50000"/>
                  </a:schemeClr>
                </a:solidFill>
                <a:latin typeface="Bookman Old Style" panose="02050604050505020204" pitchFamily="18" charset="0"/>
              </a:rPr>
              <a:t>QUALI CRITERI UTILIZZARE?</a:t>
            </a:r>
          </a:p>
        </p:txBody>
      </p:sp>
      <p:sp>
        <p:nvSpPr>
          <p:cNvPr id="3" name="Segnaposto contenuto 2"/>
          <p:cNvSpPr>
            <a:spLocks noGrp="1"/>
          </p:cNvSpPr>
          <p:nvPr>
            <p:ph idx="1"/>
          </p:nvPr>
        </p:nvSpPr>
        <p:spPr>
          <a:xfrm>
            <a:off x="677333" y="1763487"/>
            <a:ext cx="9981958" cy="4741816"/>
          </a:xfrm>
        </p:spPr>
        <p:txBody>
          <a:bodyPr>
            <a:noAutofit/>
          </a:bodyPr>
          <a:lstStyle/>
          <a:p>
            <a:pPr marL="0" indent="0" algn="just">
              <a:buNone/>
            </a:pPr>
            <a:endParaRPr lang="it-IT" sz="1600" b="1" dirty="0">
              <a:latin typeface="Bookman Old Style" panose="02050604050505020204" pitchFamily="18" charset="0"/>
            </a:endParaRPr>
          </a:p>
          <a:p>
            <a:pPr marL="0" indent="0" algn="just">
              <a:buNone/>
            </a:pPr>
            <a:r>
              <a:rPr lang="it-IT" sz="1600" b="1" dirty="0">
                <a:latin typeface="Bookman Old Style" panose="02050604050505020204" pitchFamily="18" charset="0"/>
              </a:rPr>
              <a:t>PRECISAZIONE PRELIMINARE: QUALI SONO GLI ERRORI POTENZIALMENTE RILEVANTI?</a:t>
            </a:r>
          </a:p>
          <a:p>
            <a:pPr algn="just"/>
            <a:r>
              <a:rPr lang="it-IT" sz="1600" dirty="0">
                <a:latin typeface="Bookman Old Style" panose="02050604050505020204" pitchFamily="18" charset="0"/>
                <a:ea typeface="Calibri" panose="020F0502020204030204" pitchFamily="34" charset="0"/>
                <a:cs typeface="Times New Roman" panose="02020603050405020304" pitchFamily="18" charset="0"/>
              </a:rPr>
              <a:t>SI: foglio con eventuale sezione, mappale o particella ed eventuale subalterno;</a:t>
            </a:r>
          </a:p>
          <a:p>
            <a:pPr algn="just"/>
            <a:r>
              <a:rPr lang="it-IT" sz="1600" dirty="0">
                <a:latin typeface="Bookman Old Style" panose="02050604050505020204" pitchFamily="18" charset="0"/>
                <a:cs typeface="Times New Roman" panose="02020603050405020304" pitchFamily="18" charset="0"/>
              </a:rPr>
              <a:t>NO: altri elementi catastali (consistenza: vani/superficie; rendita) – RILIEVO FISCALE/TRIBUTARIO</a:t>
            </a:r>
            <a:endParaRPr lang="it-IT" sz="1600" dirty="0">
              <a:latin typeface="Bookman Old Style" panose="02050604050505020204" pitchFamily="18" charset="0"/>
            </a:endParaRPr>
          </a:p>
          <a:p>
            <a:pPr marL="0" indent="0" algn="just">
              <a:buNone/>
            </a:pPr>
            <a:r>
              <a:rPr lang="it-IT" sz="1600" b="1" dirty="0">
                <a:latin typeface="Bookman Old Style" panose="02050604050505020204" pitchFamily="18" charset="0"/>
              </a:rPr>
              <a:t>LA DESCRIZIONE MATERIALE DEL BENE E GLI EVENTUALI ERRORI?</a:t>
            </a:r>
          </a:p>
          <a:p>
            <a:pPr marL="0" indent="0" algn="just">
              <a:buNone/>
            </a:pPr>
            <a:r>
              <a:rPr lang="it-IT" sz="1600" dirty="0">
                <a:latin typeface="Bookman Old Style" panose="02050604050505020204" pitchFamily="18" charset="0"/>
              </a:rPr>
              <a:t>I dati catastali assumono valenza in via esclusiva al fine di individuare il cespite pignorato: essi sono gli unici elementi da richiamarsi nell’atto di pignoramento</a:t>
            </a:r>
          </a:p>
          <a:p>
            <a:pPr marL="0" indent="0" algn="just">
              <a:buNone/>
            </a:pPr>
            <a:r>
              <a:rPr lang="it-IT" sz="1600" dirty="0">
                <a:latin typeface="Bookman Old Style" panose="02050604050505020204" pitchFamily="18" charset="0"/>
              </a:rPr>
              <a:t>Ne discende che altri elementi meramente descrittivi (indirizzo; interno; ecc.) non hanno carattere necessario ed i relativi errori non incidono sulla validità dell’atto</a:t>
            </a:r>
          </a:p>
          <a:p>
            <a:pPr marL="0" indent="0" algn="just">
              <a:buNone/>
            </a:pPr>
            <a:r>
              <a:rPr lang="it-IT" sz="1600" b="1" dirty="0">
                <a:latin typeface="Bookman Old Style" panose="02050604050505020204" pitchFamily="18" charset="0"/>
              </a:rPr>
              <a:t>L’OMESSA OD ERRATA INDICAZIONE DEI TRE CONFINI EX ART. 29, LEGGE N. 52 DEL 1985? </a:t>
            </a:r>
          </a:p>
          <a:p>
            <a:pPr marL="0" indent="0" algn="just">
              <a:buNone/>
            </a:pPr>
            <a:r>
              <a:rPr lang="it-IT" sz="1600" dirty="0">
                <a:latin typeface="Bookman Old Style" panose="02050604050505020204" pitchFamily="18" charset="0"/>
              </a:rPr>
              <a:t>Soluzione negativa in quanto non incide sull’idoneità dell’atto ad individuare il bene (</a:t>
            </a:r>
            <a:r>
              <a:rPr lang="it-IT" sz="1600" b="1" i="1" dirty="0" err="1">
                <a:latin typeface="Bookman Old Style" panose="02050604050505020204" pitchFamily="18" charset="0"/>
              </a:rPr>
              <a:t>Cass</a:t>
            </a:r>
            <a:r>
              <a:rPr lang="it-IT" sz="1600" b="1" i="1" dirty="0">
                <a:latin typeface="Bookman Old Style" panose="02050604050505020204" pitchFamily="18" charset="0"/>
              </a:rPr>
              <a:t>. 31 gennaio 2014, n. 2110</a:t>
            </a:r>
            <a:r>
              <a:rPr lang="it-IT" sz="1600" dirty="0">
                <a:latin typeface="Bookman Old Style" panose="02050604050505020204" pitchFamily="18" charset="0"/>
              </a:rPr>
              <a:t>)</a:t>
            </a:r>
          </a:p>
        </p:txBody>
      </p:sp>
    </p:spTree>
    <p:extLst>
      <p:ext uri="{BB962C8B-B14F-4D97-AF65-F5344CB8AC3E}">
        <p14:creationId xmlns:p14="http://schemas.microsoft.com/office/powerpoint/2010/main" val="26917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9524756" cy="892629"/>
          </a:xfrm>
        </p:spPr>
        <p:txBody>
          <a:bodyPr>
            <a:normAutofit fontScale="90000"/>
          </a:bodyPr>
          <a:lstStyle/>
          <a:p>
            <a:pPr algn="ctr"/>
            <a:r>
              <a:rPr lang="it-IT" b="1" dirty="0">
                <a:solidFill>
                  <a:schemeClr val="accent1">
                    <a:lumMod val="50000"/>
                  </a:schemeClr>
                </a:solidFill>
                <a:latin typeface="Bookman Old Style" panose="02050604050505020204" pitchFamily="18" charset="0"/>
              </a:rPr>
              <a:t>IL CERTIFICATO CATASTALE STORICO</a:t>
            </a:r>
          </a:p>
        </p:txBody>
      </p:sp>
      <p:sp>
        <p:nvSpPr>
          <p:cNvPr id="3" name="Segnaposto contenuto 2"/>
          <p:cNvSpPr>
            <a:spLocks noGrp="1"/>
          </p:cNvSpPr>
          <p:nvPr>
            <p:ph idx="1"/>
          </p:nvPr>
        </p:nvSpPr>
        <p:spPr>
          <a:xfrm>
            <a:off x="677333" y="1502229"/>
            <a:ext cx="10282404" cy="4689565"/>
          </a:xfrm>
        </p:spPr>
        <p:txBody>
          <a:bodyPr>
            <a:normAutofit/>
          </a:bodyPr>
          <a:lstStyle/>
          <a:p>
            <a:pPr algn="just"/>
            <a:r>
              <a:rPr lang="it-IT" b="1" dirty="0">
                <a:latin typeface="Bookman Old Style" panose="02050604050505020204" pitchFamily="18" charset="0"/>
              </a:rPr>
              <a:t>Superamento dell’incertezza sulla scorta delle indicazioni del certificato castale storico?</a:t>
            </a:r>
          </a:p>
          <a:p>
            <a:pPr marL="0" indent="0" algn="just">
              <a:buNone/>
            </a:pPr>
            <a:r>
              <a:rPr lang="it-IT" b="1" i="1" dirty="0" err="1">
                <a:latin typeface="Bookman Old Style" panose="02050604050505020204" pitchFamily="18" charset="0"/>
              </a:rPr>
              <a:t>Cass</a:t>
            </a:r>
            <a:r>
              <a:rPr lang="it-IT" b="1" i="1" dirty="0">
                <a:latin typeface="Bookman Old Style" panose="02050604050505020204" pitchFamily="18" charset="0"/>
              </a:rPr>
              <a:t>. 7 novembre 2013, n. 25055</a:t>
            </a:r>
            <a:r>
              <a:rPr lang="it-IT" dirty="0">
                <a:latin typeface="Bookman Old Style" panose="02050604050505020204" pitchFamily="18" charset="0"/>
              </a:rPr>
              <a:t>: “</a:t>
            </a:r>
            <a:r>
              <a:rPr lang="it-IT" i="1" dirty="0">
                <a:latin typeface="Bookman Old Style" panose="02050604050505020204" pitchFamily="18" charset="0"/>
              </a:rPr>
              <a:t>L'indicazione, nel pignoramento e nella sua nota di trascrizione, di dati catastali non aggiornati al momento del pignoramento stesso (segnatamente, della scheda catastale, notoriamente preparatoria e quindi sovente di molto anteriore nel tempo - dell'attribuzione dei dati definitivi, rispetto a questi ultimi) non vizia né l'uno né l'altra, ove non vi sia comunque incertezza sulla fisica identificazione dei beni ed ove sussista </a:t>
            </a:r>
            <a:r>
              <a:rPr lang="it-IT" i="1" u="sng" dirty="0">
                <a:latin typeface="Bookman Old Style" panose="02050604050505020204" pitchFamily="18" charset="0"/>
              </a:rPr>
              <a:t>continuità tra i dati catastali precedenti e quelli corretti all'atto dell'imposizione del vincolo</a:t>
            </a:r>
            <a:r>
              <a:rPr lang="it-IT" i="1" dirty="0">
                <a:latin typeface="Bookman Old Style" panose="02050604050505020204" pitchFamily="18" charset="0"/>
              </a:rPr>
              <a:t>, sì che l'erroneità, di per sé considerata, non comporti confusione sui beni o perfino un riferimento a beni ontologicamente differenti</a:t>
            </a:r>
            <a:r>
              <a:rPr lang="it-IT" dirty="0">
                <a:latin typeface="Bookman Old Style" panose="02050604050505020204" pitchFamily="18" charset="0"/>
              </a:rPr>
              <a:t>”</a:t>
            </a:r>
          </a:p>
          <a:p>
            <a:pPr marL="0" indent="0" algn="just">
              <a:buNone/>
            </a:pPr>
            <a:r>
              <a:rPr lang="it-IT" b="1" dirty="0">
                <a:latin typeface="Bookman Old Style" panose="02050604050505020204" pitchFamily="18" charset="0"/>
              </a:rPr>
              <a:t>RATIO: </a:t>
            </a:r>
            <a:r>
              <a:rPr lang="it-IT" dirty="0">
                <a:latin typeface="Bookman Old Style" panose="02050604050505020204" pitchFamily="18" charset="0"/>
                <a:ea typeface="Times New Roman" panose="02020603050405020304" pitchFamily="18" charset="0"/>
              </a:rPr>
              <a:t>occorre tenere presente che ormai il dato dei registri immobiliari non può essere letto isolatamente (non è autosufficiente come era prima della meccanizzazione del sistema della Conservatoria, quando la nota doveva contenere la descrizione materiale dell'immobile), ma deve combinarsi con l'esame del Catasto</a:t>
            </a:r>
            <a:endParaRPr lang="it-IT" dirty="0">
              <a:latin typeface="Bookman Old Style" panose="02050604050505020204" pitchFamily="18" charset="0"/>
            </a:endParaRPr>
          </a:p>
        </p:txBody>
      </p:sp>
    </p:spTree>
    <p:extLst>
      <p:ext uri="{BB962C8B-B14F-4D97-AF65-F5344CB8AC3E}">
        <p14:creationId xmlns:p14="http://schemas.microsoft.com/office/powerpoint/2010/main" val="1188708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328815" cy="892629"/>
          </a:xfrm>
        </p:spPr>
        <p:txBody>
          <a:bodyPr/>
          <a:lstStyle/>
          <a:p>
            <a:pPr algn="ctr"/>
            <a:r>
              <a:rPr lang="it-IT" b="1" dirty="0">
                <a:solidFill>
                  <a:schemeClr val="accent1">
                    <a:lumMod val="50000"/>
                  </a:schemeClr>
                </a:solidFill>
                <a:latin typeface="Bookman Old Style" panose="02050604050505020204" pitchFamily="18" charset="0"/>
              </a:rPr>
              <a:t>RIFERIMENTO AD ATTI SUCCESSIVI?</a:t>
            </a:r>
          </a:p>
        </p:txBody>
      </p:sp>
      <p:sp>
        <p:nvSpPr>
          <p:cNvPr id="3" name="Segnaposto contenuto 2"/>
          <p:cNvSpPr>
            <a:spLocks noGrp="1"/>
          </p:cNvSpPr>
          <p:nvPr>
            <p:ph idx="1"/>
          </p:nvPr>
        </p:nvSpPr>
        <p:spPr>
          <a:xfrm>
            <a:off x="677334" y="1737360"/>
            <a:ext cx="9328814" cy="4820193"/>
          </a:xfrm>
        </p:spPr>
        <p:txBody>
          <a:bodyPr>
            <a:normAutofit lnSpcReduction="10000"/>
          </a:bodyPr>
          <a:lstStyle/>
          <a:p>
            <a:pPr algn="just"/>
            <a:r>
              <a:rPr lang="it-IT" b="1" dirty="0">
                <a:latin typeface="Bookman Old Style" panose="02050604050505020204" pitchFamily="18" charset="0"/>
              </a:rPr>
              <a:t>Superamento dell’incertezza sulla scorta degli atti processuali successivi?</a:t>
            </a:r>
          </a:p>
          <a:p>
            <a:pPr marL="0" indent="0" algn="just">
              <a:buNone/>
            </a:pPr>
            <a:r>
              <a:rPr lang="it-IT" b="1" i="1" dirty="0" err="1">
                <a:latin typeface="Bookman Old Style" panose="02050604050505020204" pitchFamily="18" charset="0"/>
              </a:rPr>
              <a:t>Cass</a:t>
            </a:r>
            <a:r>
              <a:rPr lang="it-IT" b="1" i="1" dirty="0">
                <a:latin typeface="Bookman Old Style" panose="02050604050505020204" pitchFamily="18" charset="0"/>
              </a:rPr>
              <a:t>. 15 settembre 2020, n. 19123</a:t>
            </a:r>
            <a:r>
              <a:rPr lang="it-IT" dirty="0">
                <a:latin typeface="Bookman Old Style" panose="02050604050505020204" pitchFamily="18" charset="0"/>
              </a:rPr>
              <a:t>: richiama il principio di conservazione degli atti processuali e l’affermazione per cui non può procedersi alla dichiarazione di nullità dell'atto di pignoramento, in dipendenza di una lacuna solo originaria, quando ogni incertezza sull'identificazione del diritto assoggettato ad esecuzione possa essere eliminata sulla base degli atti successivi</a:t>
            </a:r>
          </a:p>
          <a:p>
            <a:pPr marL="0" indent="0" algn="just">
              <a:buNone/>
            </a:pPr>
            <a:r>
              <a:rPr lang="it-IT" dirty="0">
                <a:latin typeface="Bookman Old Style" panose="02050604050505020204" pitchFamily="18" charset="0"/>
              </a:rPr>
              <a:t>Il punto di riferimento è </a:t>
            </a:r>
            <a:r>
              <a:rPr lang="it-IT" dirty="0" err="1">
                <a:latin typeface="Bookman Old Style" panose="02050604050505020204" pitchFamily="18" charset="0"/>
              </a:rPr>
              <a:t>Cass</a:t>
            </a:r>
            <a:r>
              <a:rPr lang="it-IT" dirty="0">
                <a:latin typeface="Bookman Old Style" panose="02050604050505020204" pitchFamily="18" charset="0"/>
              </a:rPr>
              <a:t>. 3 aprile 2015, n. 6833: riconoscimento alla nota di trascrizione di una funzione di «integrazione» del contenuto dell’atto di pignoramento</a:t>
            </a:r>
          </a:p>
          <a:p>
            <a:pPr marL="0" indent="0" algn="just">
              <a:buNone/>
            </a:pPr>
            <a:r>
              <a:rPr lang="it-IT" dirty="0">
                <a:latin typeface="Bookman Old Style" panose="02050604050505020204" pitchFamily="18" charset="0"/>
              </a:rPr>
              <a:t>Il principio di diritto in motivazione: «</a:t>
            </a:r>
            <a:r>
              <a:rPr lang="it-IT" i="1" dirty="0">
                <a:latin typeface="Bookman Old Style" panose="02050604050505020204" pitchFamily="18" charset="0"/>
              </a:rPr>
              <a:t>in tema di pignoramento immobiliare, l'erronea indicazione dei dati catastali dell'immobile pignorato non dà luogo a nullità dell'atto nella misura in cui tale errore - nella specie limitato alla sola lettera identificativa del subalterno - non determina incertezza assoluta circa l'identificazione dell'oggetto della vendita forzata, </a:t>
            </a:r>
            <a:r>
              <a:rPr lang="it-IT" i="1" u="sng" dirty="0">
                <a:latin typeface="Bookman Old Style" panose="02050604050505020204" pitchFamily="18" charset="0"/>
              </a:rPr>
              <a:t>essendo stato tempestivamente rilevato dal giudice dell'esecuzione o dai suoi ausiliari e corretto nella perizia di stima ovvero nell'avviso di vendita</a:t>
            </a:r>
            <a:r>
              <a:rPr lang="it-IT" i="1" dirty="0">
                <a:latin typeface="Bookman Old Style" panose="02050604050505020204" pitchFamily="18" charset="0"/>
              </a:rPr>
              <a:t>»</a:t>
            </a:r>
            <a:endParaRPr lang="it-IT" dirty="0">
              <a:latin typeface="Bookman Old Style" panose="02050604050505020204" pitchFamily="18" charset="0"/>
            </a:endParaRPr>
          </a:p>
          <a:p>
            <a:pPr algn="just"/>
            <a:endParaRPr lang="it-IT" dirty="0">
              <a:latin typeface="Bookman Old Style" panose="02050604050505020204" pitchFamily="18" charset="0"/>
            </a:endParaRPr>
          </a:p>
        </p:txBody>
      </p:sp>
    </p:spTree>
    <p:extLst>
      <p:ext uri="{BB962C8B-B14F-4D97-AF65-F5344CB8AC3E}">
        <p14:creationId xmlns:p14="http://schemas.microsoft.com/office/powerpoint/2010/main" val="3614011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9746826" cy="971006"/>
          </a:xfrm>
        </p:spPr>
        <p:txBody>
          <a:bodyPr>
            <a:normAutofit fontScale="90000"/>
          </a:bodyPr>
          <a:lstStyle/>
          <a:p>
            <a:pPr algn="ctr"/>
            <a:r>
              <a:rPr lang="it-IT" b="1" dirty="0">
                <a:solidFill>
                  <a:schemeClr val="accent1">
                    <a:lumMod val="50000"/>
                  </a:schemeClr>
                </a:solidFill>
                <a:latin typeface="Bookman Old Style" panose="02050604050505020204" pitchFamily="18" charset="0"/>
              </a:rPr>
              <a:t>ATTI SUCCESSIVI? QUALCHE DUBBIO…</a:t>
            </a:r>
          </a:p>
        </p:txBody>
      </p:sp>
      <p:sp>
        <p:nvSpPr>
          <p:cNvPr id="3" name="Segnaposto contenuto 2"/>
          <p:cNvSpPr>
            <a:spLocks noGrp="1"/>
          </p:cNvSpPr>
          <p:nvPr>
            <p:ph sz="half" idx="1"/>
          </p:nvPr>
        </p:nvSpPr>
        <p:spPr>
          <a:xfrm>
            <a:off x="677334" y="1698171"/>
            <a:ext cx="4730689" cy="4754880"/>
          </a:xfrm>
        </p:spPr>
        <p:txBody>
          <a:bodyPr>
            <a:normAutofit lnSpcReduction="10000"/>
          </a:bodyPr>
          <a:lstStyle/>
          <a:p>
            <a:pPr algn="just"/>
            <a:r>
              <a:rPr lang="it-IT" b="1" dirty="0">
                <a:latin typeface="Bookman Old Style" panose="02050604050505020204" pitchFamily="18" charset="0"/>
              </a:rPr>
              <a:t>NOTA DI TRASCRIZIONE DEL PIGNORAMENTO?</a:t>
            </a:r>
          </a:p>
          <a:p>
            <a:pPr marL="0" indent="0" algn="just">
              <a:buNone/>
            </a:pPr>
            <a:r>
              <a:rPr lang="it-IT" dirty="0">
                <a:latin typeface="Bookman Old Style" panose="02050604050505020204" pitchFamily="18" charset="0"/>
              </a:rPr>
              <a:t>Coordinamento con il principio della necessaria corrispondenza della nota di trascrizione all’atto</a:t>
            </a:r>
          </a:p>
          <a:p>
            <a:pPr marL="0" indent="0" algn="ctr">
              <a:buNone/>
            </a:pPr>
            <a:r>
              <a:rPr lang="it-IT" dirty="0">
                <a:latin typeface="Bookman Old Style" panose="02050604050505020204" pitchFamily="18" charset="0"/>
              </a:rPr>
              <a:t>UN’INDICAZIONE POTENZIALE:</a:t>
            </a:r>
          </a:p>
          <a:p>
            <a:pPr algn="just"/>
            <a:r>
              <a:rPr lang="it-IT" dirty="0">
                <a:latin typeface="Bookman Old Style" panose="02050604050505020204" pitchFamily="18" charset="0"/>
              </a:rPr>
              <a:t>NO MODIFICA descrizione castale del bene</a:t>
            </a:r>
          </a:p>
          <a:p>
            <a:pPr algn="just"/>
            <a:r>
              <a:rPr lang="it-IT" dirty="0">
                <a:latin typeface="Bookman Old Style" panose="02050604050505020204" pitchFamily="18" charset="0"/>
              </a:rPr>
              <a:t>SI INTEGRAZIONE elementi descrizione catastale</a:t>
            </a:r>
          </a:p>
          <a:p>
            <a:pPr marL="0" indent="0" algn="just">
              <a:buNone/>
            </a:pPr>
            <a:r>
              <a:rPr lang="it-IT" dirty="0">
                <a:latin typeface="Bookman Old Style" panose="02050604050505020204" pitchFamily="18" charset="0"/>
              </a:rPr>
              <a:t>Esempi:</a:t>
            </a:r>
          </a:p>
          <a:p>
            <a:pPr marL="0" indent="0" algn="just">
              <a:buNone/>
            </a:pPr>
            <a:r>
              <a:rPr lang="it-IT" dirty="0">
                <a:latin typeface="Bookman Old Style" panose="02050604050505020204" pitchFamily="18" charset="0"/>
              </a:rPr>
              <a:t>utilizzazione del campo del quadro B della nota con indicazione sia del dato catastale attuale che del precedente;</a:t>
            </a:r>
          </a:p>
          <a:p>
            <a:pPr marL="0" indent="0" algn="just">
              <a:buNone/>
            </a:pPr>
            <a:r>
              <a:rPr lang="it-IT" dirty="0">
                <a:latin typeface="Bookman Old Style" panose="02050604050505020204" pitchFamily="18" charset="0"/>
              </a:rPr>
              <a:t>valorizzazione del quadro D</a:t>
            </a:r>
          </a:p>
          <a:p>
            <a:pPr marL="0" indent="0">
              <a:buNone/>
            </a:pPr>
            <a:endParaRPr lang="it-IT" b="1" dirty="0"/>
          </a:p>
          <a:p>
            <a:endParaRPr lang="it-IT" b="1" dirty="0"/>
          </a:p>
          <a:p>
            <a:pPr marL="0" indent="0">
              <a:buNone/>
            </a:pPr>
            <a:endParaRPr lang="it-IT" b="1" dirty="0"/>
          </a:p>
          <a:p>
            <a:pPr marL="0" indent="0">
              <a:buNone/>
            </a:pPr>
            <a:endParaRPr lang="it-IT" b="1" dirty="0"/>
          </a:p>
          <a:p>
            <a:pPr marL="0" indent="0">
              <a:buNone/>
            </a:pPr>
            <a:endParaRPr lang="it-IT" b="1" dirty="0"/>
          </a:p>
        </p:txBody>
      </p:sp>
      <p:sp>
        <p:nvSpPr>
          <p:cNvPr id="4" name="Segnaposto contenuto 3"/>
          <p:cNvSpPr>
            <a:spLocks noGrp="1"/>
          </p:cNvSpPr>
          <p:nvPr>
            <p:ph sz="half" idx="2"/>
          </p:nvPr>
        </p:nvSpPr>
        <p:spPr>
          <a:xfrm>
            <a:off x="5617028" y="1698171"/>
            <a:ext cx="4807132" cy="4754880"/>
          </a:xfrm>
        </p:spPr>
        <p:txBody>
          <a:bodyPr>
            <a:normAutofit lnSpcReduction="10000"/>
          </a:bodyPr>
          <a:lstStyle/>
          <a:p>
            <a:pPr algn="just"/>
            <a:r>
              <a:rPr lang="it-IT" b="1" dirty="0">
                <a:latin typeface="Bookman Old Style" panose="02050604050505020204" pitchFamily="18" charset="0"/>
              </a:rPr>
              <a:t>RELAZIONE DELL’ESPERTO STIMATORE?</a:t>
            </a:r>
          </a:p>
          <a:p>
            <a:pPr algn="just"/>
            <a:r>
              <a:rPr lang="it-IT" b="1" dirty="0">
                <a:latin typeface="Bookman Old Style" panose="02050604050505020204" pitchFamily="18" charset="0"/>
              </a:rPr>
              <a:t>ORDINANZA DI VENDITA DEL GIUDICE?</a:t>
            </a:r>
          </a:p>
          <a:p>
            <a:pPr algn="just"/>
            <a:r>
              <a:rPr lang="it-IT" b="1" dirty="0">
                <a:latin typeface="Bookman Old Style" panose="02050604050505020204" pitchFamily="18" charset="0"/>
              </a:rPr>
              <a:t>AVVISO DI VENDITA DEL PROFESSIONISTA?</a:t>
            </a:r>
          </a:p>
          <a:p>
            <a:pPr marL="0" indent="0" algn="ctr">
              <a:buNone/>
            </a:pPr>
            <a:r>
              <a:rPr lang="it-IT" dirty="0">
                <a:latin typeface="Bookman Old Style" panose="02050604050505020204" pitchFamily="18" charset="0"/>
              </a:rPr>
              <a:t>QUALCHE PERPLESSITA’:</a:t>
            </a:r>
          </a:p>
          <a:p>
            <a:pPr marL="0" indent="0" algn="just">
              <a:buNone/>
            </a:pPr>
            <a:r>
              <a:rPr lang="it-IT" dirty="0">
                <a:latin typeface="Bookman Old Style" panose="02050604050505020204" pitchFamily="18" charset="0"/>
              </a:rPr>
              <a:t>In realtà non viene chiarito il criterio che l’esperto (ed a valle il giudice ed il professionista) possano utilizzare per superare l’incertezza</a:t>
            </a:r>
          </a:p>
          <a:p>
            <a:pPr marL="0" indent="0" algn="ctr">
              <a:buNone/>
            </a:pPr>
            <a:r>
              <a:rPr lang="it-IT" dirty="0">
                <a:latin typeface="Bookman Old Style" panose="02050604050505020204" pitchFamily="18" charset="0"/>
              </a:rPr>
              <a:t>LIMITAZIONE PORTATA PRINCIPIO</a:t>
            </a:r>
          </a:p>
          <a:p>
            <a:pPr marL="0" indent="0" algn="just">
              <a:buNone/>
            </a:pPr>
            <a:r>
              <a:rPr lang="it-IT" dirty="0">
                <a:latin typeface="Bookman Old Style" panose="02050604050505020204" pitchFamily="18" charset="0"/>
              </a:rPr>
              <a:t>1) Accertamento di fatto </a:t>
            </a:r>
          </a:p>
          <a:p>
            <a:pPr marL="0" indent="0" algn="just">
              <a:buNone/>
            </a:pPr>
            <a:r>
              <a:rPr lang="it-IT" dirty="0">
                <a:latin typeface="Bookman Old Style" panose="02050604050505020204" pitchFamily="18" charset="0"/>
              </a:rPr>
              <a:t>2) Tipologia errore rilevante nel caso di specie</a:t>
            </a:r>
          </a:p>
        </p:txBody>
      </p:sp>
    </p:spTree>
    <p:extLst>
      <p:ext uri="{BB962C8B-B14F-4D97-AF65-F5344CB8AC3E}">
        <p14:creationId xmlns:p14="http://schemas.microsoft.com/office/powerpoint/2010/main" val="3744836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276563" cy="1320800"/>
          </a:xfrm>
        </p:spPr>
        <p:txBody>
          <a:bodyPr>
            <a:normAutofit/>
          </a:bodyPr>
          <a:lstStyle/>
          <a:p>
            <a:pPr algn="just"/>
            <a:r>
              <a:rPr lang="it-IT" b="1" dirty="0">
                <a:solidFill>
                  <a:schemeClr val="accent1">
                    <a:lumMod val="50000"/>
                  </a:schemeClr>
                </a:solidFill>
                <a:latin typeface="Bookman Old Style" panose="02050604050505020204" pitchFamily="18" charset="0"/>
              </a:rPr>
              <a:t>L’EMERSIONE DEL PROBLEMA: IL CONTROLLO DELL’ESPERTO</a:t>
            </a:r>
          </a:p>
        </p:txBody>
      </p:sp>
      <p:sp>
        <p:nvSpPr>
          <p:cNvPr id="3" name="Segnaposto contenuto 2"/>
          <p:cNvSpPr>
            <a:spLocks noGrp="1"/>
          </p:cNvSpPr>
          <p:nvPr>
            <p:ph idx="1"/>
          </p:nvPr>
        </p:nvSpPr>
        <p:spPr>
          <a:xfrm>
            <a:off x="677334" y="2160589"/>
            <a:ext cx="9276562" cy="3880773"/>
          </a:xfrm>
        </p:spPr>
        <p:txBody>
          <a:bodyPr>
            <a:normAutofit/>
          </a:bodyPr>
          <a:lstStyle/>
          <a:p>
            <a:pPr algn="just"/>
            <a:r>
              <a:rPr lang="it-IT" sz="2400" b="1" dirty="0">
                <a:latin typeface="Bookman Old Style" panose="02050604050505020204" pitchFamily="18" charset="0"/>
              </a:rPr>
              <a:t>ART. 173-BIS, COMMA 2, DISP. ATT. C.P.C.:</a:t>
            </a:r>
          </a:p>
          <a:p>
            <a:pPr marL="0" indent="0" algn="just">
              <a:buNone/>
            </a:pPr>
            <a:r>
              <a:rPr lang="it-IT" sz="2400" dirty="0">
                <a:latin typeface="Bookman Old Style" panose="02050604050505020204" pitchFamily="18" charset="0"/>
              </a:rPr>
              <a:t>L’esperto, prima di ogni attività, controlla la completezza dei documenti di cui all’articolo 567, secondo comma, del codice, segnalando immediatamente al giudice quelli mancanti o inidonei</a:t>
            </a:r>
          </a:p>
          <a:p>
            <a:pPr algn="just"/>
            <a:r>
              <a:rPr lang="it-IT" sz="2400" b="1" dirty="0">
                <a:latin typeface="Bookman Old Style" panose="02050604050505020204" pitchFamily="18" charset="0"/>
              </a:rPr>
              <a:t>PRASSI APPLICATIVE:</a:t>
            </a:r>
          </a:p>
          <a:p>
            <a:pPr marL="0" indent="0" algn="just">
              <a:buNone/>
            </a:pPr>
            <a:r>
              <a:rPr lang="it-IT" sz="2400" dirty="0">
                <a:latin typeface="Bookman Old Style" panose="02050604050505020204" pitchFamily="18" charset="0"/>
              </a:rPr>
              <a:t>Indicazione di un controllo preliminare sull’esatta individuazione dell’oggetto del pignoramento</a:t>
            </a:r>
          </a:p>
        </p:txBody>
      </p:sp>
    </p:spTree>
    <p:extLst>
      <p:ext uri="{BB962C8B-B14F-4D97-AF65-F5344CB8AC3E}">
        <p14:creationId xmlns:p14="http://schemas.microsoft.com/office/powerpoint/2010/main" val="4212427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b="1" dirty="0">
                <a:solidFill>
                  <a:schemeClr val="accent1">
                    <a:lumMod val="50000"/>
                  </a:schemeClr>
                </a:solidFill>
                <a:latin typeface="Bookman Old Style" panose="02050604050505020204" pitchFamily="18" charset="0"/>
              </a:rPr>
              <a:t>CASISTICA: </a:t>
            </a:r>
            <a:br>
              <a:rPr lang="it-IT" b="1" dirty="0">
                <a:solidFill>
                  <a:schemeClr val="accent1">
                    <a:lumMod val="50000"/>
                  </a:schemeClr>
                </a:solidFill>
                <a:latin typeface="Bookman Old Style" panose="02050604050505020204" pitchFamily="18" charset="0"/>
              </a:rPr>
            </a:br>
            <a:r>
              <a:rPr lang="it-IT" b="1" dirty="0">
                <a:solidFill>
                  <a:schemeClr val="accent1">
                    <a:lumMod val="50000"/>
                  </a:schemeClr>
                </a:solidFill>
                <a:latin typeface="Bookman Old Style" panose="02050604050505020204" pitchFamily="18" charset="0"/>
              </a:rPr>
              <a:t>VARIAZIONI CATASTALI NOMINALI</a:t>
            </a:r>
            <a:br>
              <a:rPr lang="it-IT" b="1" dirty="0">
                <a:solidFill>
                  <a:schemeClr val="accent1">
                    <a:lumMod val="50000"/>
                  </a:schemeClr>
                </a:solidFill>
                <a:latin typeface="Bookman Old Style" panose="02050604050505020204" pitchFamily="18" charset="0"/>
              </a:rPr>
            </a:br>
            <a:endParaRPr lang="it-IT" b="1" dirty="0">
              <a:solidFill>
                <a:schemeClr val="accent1">
                  <a:lumMod val="50000"/>
                </a:schemeClr>
              </a:solidFill>
              <a:latin typeface="Bookman Old Style" panose="02050604050505020204" pitchFamily="18" charset="0"/>
            </a:endParaRPr>
          </a:p>
        </p:txBody>
      </p:sp>
      <p:sp>
        <p:nvSpPr>
          <p:cNvPr id="3" name="Segnaposto contenuto 2"/>
          <p:cNvSpPr>
            <a:spLocks noGrp="1"/>
          </p:cNvSpPr>
          <p:nvPr>
            <p:ph idx="1"/>
          </p:nvPr>
        </p:nvSpPr>
        <p:spPr>
          <a:xfrm>
            <a:off x="677333" y="2160589"/>
            <a:ext cx="9420255" cy="3880773"/>
          </a:xfrm>
        </p:spPr>
        <p:txBody>
          <a:bodyPr>
            <a:normAutofit/>
          </a:bodyPr>
          <a:lstStyle/>
          <a:p>
            <a:pPr marL="0" indent="0" algn="just">
              <a:buNone/>
            </a:pPr>
            <a:r>
              <a:rPr lang="it-IT" dirty="0">
                <a:latin typeface="Bookman Old Style" panose="02050604050505020204" pitchFamily="18" charset="0"/>
              </a:rPr>
              <a:t>Una prima ipotesi possibile si ha nel caso di mutamento dei dati catastali che si risolva in una mera </a:t>
            </a:r>
            <a:r>
              <a:rPr lang="it-IT" b="1" dirty="0">
                <a:latin typeface="Bookman Old Style" panose="02050604050505020204" pitchFamily="18" charset="0"/>
              </a:rPr>
              <a:t>variazione “nominale”: </a:t>
            </a:r>
            <a:r>
              <a:rPr lang="it-IT" dirty="0">
                <a:latin typeface="Bookman Old Style" panose="02050604050505020204" pitchFamily="18" charset="0"/>
              </a:rPr>
              <a:t>la variazione investe il solo dato catastale in sé considerato e non anche l’immobile richiamato da quel dato</a:t>
            </a:r>
          </a:p>
          <a:p>
            <a:pPr marL="0" indent="0" algn="just">
              <a:buNone/>
            </a:pPr>
            <a:r>
              <a:rPr lang="it-IT" dirty="0">
                <a:latin typeface="Bookman Old Style" panose="02050604050505020204" pitchFamily="18" charset="0"/>
              </a:rPr>
              <a:t>ESEMPI:</a:t>
            </a:r>
          </a:p>
          <a:p>
            <a:pPr algn="just"/>
            <a:r>
              <a:rPr lang="it-IT" dirty="0">
                <a:latin typeface="Bookman Old Style" panose="02050604050505020204" pitchFamily="18" charset="0"/>
              </a:rPr>
              <a:t>il bene non subisce alcuna variazione (anche in ordine alla planimetria), ma la modifica si risolve in una variazione per modifica identificativo ed allineamento mappe (variazione che nasce dall’esigenza di procedere all’allineamento degli identificativi del C.T. e del C.F.)</a:t>
            </a:r>
          </a:p>
          <a:p>
            <a:pPr algn="just"/>
            <a:r>
              <a:rPr lang="it-IT" dirty="0">
                <a:latin typeface="Bookman Old Style" panose="02050604050505020204" pitchFamily="18" charset="0"/>
              </a:rPr>
              <a:t>mutamento della denominazione di un subalterno (ad esempio, da subalterno 1 a subalterno 4)</a:t>
            </a:r>
          </a:p>
          <a:p>
            <a:pPr marL="0" indent="0" algn="ctr">
              <a:buNone/>
            </a:pPr>
            <a:r>
              <a:rPr lang="it-IT" b="1" dirty="0">
                <a:latin typeface="Bookman Old Style" panose="02050604050505020204" pitchFamily="18" charset="0"/>
              </a:rPr>
              <a:t>PRINCIPIO DI CONTINUITA’: ESCLUSIONE INCERTEZZA ASSOLUTA</a:t>
            </a:r>
          </a:p>
        </p:txBody>
      </p:sp>
    </p:spTree>
    <p:extLst>
      <p:ext uri="{BB962C8B-B14F-4D97-AF65-F5344CB8AC3E}">
        <p14:creationId xmlns:p14="http://schemas.microsoft.com/office/powerpoint/2010/main" val="233440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3200" b="1" dirty="0">
                <a:solidFill>
                  <a:schemeClr val="accent1">
                    <a:lumMod val="50000"/>
                  </a:schemeClr>
                </a:solidFill>
                <a:latin typeface="Bookman Old Style" panose="02050604050505020204" pitchFamily="18" charset="0"/>
              </a:rPr>
              <a:t>IL PROBLEMA DELLE VARIAZIONI CATASTALI «SOSTANZIALI»</a:t>
            </a:r>
          </a:p>
        </p:txBody>
      </p:sp>
      <p:sp>
        <p:nvSpPr>
          <p:cNvPr id="3" name="Segnaposto contenuto 2"/>
          <p:cNvSpPr>
            <a:spLocks noGrp="1"/>
          </p:cNvSpPr>
          <p:nvPr>
            <p:ph idx="1"/>
          </p:nvPr>
        </p:nvSpPr>
        <p:spPr>
          <a:xfrm>
            <a:off x="677334" y="2160589"/>
            <a:ext cx="9354940" cy="3482565"/>
          </a:xfrm>
        </p:spPr>
        <p:txBody>
          <a:bodyPr/>
          <a:lstStyle/>
          <a:p>
            <a:pPr marL="0" indent="0" algn="just">
              <a:buNone/>
            </a:pPr>
            <a:r>
              <a:rPr lang="it-IT" dirty="0">
                <a:latin typeface="Bookman Old Style" panose="02050604050505020204" pitchFamily="18" charset="0"/>
              </a:rPr>
              <a:t>vi sono ipotesi in cui la </a:t>
            </a:r>
            <a:r>
              <a:rPr lang="it-IT" b="1" dirty="0">
                <a:latin typeface="Bookman Old Style" panose="02050604050505020204" pitchFamily="18" charset="0"/>
              </a:rPr>
              <a:t>variazione catastale</a:t>
            </a:r>
            <a:r>
              <a:rPr lang="it-IT" dirty="0">
                <a:latin typeface="Bookman Old Style" panose="02050604050505020204" pitchFamily="18" charset="0"/>
              </a:rPr>
              <a:t> ha carattere per così dire </a:t>
            </a:r>
            <a:r>
              <a:rPr lang="it-IT" b="1" dirty="0">
                <a:latin typeface="Bookman Old Style" panose="02050604050505020204" pitchFamily="18" charset="0"/>
              </a:rPr>
              <a:t>“sostanziale”</a:t>
            </a:r>
          </a:p>
          <a:p>
            <a:pPr marL="0" indent="0" algn="just">
              <a:buNone/>
            </a:pPr>
            <a:r>
              <a:rPr lang="it-IT" dirty="0">
                <a:latin typeface="Bookman Old Style" panose="02050604050505020204" pitchFamily="18" charset="0"/>
              </a:rPr>
              <a:t>la variazione investe la rappresentazione stessa del bene in catasto: il mutamento riguarda cioè la consistenza del bene richiamato dai dati catastali</a:t>
            </a:r>
          </a:p>
          <a:p>
            <a:pPr marL="0" indent="0" algn="just">
              <a:buNone/>
            </a:pPr>
            <a:r>
              <a:rPr lang="it-IT" dirty="0">
                <a:latin typeface="Bookman Old Style" panose="02050604050505020204" pitchFamily="18" charset="0"/>
              </a:rPr>
              <a:t>i criteri forniti dalla Corte di Cassazione possono aiutare a verificare se la variazione sia o meno idonea a determinare un problema di validità del pignoramento</a:t>
            </a:r>
          </a:p>
          <a:p>
            <a:pPr marL="0" indent="0" algn="ctr">
              <a:buNone/>
            </a:pPr>
            <a:r>
              <a:rPr lang="it-IT" b="1" dirty="0">
                <a:latin typeface="Bookman Old Style" panose="02050604050505020204" pitchFamily="18" charset="0"/>
              </a:rPr>
              <a:t>«CONTINUITA’» DEL DATO CATASTALE </a:t>
            </a:r>
          </a:p>
        </p:txBody>
      </p:sp>
    </p:spTree>
    <p:extLst>
      <p:ext uri="{BB962C8B-B14F-4D97-AF65-F5344CB8AC3E}">
        <p14:creationId xmlns:p14="http://schemas.microsoft.com/office/powerpoint/2010/main" val="3065565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485569" cy="1320800"/>
          </a:xfrm>
        </p:spPr>
        <p:txBody>
          <a:bodyPr>
            <a:normAutofit fontScale="90000"/>
          </a:bodyPr>
          <a:lstStyle/>
          <a:p>
            <a:pPr algn="just"/>
            <a:r>
              <a:rPr lang="it-IT" b="1" dirty="0">
                <a:solidFill>
                  <a:schemeClr val="accent1">
                    <a:lumMod val="50000"/>
                  </a:schemeClr>
                </a:solidFill>
                <a:latin typeface="Bookman Old Style" panose="02050604050505020204" pitchFamily="18" charset="0"/>
              </a:rPr>
              <a:t>ERRORI NON SUSCETTIBILI DI NULLITA’ DEL PIGNORAMENTO: CONTINUITA’ E CERTEZZA</a:t>
            </a:r>
          </a:p>
        </p:txBody>
      </p:sp>
      <p:sp>
        <p:nvSpPr>
          <p:cNvPr id="3" name="Segnaposto contenuto 2"/>
          <p:cNvSpPr>
            <a:spLocks noGrp="1"/>
          </p:cNvSpPr>
          <p:nvPr>
            <p:ph sz="half" idx="1"/>
          </p:nvPr>
        </p:nvSpPr>
        <p:spPr>
          <a:xfrm>
            <a:off x="651207" y="2160589"/>
            <a:ext cx="4613123" cy="3880772"/>
          </a:xfrm>
        </p:spPr>
        <p:txBody>
          <a:bodyPr>
            <a:normAutofit fontScale="85000" lnSpcReduction="20000"/>
          </a:bodyPr>
          <a:lstStyle/>
          <a:p>
            <a:pPr algn="just">
              <a:lnSpc>
                <a:spcPct val="150000"/>
              </a:lnSpc>
            </a:pPr>
            <a:r>
              <a:rPr lang="it-IT" b="1" dirty="0">
                <a:latin typeface="Bookman Old Style" panose="02050604050505020204" pitchFamily="18" charset="0"/>
              </a:rPr>
              <a:t>FUSIONE OD ACCORPAMENTO E PIGNORAMENTO «COMPLETO»:</a:t>
            </a:r>
            <a:r>
              <a:rPr lang="it-IT" dirty="0">
                <a:latin typeface="Bookman Old Style" panose="02050604050505020204" pitchFamily="18" charset="0"/>
              </a:rPr>
              <a:t> fusione od accorpamento di </a:t>
            </a:r>
            <a:r>
              <a:rPr lang="it-IT" dirty="0" err="1">
                <a:latin typeface="Bookman Old Style" panose="02050604050505020204" pitchFamily="18" charset="0"/>
              </a:rPr>
              <a:t>p.lle</a:t>
            </a:r>
            <a:r>
              <a:rPr lang="it-IT" dirty="0">
                <a:latin typeface="Bookman Old Style" panose="02050604050505020204" pitchFamily="18" charset="0"/>
              </a:rPr>
              <a:t> o subalterni con soppressione dell’unità preesistente, qualora il pignoramento contenga comunque l’indicazione di tutti i beni che abbiano contribuito alla fusione</a:t>
            </a:r>
            <a:endParaRPr lang="it-IT" dirty="0"/>
          </a:p>
          <a:p>
            <a:pPr marL="0" indent="0" algn="just">
              <a:lnSpc>
                <a:spcPct val="150000"/>
              </a:lnSpc>
              <a:buNone/>
            </a:pPr>
            <a:r>
              <a:rPr lang="it-IT" dirty="0">
                <a:latin typeface="Bookman Old Style" panose="02050604050505020204" pitchFamily="18" charset="0"/>
              </a:rPr>
              <a:t>Esempio: pignoramento che contenga l’indicazione dei subalterni x ed y, laddove alla data dello stesso risulti già essere intervenuta la fusione di entrambi i subalterni nell’unitario subalterno z</a:t>
            </a:r>
            <a:endParaRPr lang="it-IT" dirty="0"/>
          </a:p>
          <a:p>
            <a:endParaRPr lang="it-IT" dirty="0"/>
          </a:p>
        </p:txBody>
      </p:sp>
      <p:sp>
        <p:nvSpPr>
          <p:cNvPr id="4" name="Segnaposto contenuto 3"/>
          <p:cNvSpPr>
            <a:spLocks noGrp="1"/>
          </p:cNvSpPr>
          <p:nvPr>
            <p:ph sz="half" idx="2"/>
          </p:nvPr>
        </p:nvSpPr>
        <p:spPr>
          <a:xfrm>
            <a:off x="5381897" y="2160589"/>
            <a:ext cx="4781005" cy="3880773"/>
          </a:xfrm>
        </p:spPr>
        <p:txBody>
          <a:bodyPr>
            <a:normAutofit fontScale="85000" lnSpcReduction="20000"/>
          </a:bodyPr>
          <a:lstStyle/>
          <a:p>
            <a:pPr algn="just">
              <a:lnSpc>
                <a:spcPct val="160000"/>
              </a:lnSpc>
            </a:pPr>
            <a:r>
              <a:rPr lang="it-IT" b="1" dirty="0">
                <a:latin typeface="Bookman Old Style" panose="02050604050505020204" pitchFamily="18" charset="0"/>
              </a:rPr>
              <a:t>INDICAZIONE DEI DATI DELLA SCHEDA CATASTALE DI UN FABBRICATO:</a:t>
            </a:r>
            <a:r>
              <a:rPr lang="it-IT" dirty="0">
                <a:latin typeface="Bookman Old Style" panose="02050604050505020204" pitchFamily="18" charset="0"/>
              </a:rPr>
              <a:t> attribuzione alla scheda catastale di autonomi dati di identificazione corrispondenti a quella scheda</a:t>
            </a:r>
          </a:p>
          <a:p>
            <a:pPr marL="0" indent="0" algn="just">
              <a:lnSpc>
                <a:spcPct val="160000"/>
              </a:lnSpc>
              <a:buNone/>
            </a:pPr>
            <a:r>
              <a:rPr lang="it-IT" dirty="0">
                <a:latin typeface="Bookman Old Style" panose="02050604050505020204" pitchFamily="18" charset="0"/>
              </a:rPr>
              <a:t>Esempio: pignoramento di fabbricato con indicazione della scheda catastale 1/1980 di un immobile edificato su di un terreno, laddove nelle more alla scheda catastale sia stato assegnato un autonomo identificativo al C.F.</a:t>
            </a:r>
          </a:p>
        </p:txBody>
      </p:sp>
    </p:spTree>
    <p:extLst>
      <p:ext uri="{BB962C8B-B14F-4D97-AF65-F5344CB8AC3E}">
        <p14:creationId xmlns:p14="http://schemas.microsoft.com/office/powerpoint/2010/main" val="3514306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26572"/>
            <a:ext cx="9851329" cy="1515292"/>
          </a:xfrm>
        </p:spPr>
        <p:txBody>
          <a:bodyPr>
            <a:normAutofit fontScale="90000"/>
          </a:bodyPr>
          <a:lstStyle/>
          <a:p>
            <a:r>
              <a:rPr lang="it-IT" b="1" dirty="0">
                <a:solidFill>
                  <a:schemeClr val="accent1">
                    <a:lumMod val="50000"/>
                  </a:schemeClr>
                </a:solidFill>
                <a:latin typeface="Bookman Old Style" panose="02050604050505020204" pitchFamily="18" charset="0"/>
              </a:rPr>
              <a:t>ERRORI SUSCETTIBILI DI NULLITA’ DEL PIGNORAMENTO: ASSENZA DI CONTINUITA’ ED INCERTEZZA</a:t>
            </a:r>
            <a:endParaRPr lang="it-IT" dirty="0"/>
          </a:p>
        </p:txBody>
      </p:sp>
      <p:sp>
        <p:nvSpPr>
          <p:cNvPr id="3" name="Segnaposto contenuto 2"/>
          <p:cNvSpPr>
            <a:spLocks noGrp="1"/>
          </p:cNvSpPr>
          <p:nvPr>
            <p:ph sz="half" idx="1"/>
          </p:nvPr>
        </p:nvSpPr>
        <p:spPr>
          <a:xfrm>
            <a:off x="677334" y="2160588"/>
            <a:ext cx="4900506" cy="4449217"/>
          </a:xfrm>
        </p:spPr>
        <p:txBody>
          <a:bodyPr>
            <a:noAutofit/>
          </a:bodyPr>
          <a:lstStyle/>
          <a:p>
            <a:pPr algn="just">
              <a:lnSpc>
                <a:spcPct val="150000"/>
              </a:lnSpc>
            </a:pPr>
            <a:r>
              <a:rPr lang="it-IT" sz="1400" b="1" dirty="0">
                <a:latin typeface="Bookman Old Style" panose="02050604050505020204" pitchFamily="18" charset="0"/>
              </a:rPr>
              <a:t>ERRONEA INDICAZIONE FOGLIO/P.LLA:</a:t>
            </a:r>
            <a:r>
              <a:rPr lang="it-IT" sz="1400" dirty="0">
                <a:latin typeface="Bookman Old Style" panose="02050604050505020204" pitchFamily="18" charset="0"/>
              </a:rPr>
              <a:t> il pignoramento fa riferimento ad un foglio o </a:t>
            </a:r>
            <a:r>
              <a:rPr lang="it-IT" sz="1400" dirty="0" err="1">
                <a:latin typeface="Bookman Old Style" panose="02050604050505020204" pitchFamily="18" charset="0"/>
              </a:rPr>
              <a:t>p.lla</a:t>
            </a:r>
            <a:r>
              <a:rPr lang="it-IT" sz="1400" dirty="0">
                <a:latin typeface="Bookman Old Style" panose="02050604050505020204" pitchFamily="18" charset="0"/>
              </a:rPr>
              <a:t> catastale diversi da quelli effettivamente esistente (esempio: foglio 4 in luogo di foglio 6).</a:t>
            </a:r>
            <a:endParaRPr lang="it-IT" sz="1400" dirty="0"/>
          </a:p>
          <a:p>
            <a:pPr marL="0" indent="0" algn="just">
              <a:lnSpc>
                <a:spcPct val="150000"/>
              </a:lnSpc>
              <a:buNone/>
            </a:pPr>
            <a:r>
              <a:rPr lang="it-IT" sz="1400" b="1" i="1" dirty="0" err="1">
                <a:latin typeface="Bookman Old Style" panose="02050604050505020204" pitchFamily="18" charset="0"/>
              </a:rPr>
              <a:t>Cass</a:t>
            </a:r>
            <a:r>
              <a:rPr lang="it-IT" sz="1400" b="1" i="1" dirty="0">
                <a:latin typeface="Bookman Old Style" panose="02050604050505020204" pitchFamily="18" charset="0"/>
              </a:rPr>
              <a:t>. 8 marzo 2005, n. 5002:</a:t>
            </a:r>
            <a:r>
              <a:rPr lang="it-IT" sz="1400" dirty="0"/>
              <a:t> </a:t>
            </a:r>
            <a:r>
              <a:rPr lang="it-IT" sz="1400" dirty="0">
                <a:latin typeface="Bookman Old Style" panose="02050604050505020204" pitchFamily="18" charset="0"/>
                <a:ea typeface="Calibri" panose="020F0502020204030204" pitchFamily="34" charset="0"/>
                <a:cs typeface="Times New Roman" panose="02020603050405020304" pitchFamily="18" charset="0"/>
              </a:rPr>
              <a:t>opposizione di terzo all’esecuzione promossa da un soggetto che aveva acquistato il bene pignorato nell’ambito di una precedente espropriazione forzata nella quale il bene era stata erroneamente indicato quanto al dato del foglio catastale: i giudici di legittimità hanno evidenziato come vi fosse un errore nell’atto di pignoramento</a:t>
            </a:r>
            <a:endParaRPr lang="it-IT" sz="1400" dirty="0"/>
          </a:p>
        </p:txBody>
      </p:sp>
      <p:sp>
        <p:nvSpPr>
          <p:cNvPr id="4" name="Segnaposto contenuto 3"/>
          <p:cNvSpPr>
            <a:spLocks noGrp="1"/>
          </p:cNvSpPr>
          <p:nvPr>
            <p:ph sz="half" idx="2"/>
          </p:nvPr>
        </p:nvSpPr>
        <p:spPr>
          <a:xfrm>
            <a:off x="5577840" y="2160589"/>
            <a:ext cx="5329646" cy="4449216"/>
          </a:xfrm>
        </p:spPr>
        <p:txBody>
          <a:bodyPr>
            <a:normAutofit fontScale="47500" lnSpcReduction="20000"/>
          </a:bodyPr>
          <a:lstStyle/>
          <a:p>
            <a:pPr algn="just">
              <a:lnSpc>
                <a:spcPct val="170000"/>
              </a:lnSpc>
            </a:pPr>
            <a:r>
              <a:rPr lang="it-IT" sz="2900" b="1" dirty="0">
                <a:latin typeface="Bookman Old Style" panose="02050604050505020204" pitchFamily="18" charset="0"/>
              </a:rPr>
              <a:t>FUSIONE OD ACCORPAMENTO E PIGNORAMENTO «INCOMPLETO»:</a:t>
            </a:r>
            <a:r>
              <a:rPr lang="it-IT" sz="2900" dirty="0">
                <a:latin typeface="Bookman Old Style" panose="02050604050505020204" pitchFamily="18" charset="0"/>
              </a:rPr>
              <a:t> fusione od accorpamento di </a:t>
            </a:r>
            <a:r>
              <a:rPr lang="it-IT" sz="2900" dirty="0" err="1">
                <a:latin typeface="Bookman Old Style" panose="02050604050505020204" pitchFamily="18" charset="0"/>
              </a:rPr>
              <a:t>p.lle</a:t>
            </a:r>
            <a:r>
              <a:rPr lang="it-IT" sz="2900" dirty="0">
                <a:latin typeface="Bookman Old Style" panose="02050604050505020204" pitchFamily="18" charset="0"/>
              </a:rPr>
              <a:t> o subalterni con soppressione dell’unità preesistente, qualora il pignoramento NON contenga l’indicazione di tutti i beni che abbiano contribuito alla fusione</a:t>
            </a:r>
          </a:p>
          <a:p>
            <a:pPr marL="0" indent="0" algn="just">
              <a:lnSpc>
                <a:spcPct val="150000"/>
              </a:lnSpc>
              <a:buNone/>
            </a:pPr>
            <a:r>
              <a:rPr lang="it-IT" sz="2900" dirty="0">
                <a:latin typeface="Bookman Old Style" panose="02050604050505020204" pitchFamily="18" charset="0"/>
              </a:rPr>
              <a:t>ESEMPIO: il pignoramento contiene l’indicazione del subalterno x, laddove alla data dello stesso risulti essere intervenuta la fusione con il subalterno y (non indicato) nell’unitario subalterno z</a:t>
            </a:r>
            <a:endParaRPr lang="it-IT" sz="2900" dirty="0"/>
          </a:p>
          <a:p>
            <a:pPr marL="0" indent="0" algn="just">
              <a:lnSpc>
                <a:spcPct val="150000"/>
              </a:lnSpc>
              <a:buNone/>
            </a:pPr>
            <a:r>
              <a:rPr lang="it-IT" sz="2900" dirty="0">
                <a:latin typeface="Bookman Old Style" panose="02050604050505020204" pitchFamily="18" charset="0"/>
              </a:rPr>
              <a:t>In questo caso difetta a ben vedere la continuità dei dati catastali: il bene esistente alla data del pignoramento non è infatti compiutamente identificato attraverso il richiamo al dato catastale preesistente (manca il subalterno y)</a:t>
            </a:r>
            <a:endParaRPr lang="it-IT" sz="2900" dirty="0"/>
          </a:p>
          <a:p>
            <a:pPr algn="just">
              <a:lnSpc>
                <a:spcPct val="170000"/>
              </a:lnSpc>
            </a:pPr>
            <a:endParaRPr lang="it-IT" sz="2800" dirty="0"/>
          </a:p>
          <a:p>
            <a:pPr algn="just">
              <a:lnSpc>
                <a:spcPct val="170000"/>
              </a:lnSpc>
            </a:pPr>
            <a:endParaRPr lang="it-IT" sz="2500" dirty="0">
              <a:latin typeface="Bookman Old Style" panose="02050604050505020204" pitchFamily="18" charset="0"/>
            </a:endParaRPr>
          </a:p>
        </p:txBody>
      </p:sp>
    </p:spTree>
    <p:extLst>
      <p:ext uri="{BB962C8B-B14F-4D97-AF65-F5344CB8AC3E}">
        <p14:creationId xmlns:p14="http://schemas.microsoft.com/office/powerpoint/2010/main" val="2209496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599"/>
            <a:ext cx="9315752" cy="1320801"/>
          </a:xfrm>
        </p:spPr>
        <p:txBody>
          <a:bodyPr>
            <a:noAutofit/>
          </a:bodyPr>
          <a:lstStyle/>
          <a:p>
            <a:pPr algn="just"/>
            <a:r>
              <a:rPr lang="it-IT" sz="3200" b="1" dirty="0">
                <a:solidFill>
                  <a:schemeClr val="accent1">
                    <a:lumMod val="50000"/>
                  </a:schemeClr>
                </a:solidFill>
                <a:latin typeface="Bookman Old Style" panose="02050604050505020204" pitchFamily="18" charset="0"/>
              </a:rPr>
              <a:t>L’INDIVIDUAZIONE DEL BENE OGGETTO DEL PIGNORAMENTO: FUNZIONE</a:t>
            </a:r>
            <a:endParaRPr lang="it-IT" sz="4000" b="1" dirty="0">
              <a:solidFill>
                <a:schemeClr val="accent1">
                  <a:lumMod val="50000"/>
                </a:schemeClr>
              </a:solidFill>
              <a:latin typeface="Bookman Old Style" panose="02050604050505020204" pitchFamily="18" charset="0"/>
            </a:endParaRPr>
          </a:p>
        </p:txBody>
      </p:sp>
      <p:sp>
        <p:nvSpPr>
          <p:cNvPr id="3" name="Segnaposto contenuto 2"/>
          <p:cNvSpPr>
            <a:spLocks noGrp="1"/>
          </p:cNvSpPr>
          <p:nvPr>
            <p:ph idx="1"/>
          </p:nvPr>
        </p:nvSpPr>
        <p:spPr>
          <a:xfrm>
            <a:off x="677334" y="1930400"/>
            <a:ext cx="9315752" cy="4509589"/>
          </a:xfrm>
        </p:spPr>
        <p:txBody>
          <a:bodyPr>
            <a:normAutofit/>
          </a:bodyPr>
          <a:lstStyle/>
          <a:p>
            <a:pPr marL="0" indent="0" algn="ctr">
              <a:lnSpc>
                <a:spcPct val="110000"/>
              </a:lnSpc>
              <a:buNone/>
            </a:pPr>
            <a:r>
              <a:rPr lang="it-IT" b="1" i="1" dirty="0">
                <a:latin typeface="Bookman Old Style" panose="02050604050505020204" pitchFamily="18" charset="0"/>
              </a:rPr>
              <a:t>Quale rilievo assume l’individuazione del bene oggetto del pignoramento?</a:t>
            </a:r>
          </a:p>
          <a:p>
            <a:pPr marL="0" indent="0" algn="ctr">
              <a:lnSpc>
                <a:spcPct val="110000"/>
              </a:lnSpc>
              <a:buNone/>
            </a:pPr>
            <a:r>
              <a:rPr lang="it-IT" b="1" i="1" dirty="0">
                <a:latin typeface="Bookman Old Style" panose="02050604050505020204" pitchFamily="18" charset="0"/>
              </a:rPr>
              <a:t>Funzione di delimitazione dell’immobile oggetto del trasferimento</a:t>
            </a:r>
          </a:p>
          <a:p>
            <a:pPr marL="0" indent="0" algn="just">
              <a:lnSpc>
                <a:spcPct val="110000"/>
              </a:lnSpc>
              <a:buNone/>
            </a:pPr>
            <a:endParaRPr lang="it-IT" b="1" i="1" dirty="0">
              <a:latin typeface="Bookman Old Style" panose="02050604050505020204" pitchFamily="18" charset="0"/>
            </a:endParaRPr>
          </a:p>
          <a:p>
            <a:pPr algn="just">
              <a:lnSpc>
                <a:spcPct val="110000"/>
              </a:lnSpc>
            </a:pPr>
            <a:r>
              <a:rPr lang="it-IT" b="1" i="1" dirty="0" err="1">
                <a:latin typeface="Bookman Old Style" panose="02050604050505020204" pitchFamily="18" charset="0"/>
              </a:rPr>
              <a:t>Cass</a:t>
            </a:r>
            <a:r>
              <a:rPr lang="it-IT" b="1" i="1" dirty="0">
                <a:latin typeface="Bookman Old Style" panose="02050604050505020204" pitchFamily="18" charset="0"/>
              </a:rPr>
              <a:t>. 26 agosto 2014, n. 18249</a:t>
            </a:r>
            <a:r>
              <a:rPr lang="it-IT" dirty="0">
                <a:latin typeface="Bookman Old Style" panose="02050604050505020204" pitchFamily="18" charset="0"/>
              </a:rPr>
              <a:t>: si afferma espressamente che “</a:t>
            </a:r>
            <a:r>
              <a:rPr lang="it-IT" i="1" dirty="0">
                <a:latin typeface="Bookman Old Style" panose="02050604050505020204" pitchFamily="18" charset="0"/>
              </a:rPr>
              <a:t>è elemento essenziale per la stessa funzionalità del processo esecutivo che il bene sia compiutamente e con certezza identificato fin dal pignoramento, al fine di garantirne la successiva circolazione - che si fonda sulla sua descrizione come operata appunto con l'atto iniziale della procedura espropriativa - come connaturata alle finalità del processo esecutivo</a:t>
            </a:r>
            <a:r>
              <a:rPr lang="it-IT" dirty="0">
                <a:latin typeface="Bookman Old Style" panose="02050604050505020204" pitchFamily="18" charset="0"/>
              </a:rPr>
              <a:t>”</a:t>
            </a:r>
          </a:p>
          <a:p>
            <a:pPr algn="just">
              <a:lnSpc>
                <a:spcPct val="110000"/>
              </a:lnSpc>
            </a:pPr>
            <a:r>
              <a:rPr lang="it-IT" b="1" i="1" dirty="0" err="1">
                <a:latin typeface="Bookman Old Style" panose="02050604050505020204" pitchFamily="18" charset="0"/>
                <a:ea typeface="Calibri" panose="020F0502020204030204" pitchFamily="34" charset="0"/>
                <a:cs typeface="Times New Roman" panose="02020603050405020304" pitchFamily="18" charset="0"/>
              </a:rPr>
              <a:t>Cass</a:t>
            </a:r>
            <a:r>
              <a:rPr lang="it-IT" b="1" i="1" dirty="0">
                <a:latin typeface="Bookman Old Style" panose="02050604050505020204" pitchFamily="18" charset="0"/>
                <a:ea typeface="Calibri" panose="020F0502020204030204" pitchFamily="34" charset="0"/>
                <a:cs typeface="Times New Roman" panose="02020603050405020304" pitchFamily="18" charset="0"/>
              </a:rPr>
              <a:t>. 3 aprile 2015, n. 6833</a:t>
            </a:r>
            <a:r>
              <a:rPr lang="it-IT" dirty="0">
                <a:latin typeface="Bookman Old Style" panose="02050604050505020204" pitchFamily="18" charset="0"/>
                <a:ea typeface="Calibri" panose="020F0502020204030204" pitchFamily="34" charset="0"/>
                <a:cs typeface="Times New Roman" panose="02020603050405020304" pitchFamily="18" charset="0"/>
              </a:rPr>
              <a:t>: viene richiamata l’esigenza della compiuta e certa identificazione del bene sin dal pignoramento </a:t>
            </a:r>
            <a:endParaRPr lang="it-IT"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10162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968895" cy="1075509"/>
          </a:xfrm>
        </p:spPr>
        <p:txBody>
          <a:bodyPr>
            <a:normAutofit/>
          </a:bodyPr>
          <a:lstStyle/>
          <a:p>
            <a:r>
              <a:rPr lang="it-IT" sz="3200" b="1" dirty="0">
                <a:solidFill>
                  <a:srgbClr val="5FCBEF">
                    <a:lumMod val="50000"/>
                  </a:srgbClr>
                </a:solidFill>
                <a:latin typeface="Bookman Old Style" panose="02050604050505020204" pitchFamily="18" charset="0"/>
              </a:rPr>
              <a:t>UN CASO PROBLEMATICO: IL FABBRICATO GIA’ OGGETTO DI ACCATASTAMENTO  </a:t>
            </a:r>
            <a:endParaRPr lang="it-IT" dirty="0"/>
          </a:p>
        </p:txBody>
      </p:sp>
      <p:sp>
        <p:nvSpPr>
          <p:cNvPr id="3" name="Segnaposto contenuto 2"/>
          <p:cNvSpPr>
            <a:spLocks noGrp="1"/>
          </p:cNvSpPr>
          <p:nvPr>
            <p:ph idx="1"/>
          </p:nvPr>
        </p:nvSpPr>
        <p:spPr>
          <a:xfrm>
            <a:off x="677333" y="1685109"/>
            <a:ext cx="9968895" cy="4950822"/>
          </a:xfrm>
        </p:spPr>
        <p:txBody>
          <a:bodyPr>
            <a:normAutofit fontScale="55000" lnSpcReduction="20000"/>
          </a:bodyPr>
          <a:lstStyle/>
          <a:p>
            <a:pPr algn="just">
              <a:lnSpc>
                <a:spcPct val="170000"/>
              </a:lnSpc>
            </a:pPr>
            <a:r>
              <a:rPr lang="it-IT" sz="2500" b="1" dirty="0">
                <a:latin typeface="Bookman Old Style" panose="02050604050505020204" pitchFamily="18" charset="0"/>
              </a:rPr>
              <a:t>INDICAZIONE NEL PIGNORAMENTO DEL DATO DEL CATASTO TERRENI E PRE-ESISTENZA DELL’ACCATASTAMENTO DI UN EDIFICIO AL CATASTO FABBRICATI</a:t>
            </a:r>
          </a:p>
          <a:p>
            <a:pPr marL="0" indent="0" algn="just">
              <a:lnSpc>
                <a:spcPct val="170000"/>
              </a:lnSpc>
              <a:buNone/>
            </a:pPr>
            <a:r>
              <a:rPr lang="it-IT" sz="2500" dirty="0">
                <a:latin typeface="Bookman Old Style" panose="02050604050505020204" pitchFamily="18" charset="0"/>
              </a:rPr>
              <a:t>Il problema nasce spesso perché talvolta il creditore si limita a ripetere pedissequamente la descrizione del bene riportata nell’atto di acquisto (ovverosia, l’informazione desumibile dai registri della Conservatoria) e può accadere che – soprattutto in caso di atti di acquisto risalenti nel tempo – il bene abbia acquisito nelle more un autonomo identificativo al C.F. per effetto dell’intervenuta edificazione</a:t>
            </a:r>
          </a:p>
          <a:p>
            <a:pPr marL="0" indent="0" algn="just">
              <a:lnSpc>
                <a:spcPct val="170000"/>
              </a:lnSpc>
              <a:buNone/>
            </a:pPr>
            <a:r>
              <a:rPr lang="it-IT" sz="2500" dirty="0">
                <a:latin typeface="Bookman Old Style" panose="02050604050505020204" pitchFamily="18" charset="0"/>
              </a:rPr>
              <a:t>Sussiste un problema di identificazione dell’oggetto del pignoramento quando il pignoramento colpisca unicamente una porzione del fabbricato</a:t>
            </a:r>
          </a:p>
          <a:p>
            <a:pPr marL="0" indent="0" algn="just">
              <a:lnSpc>
                <a:spcPct val="170000"/>
              </a:lnSpc>
              <a:buNone/>
            </a:pPr>
            <a:r>
              <a:rPr lang="it-IT" sz="2500" dirty="0">
                <a:latin typeface="Bookman Old Style" panose="02050604050505020204" pitchFamily="18" charset="0"/>
              </a:rPr>
              <a:t>ESEMPIO: terreno identificato al C.T. come mappale 100; realizzazione di un fabbricato, suddiviso in distinte porzioni, ciascuna dotata di un autonomo identificativo al C.F. (</a:t>
            </a:r>
            <a:r>
              <a:rPr lang="it-IT" sz="2500" dirty="0" err="1">
                <a:latin typeface="Bookman Old Style" panose="02050604050505020204" pitchFamily="18" charset="0"/>
              </a:rPr>
              <a:t>p.lla</a:t>
            </a:r>
            <a:r>
              <a:rPr lang="it-IT" sz="2500" dirty="0">
                <a:latin typeface="Bookman Old Style" panose="02050604050505020204" pitchFamily="18" charset="0"/>
              </a:rPr>
              <a:t> 100, sub 1, 2, 3, 4, ecc.)</a:t>
            </a:r>
          </a:p>
          <a:p>
            <a:pPr marL="0" indent="0" algn="just">
              <a:lnSpc>
                <a:spcPct val="170000"/>
              </a:lnSpc>
              <a:buNone/>
            </a:pPr>
            <a:r>
              <a:rPr lang="it-IT" sz="2500" dirty="0">
                <a:latin typeface="Bookman Old Style" panose="02050604050505020204" pitchFamily="18" charset="0"/>
              </a:rPr>
              <a:t>La mancata indicazione dei dati del C.F. già esistenti impedisce – attraverso il riferimento alle planimetrie sottostanti – l’esatta individuazione del bene e può quindi ritenersi generi una situazione di incertezza in ordine al bene pignorato</a:t>
            </a:r>
          </a:p>
          <a:p>
            <a:endParaRPr lang="it-IT" dirty="0"/>
          </a:p>
        </p:txBody>
      </p:sp>
    </p:spTree>
    <p:extLst>
      <p:ext uri="{BB962C8B-B14F-4D97-AF65-F5344CB8AC3E}">
        <p14:creationId xmlns:p14="http://schemas.microsoft.com/office/powerpoint/2010/main" val="2608644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916644" cy="748937"/>
          </a:xfrm>
        </p:spPr>
        <p:txBody>
          <a:bodyPr>
            <a:normAutofit/>
          </a:bodyPr>
          <a:lstStyle/>
          <a:p>
            <a:pPr algn="ctr"/>
            <a:r>
              <a:rPr lang="it-IT" sz="3200" b="1" dirty="0">
                <a:solidFill>
                  <a:schemeClr val="accent1">
                    <a:lumMod val="50000"/>
                  </a:schemeClr>
                </a:solidFill>
                <a:latin typeface="Bookman Old Style" panose="02050604050505020204" pitchFamily="18" charset="0"/>
              </a:rPr>
              <a:t>SOLUZIONI PRATICHE A CONFRONTO</a:t>
            </a:r>
          </a:p>
        </p:txBody>
      </p:sp>
      <p:sp>
        <p:nvSpPr>
          <p:cNvPr id="3" name="Segnaposto testo 2"/>
          <p:cNvSpPr>
            <a:spLocks noGrp="1"/>
          </p:cNvSpPr>
          <p:nvPr>
            <p:ph type="body" idx="1"/>
          </p:nvPr>
        </p:nvSpPr>
        <p:spPr>
          <a:xfrm>
            <a:off x="675745" y="1358537"/>
            <a:ext cx="4549398" cy="744583"/>
          </a:xfrm>
        </p:spPr>
        <p:txBody>
          <a:bodyPr/>
          <a:lstStyle/>
          <a:p>
            <a:pPr algn="ctr"/>
            <a:r>
              <a:rPr lang="it-IT" b="1" dirty="0"/>
              <a:t>PIGNORAMENTO IN RETTIFICA?</a:t>
            </a:r>
          </a:p>
        </p:txBody>
      </p:sp>
      <p:sp>
        <p:nvSpPr>
          <p:cNvPr id="4" name="Segnaposto contenuto 3"/>
          <p:cNvSpPr>
            <a:spLocks noGrp="1"/>
          </p:cNvSpPr>
          <p:nvPr>
            <p:ph sz="half" idx="2"/>
          </p:nvPr>
        </p:nvSpPr>
        <p:spPr>
          <a:xfrm>
            <a:off x="675745" y="2303417"/>
            <a:ext cx="4549398" cy="4306389"/>
          </a:xfrm>
        </p:spPr>
        <p:txBody>
          <a:bodyPr>
            <a:normAutofit lnSpcReduction="10000"/>
          </a:bodyPr>
          <a:lstStyle/>
          <a:p>
            <a:pPr marL="0" lvl="0" indent="0" algn="just">
              <a:buClr>
                <a:srgbClr val="5FCBEF"/>
              </a:buClr>
              <a:buNone/>
            </a:pPr>
            <a:r>
              <a:rPr lang="it-IT" sz="1500" dirty="0">
                <a:solidFill>
                  <a:srgbClr val="000000"/>
                </a:solidFill>
                <a:latin typeface="Bookman Old Style" panose="02050604050505020204" pitchFamily="18" charset="0"/>
              </a:rPr>
              <a:t>Notificazione e trascrizione di un nuovo atto contenente l’indicazione dei dati di identificazione esatti</a:t>
            </a:r>
          </a:p>
          <a:p>
            <a:pPr marL="0" lvl="0" indent="0" algn="just">
              <a:buClr>
                <a:srgbClr val="5FCBEF"/>
              </a:buClr>
              <a:buNone/>
            </a:pPr>
            <a:r>
              <a:rPr lang="it-IT" sz="1500" dirty="0">
                <a:solidFill>
                  <a:srgbClr val="000000"/>
                </a:solidFill>
                <a:latin typeface="Bookman Old Style" panose="02050604050505020204" pitchFamily="18" charset="0"/>
              </a:rPr>
              <a:t>Il problema dell’opponibilità del vincolo nei confronti dei terzi</a:t>
            </a:r>
            <a:endParaRPr lang="it-IT" sz="1500" b="1" i="1" dirty="0">
              <a:solidFill>
                <a:srgbClr val="000000"/>
              </a:solidFill>
              <a:latin typeface="Bookman Old Style" panose="02050604050505020204" pitchFamily="18" charset="0"/>
            </a:endParaRPr>
          </a:p>
          <a:p>
            <a:pPr marL="0" lvl="0" indent="0" algn="just">
              <a:buClr>
                <a:srgbClr val="5FCBEF"/>
              </a:buClr>
              <a:buNone/>
            </a:pPr>
            <a:r>
              <a:rPr lang="it-IT" sz="1500" b="1" i="1" dirty="0" err="1">
                <a:solidFill>
                  <a:srgbClr val="000000"/>
                </a:solidFill>
                <a:latin typeface="Bookman Old Style" panose="02050604050505020204" pitchFamily="18" charset="0"/>
              </a:rPr>
              <a:t>Cass</a:t>
            </a:r>
            <a:r>
              <a:rPr lang="it-IT" sz="1500" b="1" i="1" dirty="0">
                <a:solidFill>
                  <a:srgbClr val="000000"/>
                </a:solidFill>
                <a:latin typeface="Bookman Old Style" panose="02050604050505020204" pitchFamily="18" charset="0"/>
              </a:rPr>
              <a:t>. 8 marzo 2017, n. 5780:</a:t>
            </a:r>
            <a:r>
              <a:rPr lang="it-IT" sz="1500" dirty="0">
                <a:solidFill>
                  <a:srgbClr val="000000"/>
                </a:solidFill>
                <a:latin typeface="Bookman Old Style" panose="02050604050505020204" pitchFamily="18" charset="0"/>
              </a:rPr>
              <a:t> «</a:t>
            </a:r>
            <a:r>
              <a:rPr lang="it-IT" sz="1500" i="1" dirty="0">
                <a:solidFill>
                  <a:srgbClr val="000000"/>
                </a:solidFill>
                <a:latin typeface="Bookman Old Style" panose="02050604050505020204" pitchFamily="18" charset="0"/>
              </a:rPr>
              <a:t>in tema di esecuzione immobiliare, ove all’erronea indicazione, nell’atto di pignoramento e nella nota di trascrizione, dei dati identificativi dell’immobile staggito consegua un nuovo pignoramento, compiuto </a:t>
            </a:r>
            <a:r>
              <a:rPr lang="it-IT" sz="1500" i="1" dirty="0" err="1">
                <a:solidFill>
                  <a:srgbClr val="000000"/>
                </a:solidFill>
                <a:latin typeface="Bookman Old Style" panose="02050604050505020204" pitchFamily="18" charset="0"/>
              </a:rPr>
              <a:t>asseritamente</a:t>
            </a:r>
            <a:r>
              <a:rPr lang="it-IT" sz="1500" i="1" dirty="0">
                <a:solidFill>
                  <a:srgbClr val="000000"/>
                </a:solidFill>
                <a:latin typeface="Bookman Old Style" panose="02050604050505020204" pitchFamily="18" charset="0"/>
              </a:rPr>
              <a:t> “in rettifica” del precedente, il vincolo in tal guisa apposto al bene non è opponibile al terzo acquirente in forza di titolo trascritto anteriormente alla trascrizione del secondo pignoramento, il solo idoneo a produrre gli effetti anche sostanziali del pignoramento, con conseguente salvezza dei diritti "medio tempore" validamente acquisiti dai terzi</a:t>
            </a:r>
            <a:r>
              <a:rPr lang="it-IT" sz="1500" dirty="0">
                <a:solidFill>
                  <a:srgbClr val="000000"/>
                </a:solidFill>
                <a:latin typeface="Bookman Old Style" panose="02050604050505020204" pitchFamily="18" charset="0"/>
              </a:rPr>
              <a:t>»</a:t>
            </a:r>
          </a:p>
          <a:p>
            <a:endParaRPr lang="it-IT" dirty="0"/>
          </a:p>
        </p:txBody>
      </p:sp>
      <p:sp>
        <p:nvSpPr>
          <p:cNvPr id="5" name="Segnaposto testo 4"/>
          <p:cNvSpPr>
            <a:spLocks noGrp="1"/>
          </p:cNvSpPr>
          <p:nvPr>
            <p:ph type="body" sz="quarter" idx="3"/>
          </p:nvPr>
        </p:nvSpPr>
        <p:spPr>
          <a:xfrm>
            <a:off x="5394959" y="1358537"/>
            <a:ext cx="4689567" cy="744583"/>
          </a:xfrm>
        </p:spPr>
        <p:txBody>
          <a:bodyPr/>
          <a:lstStyle/>
          <a:p>
            <a:pPr algn="ctr"/>
            <a:r>
              <a:rPr lang="it-IT" b="1" dirty="0"/>
              <a:t>AGGIORNAMENTO TRASCRIZIONE?</a:t>
            </a:r>
          </a:p>
        </p:txBody>
      </p:sp>
      <p:sp>
        <p:nvSpPr>
          <p:cNvPr id="6" name="Segnaposto contenuto 5"/>
          <p:cNvSpPr>
            <a:spLocks noGrp="1"/>
          </p:cNvSpPr>
          <p:nvPr>
            <p:ph sz="quarter" idx="4"/>
          </p:nvPr>
        </p:nvSpPr>
        <p:spPr>
          <a:xfrm>
            <a:off x="5394958" y="2303417"/>
            <a:ext cx="5564779" cy="4306389"/>
          </a:xfrm>
        </p:spPr>
        <p:txBody>
          <a:bodyPr>
            <a:normAutofit fontScale="92500" lnSpcReduction="10000"/>
          </a:bodyPr>
          <a:lstStyle/>
          <a:p>
            <a:pPr marL="0" indent="0" algn="just">
              <a:buNone/>
            </a:pPr>
            <a:r>
              <a:rPr lang="it-IT" dirty="0">
                <a:solidFill>
                  <a:srgbClr val="000000"/>
                </a:solidFill>
                <a:latin typeface="Bookman Old Style" panose="02050604050505020204" pitchFamily="18" charset="0"/>
              </a:rPr>
              <a:t>Nuova trascrizione con indicazione dei dati di identificazione esatti</a:t>
            </a:r>
          </a:p>
          <a:p>
            <a:pPr marL="0" indent="0" algn="just">
              <a:buNone/>
            </a:pPr>
            <a:r>
              <a:rPr lang="it-IT" b="1" i="1" dirty="0" err="1">
                <a:solidFill>
                  <a:srgbClr val="000000"/>
                </a:solidFill>
                <a:latin typeface="Bookman Old Style" panose="02050604050505020204" pitchFamily="18" charset="0"/>
              </a:rPr>
              <a:t>Cass</a:t>
            </a:r>
            <a:r>
              <a:rPr lang="it-IT" b="1" i="1" dirty="0">
                <a:solidFill>
                  <a:srgbClr val="000000"/>
                </a:solidFill>
                <a:latin typeface="Bookman Old Style" panose="02050604050505020204" pitchFamily="18" charset="0"/>
              </a:rPr>
              <a:t>. 16 maggio 2008, n. 12429</a:t>
            </a:r>
            <a:r>
              <a:rPr lang="it-IT" dirty="0">
                <a:solidFill>
                  <a:srgbClr val="000000"/>
                </a:solidFill>
                <a:latin typeface="Bookman Old Style" panose="02050604050505020204" pitchFamily="18" charset="0"/>
              </a:rPr>
              <a:t>: «</a:t>
            </a:r>
            <a:r>
              <a:rPr lang="it-IT" i="1" dirty="0">
                <a:solidFill>
                  <a:srgbClr val="000000"/>
                </a:solidFill>
                <a:latin typeface="Bookman Old Style" panose="02050604050505020204" pitchFamily="18" charset="0"/>
              </a:rPr>
              <a:t>l'esecuzione del pignoramento immobiliare delineata dall'art. 555 cod. </a:t>
            </a:r>
            <a:r>
              <a:rPr lang="it-IT" i="1" dirty="0" err="1">
                <a:solidFill>
                  <a:srgbClr val="000000"/>
                </a:solidFill>
                <a:latin typeface="Bookman Old Style" panose="02050604050505020204" pitchFamily="18" charset="0"/>
              </a:rPr>
              <a:t>proc</a:t>
            </a:r>
            <a:r>
              <a:rPr lang="it-IT" i="1" dirty="0">
                <a:solidFill>
                  <a:srgbClr val="000000"/>
                </a:solidFill>
                <a:latin typeface="Bookman Old Style" panose="02050604050505020204" pitchFamily="18" charset="0"/>
              </a:rPr>
              <a:t>. civ. ha natura unitaria, benché a formazione progressiva, e si attua attraverso la fase della notifica dell'atto e quella della sua trascrizione. Pertanto, la successiva rettifica, ovvero la rinnovazione di trascrizione carente o erronea, non è sufficiente alla sanatoria dell'invalidità, perché la semplice notifica dell'atto di pignoramento non ha rilevanza autonoma, indipendentemente dalla natura costitutiva o meramente dichiarativa della trascrizione stessa; soltanto la rinnovazione sia della notifica che della trascrizione tutela in modo coerente e completo il contraddittorio nell'ambito del processo esecutivo …</a:t>
            </a:r>
            <a:r>
              <a:rPr lang="it-IT" dirty="0">
                <a:solidFill>
                  <a:srgbClr val="000000"/>
                </a:solidFill>
                <a:latin typeface="Bookman Old Style" panose="02050604050505020204" pitchFamily="18" charset="0"/>
              </a:rPr>
              <a:t> »</a:t>
            </a:r>
            <a:endParaRPr lang="it-IT" dirty="0">
              <a:latin typeface="Bookman Old Style" panose="02050604050505020204" pitchFamily="18" charset="0"/>
            </a:endParaRPr>
          </a:p>
          <a:p>
            <a:endParaRPr lang="it-IT" dirty="0"/>
          </a:p>
        </p:txBody>
      </p:sp>
    </p:spTree>
    <p:extLst>
      <p:ext uri="{BB962C8B-B14F-4D97-AF65-F5344CB8AC3E}">
        <p14:creationId xmlns:p14="http://schemas.microsoft.com/office/powerpoint/2010/main" val="804482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9498632" cy="1088571"/>
          </a:xfrm>
        </p:spPr>
        <p:txBody>
          <a:bodyPr>
            <a:normAutofit/>
          </a:bodyPr>
          <a:lstStyle/>
          <a:p>
            <a:pPr algn="ctr"/>
            <a:r>
              <a:rPr lang="it-IT" sz="3200" b="1" dirty="0">
                <a:solidFill>
                  <a:schemeClr val="accent1">
                    <a:lumMod val="50000"/>
                  </a:schemeClr>
                </a:solidFill>
                <a:latin typeface="Bookman Old Style" panose="02050604050505020204" pitchFamily="18" charset="0"/>
              </a:rPr>
              <a:t>IL PROBLEMA DELLE DIFFORMITA’ CATASTALI DI FATTO</a:t>
            </a:r>
          </a:p>
        </p:txBody>
      </p:sp>
      <p:sp>
        <p:nvSpPr>
          <p:cNvPr id="3" name="Segnaposto contenuto 2"/>
          <p:cNvSpPr>
            <a:spLocks noGrp="1"/>
          </p:cNvSpPr>
          <p:nvPr>
            <p:ph idx="1"/>
          </p:nvPr>
        </p:nvSpPr>
        <p:spPr>
          <a:xfrm>
            <a:off x="677334" y="1698171"/>
            <a:ext cx="9498632" cy="4976949"/>
          </a:xfrm>
        </p:spPr>
        <p:txBody>
          <a:bodyPr>
            <a:normAutofit/>
          </a:bodyPr>
          <a:lstStyle/>
          <a:p>
            <a:pPr marL="0" indent="0" algn="just">
              <a:buNone/>
            </a:pPr>
            <a:r>
              <a:rPr lang="it-IT" b="1" dirty="0">
                <a:latin typeface="Bookman Old Style" panose="02050604050505020204" pitchFamily="18" charset="0"/>
              </a:rPr>
              <a:t>Situazione risultante </a:t>
            </a:r>
            <a:r>
              <a:rPr lang="it-IT" dirty="0">
                <a:latin typeface="Bookman Old Style" panose="02050604050505020204" pitchFamily="18" charset="0"/>
              </a:rPr>
              <a:t>dai dati catastali (ovverosia, l’immobile come descritto dalla planimetria catastale) </a:t>
            </a:r>
            <a:r>
              <a:rPr lang="it-IT" b="1" dirty="0">
                <a:latin typeface="Bookman Old Style" panose="02050604050505020204" pitchFamily="18" charset="0"/>
              </a:rPr>
              <a:t>non corrisponde alla situazione di fatto</a:t>
            </a:r>
            <a:endParaRPr lang="it-IT" dirty="0">
              <a:latin typeface="Bookman Old Style" panose="02050604050505020204" pitchFamily="18" charset="0"/>
            </a:endParaRPr>
          </a:p>
          <a:p>
            <a:pPr marL="0" indent="0" algn="just">
              <a:buNone/>
            </a:pPr>
            <a:r>
              <a:rPr lang="it-IT" dirty="0">
                <a:latin typeface="Bookman Old Style" panose="02050604050505020204" pitchFamily="18" charset="0"/>
              </a:rPr>
              <a:t>PRECISAZIONE: le difformità di fatto in genere non determinano un problema di “validità” del pignoramento in quanto il creditore non può che indicare i dati come esistenti</a:t>
            </a:r>
          </a:p>
          <a:p>
            <a:pPr marL="0" indent="0" algn="just">
              <a:buNone/>
            </a:pPr>
            <a:r>
              <a:rPr lang="it-IT" b="1" dirty="0">
                <a:latin typeface="Bookman Old Style" panose="02050604050505020204" pitchFamily="18" charset="0"/>
              </a:rPr>
              <a:t>IL PROBLEMA DELL’OBBLIGO DI ALLINEAMENTO CATASTALE OGGETTIVO (art. 29, comma 1-bis, legge 52 del 1985)</a:t>
            </a:r>
            <a:r>
              <a:rPr lang="it-IT" dirty="0">
                <a:latin typeface="Bookman Old Style" panose="02050604050505020204" pitchFamily="18" charset="0"/>
              </a:rPr>
              <a:t>: vi è la necessità – ai fini della «validità» degli atti successivi (e, in particolare, del decreto di trasferimento) – di procedere d’ufficio all’allineamento?</a:t>
            </a:r>
          </a:p>
          <a:p>
            <a:pPr marL="0" indent="0" algn="just">
              <a:buNone/>
            </a:pPr>
            <a:r>
              <a:rPr lang="it-IT" dirty="0">
                <a:latin typeface="Bookman Old Style" panose="02050604050505020204" pitchFamily="18" charset="0"/>
              </a:rPr>
              <a:t>SOLUZIONE ATTUALMENTE PREVALENTE (Parere del Consiglio Nazionale del Notariato): il sistema costruito dall’art. 29, comma 1-bis, legge 52 del 1985 è incompatibile con un sistema di vendita non libera, bensì coattiva, in quanto incentrato su di una dichiarazione del soggetto venditore  </a:t>
            </a:r>
          </a:p>
          <a:p>
            <a:pPr marL="0" indent="0" algn="just">
              <a:buNone/>
            </a:pPr>
            <a:r>
              <a:rPr lang="it-IT" dirty="0">
                <a:latin typeface="Bookman Old Style" panose="02050604050505020204" pitchFamily="18" charset="0"/>
              </a:rPr>
              <a:t>RIPENSAMENTO POST SS.UU. 21761 DEL 2021 in tema di accordi sui trasferimenti immobiliari in sede di separazione e/o divorzio? </a:t>
            </a:r>
          </a:p>
          <a:p>
            <a:endParaRPr lang="it-IT" dirty="0"/>
          </a:p>
        </p:txBody>
      </p:sp>
    </p:spTree>
    <p:extLst>
      <p:ext uri="{BB962C8B-B14F-4D97-AF65-F5344CB8AC3E}">
        <p14:creationId xmlns:p14="http://schemas.microsoft.com/office/powerpoint/2010/main" val="211777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9955832" cy="997131"/>
          </a:xfrm>
        </p:spPr>
        <p:txBody>
          <a:bodyPr>
            <a:noAutofit/>
          </a:bodyPr>
          <a:lstStyle/>
          <a:p>
            <a:pPr algn="ctr"/>
            <a:r>
              <a:rPr lang="it-IT" sz="3200" b="1" dirty="0">
                <a:solidFill>
                  <a:schemeClr val="accent1">
                    <a:lumMod val="50000"/>
                  </a:schemeClr>
                </a:solidFill>
                <a:latin typeface="Bookman Old Style" panose="02050604050505020204" pitchFamily="18" charset="0"/>
              </a:rPr>
              <a:t>CASISISTICA DELLE PRINCIPALI FATTISPECIE:</a:t>
            </a:r>
          </a:p>
        </p:txBody>
      </p:sp>
      <p:sp>
        <p:nvSpPr>
          <p:cNvPr id="3" name="Segnaposto contenuto 2"/>
          <p:cNvSpPr>
            <a:spLocks noGrp="1"/>
          </p:cNvSpPr>
          <p:nvPr>
            <p:ph idx="1"/>
          </p:nvPr>
        </p:nvSpPr>
        <p:spPr>
          <a:xfrm>
            <a:off x="677333" y="1750423"/>
            <a:ext cx="10073397" cy="4807131"/>
          </a:xfrm>
        </p:spPr>
        <p:txBody>
          <a:bodyPr>
            <a:normAutofit fontScale="85000" lnSpcReduction="10000"/>
          </a:bodyPr>
          <a:lstStyle/>
          <a:p>
            <a:pPr marL="0" indent="0" algn="ctr">
              <a:buNone/>
            </a:pPr>
            <a:r>
              <a:rPr lang="it-IT" sz="2400" b="1" i="1" dirty="0">
                <a:latin typeface="Bookman Old Style" panose="02050604050505020204" pitchFamily="18" charset="0"/>
              </a:rPr>
              <a:t>a) Sconfinamento del fabbricato dall’area di sedime</a:t>
            </a:r>
            <a:endParaRPr lang="it-IT" sz="2400" b="1" dirty="0">
              <a:latin typeface="Bookman Old Style" panose="02050604050505020204" pitchFamily="18" charset="0"/>
            </a:endParaRPr>
          </a:p>
          <a:p>
            <a:pPr marL="0" indent="0" algn="just">
              <a:buNone/>
            </a:pPr>
            <a:r>
              <a:rPr lang="it-IT" dirty="0">
                <a:latin typeface="Bookman Old Style" panose="02050604050505020204" pitchFamily="18" charset="0"/>
              </a:rPr>
              <a:t>il pignoramento colpisce un fabbricato esattamente individuato ma realizzato con sconfinamento sul terreno in proprietà di un terzo;</a:t>
            </a:r>
          </a:p>
          <a:p>
            <a:pPr marL="0" indent="0" algn="just">
              <a:buNone/>
            </a:pPr>
            <a:r>
              <a:rPr lang="it-IT" dirty="0">
                <a:latin typeface="Bookman Old Style" panose="02050604050505020204" pitchFamily="18" charset="0"/>
              </a:rPr>
              <a:t>In tal caso, non si pone un problema di “validità” dell’atto di pignoramento (sia che il fabbricato presenti un autonomo identificativo al C.F., sia invece che difetti l’accatastamento): infatti, il bene è oggettivamente e sufficientemente identificato attraverso l’indicazione del dato catastale corretto;</a:t>
            </a:r>
          </a:p>
          <a:p>
            <a:pPr marL="0" indent="0" algn="just">
              <a:buNone/>
            </a:pPr>
            <a:r>
              <a:rPr lang="it-IT" dirty="0">
                <a:latin typeface="Bookman Old Style" panose="02050604050505020204" pitchFamily="18" charset="0"/>
              </a:rPr>
              <a:t>Il problema concerne piuttosto il </a:t>
            </a:r>
            <a:r>
              <a:rPr lang="it-IT" i="1" dirty="0">
                <a:latin typeface="Bookman Old Style" panose="02050604050505020204" pitchFamily="18" charset="0"/>
              </a:rPr>
              <a:t>modus </a:t>
            </a:r>
            <a:r>
              <a:rPr lang="it-IT" i="1" dirty="0" err="1">
                <a:latin typeface="Bookman Old Style" panose="02050604050505020204" pitchFamily="18" charset="0"/>
              </a:rPr>
              <a:t>procedendi</a:t>
            </a:r>
            <a:r>
              <a:rPr lang="it-IT" dirty="0">
                <a:latin typeface="Bookman Old Style" panose="02050604050505020204" pitchFamily="18" charset="0"/>
              </a:rPr>
              <a:t> della vendita forzata: l’acquisto è esposto al rischio della inopponibilità – ovviamente, con riguardo alla porzione oggetto di sconfinamento – nei confronti del proprietario del terreno confinante;</a:t>
            </a:r>
          </a:p>
          <a:p>
            <a:pPr marL="0" indent="0" algn="just">
              <a:buNone/>
            </a:pPr>
            <a:r>
              <a:rPr lang="it-IT" dirty="0">
                <a:latin typeface="Bookman Old Style" panose="02050604050505020204" pitchFamily="18" charset="0"/>
              </a:rPr>
              <a:t>QUADRO GIURIDICO DI RIFERIMENTO: le norme in tema di usucapione (che può essere invocata se il tempo del possesso sia maturato) oppure le norme in tema di accessione invertita ed in particolare l’art. 938 cod. civ. (che viene in gioco qualora non sia maturato il tempo del possesso per l’usucapione).</a:t>
            </a:r>
          </a:p>
          <a:p>
            <a:pPr marL="0" indent="0" algn="just">
              <a:buNone/>
            </a:pPr>
            <a:r>
              <a:rPr lang="it-IT" dirty="0">
                <a:latin typeface="Bookman Old Style" panose="02050604050505020204" pitchFamily="18" charset="0"/>
              </a:rPr>
              <a:t>VALUTAZIONE COSTI/BENEFICI POTENZIALI SOLUZIONI:</a:t>
            </a:r>
          </a:p>
          <a:p>
            <a:pPr algn="just"/>
            <a:r>
              <a:rPr lang="it-IT" dirty="0">
                <a:latin typeface="Bookman Old Style" panose="02050604050505020204" pitchFamily="18" charset="0"/>
              </a:rPr>
              <a:t>azione giudiziaria da parte del creditore procedente (in surrogazione del proprietario esecutato ex art. 2900 cod. civ.) finalizzata a conseguire la dichiarazione di usucapione o l’acquisto ex art. 938 cod. civ.;</a:t>
            </a:r>
          </a:p>
          <a:p>
            <a:pPr algn="just"/>
            <a:r>
              <a:rPr lang="it-IT" dirty="0">
                <a:latin typeface="Bookman Old Style" panose="02050604050505020204" pitchFamily="18" charset="0"/>
              </a:rPr>
              <a:t>fornire una completa informazione della situazione di sconfinamento (sia nella relazione dell’esperto stimatore, che nell’avviso di vendita del professionista delegato) ed a “monetizzazione” del costo (attraverso la riduzione del prezzo base d’asta).</a:t>
            </a:r>
          </a:p>
        </p:txBody>
      </p:sp>
    </p:spTree>
    <p:extLst>
      <p:ext uri="{BB962C8B-B14F-4D97-AF65-F5344CB8AC3E}">
        <p14:creationId xmlns:p14="http://schemas.microsoft.com/office/powerpoint/2010/main" val="3910211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616197" cy="840377"/>
          </a:xfrm>
        </p:spPr>
        <p:txBody>
          <a:bodyPr>
            <a:normAutofit/>
          </a:bodyPr>
          <a:lstStyle/>
          <a:p>
            <a:pPr algn="ctr"/>
            <a:r>
              <a:rPr lang="it-IT" sz="3200" b="1" dirty="0">
                <a:solidFill>
                  <a:schemeClr val="accent1">
                    <a:lumMod val="50000"/>
                  </a:schemeClr>
                </a:solidFill>
                <a:latin typeface="Bookman Old Style" panose="02050604050505020204" pitchFamily="18" charset="0"/>
              </a:rPr>
              <a:t>IL PIGNORAMENTO «PARZIALE»</a:t>
            </a:r>
          </a:p>
        </p:txBody>
      </p:sp>
      <p:sp>
        <p:nvSpPr>
          <p:cNvPr id="3" name="Segnaposto contenuto 2"/>
          <p:cNvSpPr>
            <a:spLocks noGrp="1"/>
          </p:cNvSpPr>
          <p:nvPr>
            <p:ph sz="half" idx="1"/>
          </p:nvPr>
        </p:nvSpPr>
        <p:spPr>
          <a:xfrm>
            <a:off x="677334" y="1593669"/>
            <a:ext cx="4364929" cy="4820194"/>
          </a:xfrm>
        </p:spPr>
        <p:txBody>
          <a:bodyPr>
            <a:normAutofit fontScale="85000" lnSpcReduction="10000"/>
          </a:bodyPr>
          <a:lstStyle/>
          <a:p>
            <a:pPr algn="just"/>
            <a:r>
              <a:rPr lang="it-IT" b="1" i="1" dirty="0">
                <a:latin typeface="Bookman Old Style" panose="02050604050505020204" pitchFamily="18" charset="0"/>
              </a:rPr>
              <a:t>Pignoramento parziale di un immobile strutturalmente e funzionalmente unico</a:t>
            </a:r>
            <a:endParaRPr lang="it-IT" dirty="0">
              <a:latin typeface="Bookman Old Style" panose="02050604050505020204" pitchFamily="18" charset="0"/>
            </a:endParaRPr>
          </a:p>
          <a:p>
            <a:pPr marL="0" indent="0" algn="just">
              <a:buNone/>
            </a:pPr>
            <a:r>
              <a:rPr lang="it-IT" dirty="0">
                <a:latin typeface="Bookman Old Style" panose="02050604050505020204" pitchFamily="18" charset="0"/>
              </a:rPr>
              <a:t>I dati catastali indicati nell’atto di pignoramento coincidono con una parte soltanto di un bene</a:t>
            </a:r>
          </a:p>
          <a:p>
            <a:pPr marL="0" indent="0" algn="just">
              <a:buNone/>
            </a:pPr>
            <a:r>
              <a:rPr lang="it-IT" b="1" i="1" dirty="0" err="1">
                <a:latin typeface="Bookman Old Style" panose="02050604050505020204" pitchFamily="18" charset="0"/>
              </a:rPr>
              <a:t>Cass</a:t>
            </a:r>
            <a:r>
              <a:rPr lang="it-IT" b="1" i="1" dirty="0">
                <a:latin typeface="Bookman Old Style" panose="02050604050505020204" pitchFamily="18" charset="0"/>
              </a:rPr>
              <a:t>. 4 settembre 1985, n. 4612</a:t>
            </a:r>
            <a:r>
              <a:rPr lang="it-IT" dirty="0">
                <a:latin typeface="Bookman Old Style" panose="02050604050505020204" pitchFamily="18" charset="0"/>
              </a:rPr>
              <a:t>: “</a:t>
            </a:r>
            <a:r>
              <a:rPr lang="it-IT" i="1" dirty="0">
                <a:latin typeface="Bookman Old Style" panose="02050604050505020204" pitchFamily="18" charset="0"/>
              </a:rPr>
              <a:t>Il proprietario di un appartamento, ancorché ubicato in edificio condominiale, non può essere assoggettato ad esecuzione per espropriazione forzata limitatamente ad alcuni vani o porzioni dello appartamento medesimo, dato che questo costituisce, funzionalmente e giuridicamente, un'unità indivisibile, suscettibile di frazionamento in più beni distinti solo con modifiche strutturali affidate all'iniziativa del proprietario stesso</a:t>
            </a:r>
            <a:r>
              <a:rPr lang="it-IT" dirty="0">
                <a:latin typeface="Bookman Old Style" panose="02050604050505020204" pitchFamily="18" charset="0"/>
              </a:rPr>
              <a:t>”</a:t>
            </a:r>
          </a:p>
          <a:p>
            <a:pPr marL="0" indent="0" algn="just">
              <a:buNone/>
            </a:pPr>
            <a:r>
              <a:rPr lang="it-IT" dirty="0">
                <a:latin typeface="Bookman Old Style" panose="02050604050505020204" pitchFamily="18" charset="0"/>
              </a:rPr>
              <a:t>CONCLUSIONE: NULLITA’ DEL PIGNORAMENTO</a:t>
            </a:r>
          </a:p>
          <a:p>
            <a:endParaRPr lang="it-IT" dirty="0"/>
          </a:p>
          <a:p>
            <a:endParaRPr lang="it-IT" dirty="0"/>
          </a:p>
        </p:txBody>
      </p:sp>
      <p:sp>
        <p:nvSpPr>
          <p:cNvPr id="4" name="Segnaposto contenuto 3"/>
          <p:cNvSpPr>
            <a:spLocks noGrp="1"/>
          </p:cNvSpPr>
          <p:nvPr>
            <p:ph sz="half" idx="2"/>
          </p:nvPr>
        </p:nvSpPr>
        <p:spPr>
          <a:xfrm>
            <a:off x="5251269" y="1593669"/>
            <a:ext cx="5577840" cy="4820194"/>
          </a:xfrm>
        </p:spPr>
        <p:txBody>
          <a:bodyPr>
            <a:normAutofit fontScale="85000" lnSpcReduction="10000"/>
          </a:bodyPr>
          <a:lstStyle/>
          <a:p>
            <a:pPr algn="just"/>
            <a:r>
              <a:rPr lang="it-IT" b="1" i="1" dirty="0">
                <a:latin typeface="Bookman Old Style" panose="02050604050505020204" pitchFamily="18" charset="0"/>
              </a:rPr>
              <a:t>Mancata indicazione di ulteriori beni in collegamento funzionale con il bene pignorato</a:t>
            </a:r>
            <a:endParaRPr lang="it-IT" dirty="0">
              <a:latin typeface="Bookman Old Style" panose="02050604050505020204" pitchFamily="18" charset="0"/>
            </a:endParaRPr>
          </a:p>
          <a:p>
            <a:pPr marL="0" indent="0" algn="just">
              <a:buNone/>
            </a:pPr>
            <a:r>
              <a:rPr lang="it-IT" dirty="0">
                <a:latin typeface="Bookman Old Style" panose="02050604050505020204" pitchFamily="18" charset="0"/>
              </a:rPr>
              <a:t>PRIMO ESEMPIO: pignoramento di un appartamento ma non anche dell’autorimessa catastalmente autonoma</a:t>
            </a:r>
          </a:p>
          <a:p>
            <a:pPr marL="0" indent="0" algn="just">
              <a:buNone/>
            </a:pPr>
            <a:r>
              <a:rPr lang="it-IT" dirty="0">
                <a:latin typeface="Bookman Old Style" panose="02050604050505020204" pitchFamily="18" charset="0"/>
              </a:rPr>
              <a:t>SOLUZIONE: può escludersi un problema di validità del pignoramento in quanto l’autorimessa è sì collegata all’appartamento, ma si tratta di un collegamento per così dire unicamente “economico” (in quanto si traduce nella migliore appetibilità di appartamento dotato altresì di autorimessa)</a:t>
            </a:r>
          </a:p>
          <a:p>
            <a:pPr marL="0" indent="0" algn="just">
              <a:buNone/>
            </a:pPr>
            <a:r>
              <a:rPr lang="it-IT" dirty="0">
                <a:latin typeface="Bookman Old Style" panose="02050604050505020204" pitchFamily="18" charset="0"/>
              </a:rPr>
              <a:t>ESTENSIONE DEL PIGNORAMENTO? VALUTAZIONE COSTI/BENEFICI </a:t>
            </a:r>
          </a:p>
          <a:p>
            <a:pPr marL="0" indent="0" algn="just">
              <a:buNone/>
            </a:pPr>
            <a:r>
              <a:rPr lang="it-IT" dirty="0">
                <a:latin typeface="Bookman Old Style" panose="02050604050505020204" pitchFamily="18" charset="0"/>
              </a:rPr>
              <a:t>SECONDO ESEMPIO: autorimessa non pignorata dotata di autonomo identificativo catastale ma trasformata materialmente (tavernetta collegata all’appartamento).</a:t>
            </a:r>
          </a:p>
          <a:p>
            <a:pPr marL="0" indent="0" algn="just">
              <a:buNone/>
            </a:pPr>
            <a:r>
              <a:rPr lang="it-IT" dirty="0">
                <a:latin typeface="Bookman Old Style" panose="02050604050505020204" pitchFamily="18" charset="0"/>
              </a:rPr>
              <a:t>ESTENSIONE DEL PIGNORAMENTO? </a:t>
            </a:r>
          </a:p>
        </p:txBody>
      </p:sp>
    </p:spTree>
    <p:extLst>
      <p:ext uri="{BB962C8B-B14F-4D97-AF65-F5344CB8AC3E}">
        <p14:creationId xmlns:p14="http://schemas.microsoft.com/office/powerpoint/2010/main" val="2160809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433317" cy="670560"/>
          </a:xfrm>
        </p:spPr>
        <p:txBody>
          <a:bodyPr>
            <a:normAutofit/>
          </a:bodyPr>
          <a:lstStyle/>
          <a:p>
            <a:pPr algn="ctr"/>
            <a:r>
              <a:rPr lang="it-IT" sz="3200" b="1" dirty="0">
                <a:solidFill>
                  <a:schemeClr val="accent1">
                    <a:lumMod val="50000"/>
                  </a:schemeClr>
                </a:solidFill>
                <a:latin typeface="Bookman Old Style" panose="02050604050505020204" pitchFamily="18" charset="0"/>
              </a:rPr>
              <a:t>ALTRE IPOTESI</a:t>
            </a:r>
          </a:p>
        </p:txBody>
      </p:sp>
      <p:sp>
        <p:nvSpPr>
          <p:cNvPr id="3" name="Segnaposto contenuto 2"/>
          <p:cNvSpPr>
            <a:spLocks noGrp="1"/>
          </p:cNvSpPr>
          <p:nvPr>
            <p:ph idx="1"/>
          </p:nvPr>
        </p:nvSpPr>
        <p:spPr>
          <a:xfrm>
            <a:off x="677333" y="1815737"/>
            <a:ext cx="9433317" cy="4225626"/>
          </a:xfrm>
        </p:spPr>
        <p:txBody>
          <a:bodyPr/>
          <a:lstStyle/>
          <a:p>
            <a:pPr algn="just"/>
            <a:r>
              <a:rPr lang="it-IT" b="1" i="1" dirty="0">
                <a:latin typeface="Bookman Old Style" panose="02050604050505020204" pitchFamily="18" charset="0"/>
              </a:rPr>
              <a:t>Modifiche e fusioni di fatto di subalterni</a:t>
            </a:r>
            <a:r>
              <a:rPr lang="it-IT" i="1" dirty="0">
                <a:latin typeface="Bookman Old Style" panose="02050604050505020204" pitchFamily="18" charset="0"/>
              </a:rPr>
              <a:t> </a:t>
            </a:r>
            <a:r>
              <a:rPr lang="it-IT" b="1" i="1" dirty="0">
                <a:latin typeface="Bookman Old Style" panose="02050604050505020204" pitchFamily="18" charset="0"/>
              </a:rPr>
              <a:t>di un appartamento</a:t>
            </a:r>
            <a:endParaRPr lang="it-IT" b="1" dirty="0">
              <a:latin typeface="Bookman Old Style" panose="02050604050505020204" pitchFamily="18" charset="0"/>
            </a:endParaRPr>
          </a:p>
          <a:p>
            <a:pPr marL="0" indent="0" algn="just">
              <a:buNone/>
            </a:pPr>
            <a:r>
              <a:rPr lang="it-IT" dirty="0">
                <a:latin typeface="Bookman Old Style" panose="02050604050505020204" pitchFamily="18" charset="0"/>
              </a:rPr>
              <a:t>Esempio: il creditore esegue il pignoramento su due appartamenti contigui in titolarità dell’esecutato (subalterno 1 e 2); la situazione di fatto degli appartamenti non corrisponde tuttavia alle planimetrie catastali in quanto un vano del subalterno 1 sia stato materialmente separato ed accorpato al subalterno 2 e la variazione non sia stata comunicata al catasto;</a:t>
            </a:r>
          </a:p>
          <a:p>
            <a:pPr marL="0" indent="0" algn="just">
              <a:buNone/>
            </a:pPr>
            <a:r>
              <a:rPr lang="it-IT" dirty="0">
                <a:latin typeface="Bookman Old Style" panose="02050604050505020204" pitchFamily="18" charset="0"/>
              </a:rPr>
              <a:t>in un caso del genere, alcun problema si pone in termini di validità del pignoramento, il quale colpisce infatti i dati catastali correttamente esistenti;</a:t>
            </a:r>
          </a:p>
          <a:p>
            <a:pPr marL="0" indent="0" algn="just">
              <a:buNone/>
            </a:pPr>
            <a:r>
              <a:rPr lang="it-IT" dirty="0">
                <a:latin typeface="Bookman Old Style" panose="02050604050505020204" pitchFamily="18" charset="0"/>
              </a:rPr>
              <a:t>appare tuttavia necessario procedere all’aggiornamento catastale ai fini dell’esatta corrispondenza del bene descritto come oggetto di vendita con il bene descritto dal dato catastale, salvo che – per ragioni concrete – si opti per la vendita in blocco (nel qual caso l’attività di aggiornamento può essere demandata all’acquirente, “monetizzando” l’importo e scomputandolo dal prezzo)</a:t>
            </a:r>
          </a:p>
          <a:p>
            <a:endParaRPr lang="it-IT" dirty="0">
              <a:latin typeface="Bookman Old Style" panose="02050604050505020204" pitchFamily="18" charset="0"/>
            </a:endParaRPr>
          </a:p>
        </p:txBody>
      </p:sp>
    </p:spTree>
    <p:extLst>
      <p:ext uri="{BB962C8B-B14F-4D97-AF65-F5344CB8AC3E}">
        <p14:creationId xmlns:p14="http://schemas.microsoft.com/office/powerpoint/2010/main" val="3665444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2" y="609600"/>
            <a:ext cx="10478347" cy="814251"/>
          </a:xfrm>
        </p:spPr>
        <p:txBody>
          <a:bodyPr>
            <a:normAutofit fontScale="90000"/>
          </a:bodyPr>
          <a:lstStyle/>
          <a:p>
            <a:r>
              <a:rPr lang="it-IT" b="1" dirty="0">
                <a:solidFill>
                  <a:schemeClr val="accent1">
                    <a:lumMod val="50000"/>
                  </a:schemeClr>
                </a:solidFill>
                <a:latin typeface="Bookman Old Style" panose="02050604050505020204" pitchFamily="18" charset="0"/>
              </a:rPr>
              <a:t>LE PERTINENZE: PROSPETTIVA «SOSTANZIALE»</a:t>
            </a:r>
          </a:p>
        </p:txBody>
      </p:sp>
      <p:sp>
        <p:nvSpPr>
          <p:cNvPr id="3" name="Segnaposto contenuto 2"/>
          <p:cNvSpPr>
            <a:spLocks noGrp="1"/>
          </p:cNvSpPr>
          <p:nvPr>
            <p:ph idx="1"/>
          </p:nvPr>
        </p:nvSpPr>
        <p:spPr>
          <a:xfrm>
            <a:off x="677334" y="1423851"/>
            <a:ext cx="9968894" cy="5199018"/>
          </a:xfrm>
        </p:spPr>
        <p:txBody>
          <a:bodyPr>
            <a:normAutofit fontScale="77500" lnSpcReduction="20000"/>
          </a:bodyPr>
          <a:lstStyle/>
          <a:p>
            <a:pPr marL="0" indent="0" algn="just">
              <a:lnSpc>
                <a:spcPct val="120000"/>
              </a:lnSpc>
              <a:buNone/>
            </a:pPr>
            <a:r>
              <a:rPr lang="it-IT" b="1" dirty="0">
                <a:latin typeface="Bookman Old Style" panose="02050604050505020204" pitchFamily="18" charset="0"/>
              </a:rPr>
              <a:t>TENDENZA «SOSTANZIALE»: </a:t>
            </a:r>
            <a:r>
              <a:rPr lang="it-IT" dirty="0">
                <a:latin typeface="Bookman Old Style" panose="02050604050505020204" pitchFamily="18" charset="0"/>
              </a:rPr>
              <a:t>si privilegia un’indagine effettiva della sussistenza delle condizioni del vincolo pertinenziale prescindendo dal profilo dell’individuazione catastale del bene</a:t>
            </a:r>
          </a:p>
          <a:p>
            <a:pPr algn="just">
              <a:lnSpc>
                <a:spcPct val="120000"/>
              </a:lnSpc>
            </a:pPr>
            <a:r>
              <a:rPr lang="it-IT" b="1" i="1" dirty="0" err="1">
                <a:latin typeface="Bookman Old Style" panose="02050604050505020204" pitchFamily="18" charset="0"/>
              </a:rPr>
              <a:t>Cass</a:t>
            </a:r>
            <a:r>
              <a:rPr lang="it-IT" b="1" i="1" dirty="0">
                <a:latin typeface="Bookman Old Style" panose="02050604050505020204" pitchFamily="18" charset="0"/>
              </a:rPr>
              <a:t>. 20 gennaio 2015, n. 869  «</a:t>
            </a:r>
            <a:r>
              <a:rPr lang="it-IT" i="1" dirty="0">
                <a:latin typeface="Bookman Old Style" panose="02050604050505020204" pitchFamily="18" charset="0"/>
              </a:rPr>
              <a:t>La costituzione del vincolo pertinenziale presuppone un elemento oggettivo, consistente nella materiale destinazione del bene accessorio ad una relazione di complementarità con quello principale, e un elemento soggettivo, consistente nella effettiva volontà del titolare del diritto di proprietà o di altro diritto reale sui beni collegati, di destinare il bene accessorio al servizio o all'ornamento del bene principale, ma non si traduce in un modo di acquisto della proprietà, sicché è comunque necessario l'accertamento del diritto dominicale sulla cosa accessoria. (Nella specie, la S.C. ha ritenuto che una volta accertata la destinazione a pertinenza da parte dell'unico proprietario del bene principale e di quello accessorio l'omessa menzione del bene destinato a pertinenza in un decreto di trasferimento emesso a seguito di procedimento espropriativo non impedisse l'operatività dell'art. 2912 cod. civ.)</a:t>
            </a:r>
            <a:r>
              <a:rPr lang="it-IT" dirty="0">
                <a:latin typeface="Bookman Old Style" panose="02050604050505020204" pitchFamily="18" charset="0"/>
              </a:rPr>
              <a:t>»</a:t>
            </a:r>
          </a:p>
          <a:p>
            <a:pPr marL="0" indent="0" algn="just">
              <a:lnSpc>
                <a:spcPct val="120000"/>
              </a:lnSpc>
              <a:buNone/>
            </a:pPr>
            <a:r>
              <a:rPr lang="it-IT" dirty="0">
                <a:latin typeface="Bookman Old Style" panose="02050604050505020204" pitchFamily="18" charset="0"/>
              </a:rPr>
              <a:t>la controversia riguardava la titolarità di un bene avente autonomo identificativo catastale ed adibito a cortile, bene del quale si discuteva circa la configurabilità come pertinenza di altro bene;</a:t>
            </a:r>
          </a:p>
          <a:p>
            <a:pPr marL="0" indent="0" algn="just">
              <a:lnSpc>
                <a:spcPct val="120000"/>
              </a:lnSpc>
              <a:buNone/>
            </a:pPr>
            <a:r>
              <a:rPr lang="it-IT" dirty="0">
                <a:latin typeface="Bookman Old Style" panose="02050604050505020204" pitchFamily="18" charset="0"/>
              </a:rPr>
              <a:t>i beni dei proprietari in controversia erano stati acquistati nell’ambito di una procedura espropriativa laddove però i relativi decreti di trasferimento non contenevano alcuna indicazione dei dati di identificazione catastale del bene costituente la supposta pertinenza (il cortile);</a:t>
            </a:r>
          </a:p>
          <a:p>
            <a:pPr marL="0" indent="0" algn="just">
              <a:lnSpc>
                <a:spcPct val="120000"/>
              </a:lnSpc>
              <a:buNone/>
            </a:pPr>
            <a:r>
              <a:rPr lang="it-IT" dirty="0">
                <a:latin typeface="Bookman Old Style" panose="02050604050505020204" pitchFamily="18" charset="0"/>
              </a:rPr>
              <a:t>La Corte ha quindi seguito un approccio sostanziale in quanto ha ritenuto che: la omessa menzione nel decreto di trasferimento del bene (pur avente autonomo identificativo catastale) non aveva impedito il trasferimento degli accessori e delle pertinenze ai sensi dell’art. 2912 cod. civ.; conseguentemente, andava verificato piuttosto se, in concreto, il cortile costituisse pertinenza dell'immobile che era stato oggetto del trasferimento a favore della parte. </a:t>
            </a:r>
            <a:endParaRPr lang="it-IT" dirty="0"/>
          </a:p>
        </p:txBody>
      </p:sp>
    </p:spTree>
    <p:extLst>
      <p:ext uri="{BB962C8B-B14F-4D97-AF65-F5344CB8AC3E}">
        <p14:creationId xmlns:p14="http://schemas.microsoft.com/office/powerpoint/2010/main" val="2856598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470264"/>
            <a:ext cx="10151774" cy="1280160"/>
          </a:xfrm>
        </p:spPr>
        <p:txBody>
          <a:bodyPr>
            <a:normAutofit/>
          </a:bodyPr>
          <a:lstStyle/>
          <a:p>
            <a:pPr algn="ctr"/>
            <a:r>
              <a:rPr lang="it-IT" sz="3200" b="1" dirty="0">
                <a:solidFill>
                  <a:schemeClr val="accent1">
                    <a:lumMod val="50000"/>
                  </a:schemeClr>
                </a:solidFill>
                <a:latin typeface="Bookman Old Style" panose="02050604050505020204" pitchFamily="18" charset="0"/>
              </a:rPr>
              <a:t>LE PERTINENZE: LA PROSPETTIVA «CATASTALE»</a:t>
            </a:r>
          </a:p>
        </p:txBody>
      </p:sp>
      <p:sp>
        <p:nvSpPr>
          <p:cNvPr id="3" name="Segnaposto contenuto 2"/>
          <p:cNvSpPr>
            <a:spLocks noGrp="1"/>
          </p:cNvSpPr>
          <p:nvPr>
            <p:ph idx="1"/>
          </p:nvPr>
        </p:nvSpPr>
        <p:spPr>
          <a:xfrm>
            <a:off x="677333" y="1750423"/>
            <a:ext cx="10151775" cy="4872446"/>
          </a:xfrm>
        </p:spPr>
        <p:txBody>
          <a:bodyPr>
            <a:normAutofit fontScale="92500" lnSpcReduction="10000"/>
          </a:bodyPr>
          <a:lstStyle/>
          <a:p>
            <a:pPr marL="0" indent="0" algn="just">
              <a:buNone/>
            </a:pPr>
            <a:r>
              <a:rPr lang="it-IT" b="1" i="1" dirty="0">
                <a:latin typeface="Bookman Old Style" panose="02050604050505020204" pitchFamily="18" charset="0"/>
              </a:rPr>
              <a:t>APPROCCIO «CATASTALE»: l’autonomia catastale del bene come indice di autonomia funzionale del bene</a:t>
            </a:r>
          </a:p>
          <a:p>
            <a:pPr algn="just"/>
            <a:r>
              <a:rPr lang="it-IT" b="1" i="1" dirty="0" err="1">
                <a:latin typeface="Bookman Old Style" panose="02050604050505020204" pitchFamily="18" charset="0"/>
              </a:rPr>
              <a:t>Cass</a:t>
            </a:r>
            <a:r>
              <a:rPr lang="it-IT" b="1" i="1" dirty="0">
                <a:latin typeface="Bookman Old Style" panose="02050604050505020204" pitchFamily="18" charset="0"/>
              </a:rPr>
              <a:t>. 21 maggio 2014, n. 11272</a:t>
            </a:r>
            <a:r>
              <a:rPr lang="it-IT" dirty="0">
                <a:latin typeface="Bookman Old Style" panose="02050604050505020204" pitchFamily="18" charset="0"/>
              </a:rPr>
              <a:t>: «</a:t>
            </a:r>
            <a:r>
              <a:rPr lang="it-IT" i="1" dirty="0">
                <a:latin typeface="Bookman Old Style" panose="02050604050505020204" pitchFamily="18" charset="0"/>
              </a:rPr>
              <a:t>La mancata indicazione espressa, nel pignoramento e nella nota di trascrizione, dei dati identificativi catastali propri, esclusivi ed univoci, di una pertinenza, a fronte dell'espressa indicazione di quelli, diversi e distinti, di altri beni, integra, in difetto di ulteriori ed altrettanto univoci elementi in senso contrario (ricavabili, ad esempio, da idonee menzioni nel quadro relativo alla descrizione dell'oggetto o nel quadro "D" della nota meccanizzata), una diversa risultanza dell'atto di pignoramento e della sua nota di trascrizione, idonea a rendere inoperante la presunzione dell'art. 2912 cod. civ.</a:t>
            </a:r>
            <a:r>
              <a:rPr lang="it-IT" dirty="0">
                <a:latin typeface="Bookman Old Style" panose="02050604050505020204" pitchFamily="18" charset="0"/>
              </a:rPr>
              <a:t>»</a:t>
            </a:r>
          </a:p>
          <a:p>
            <a:pPr marL="0" indent="0" algn="just">
              <a:buNone/>
            </a:pPr>
            <a:r>
              <a:rPr lang="it-IT" dirty="0">
                <a:latin typeface="Bookman Old Style" panose="02050604050505020204" pitchFamily="18" charset="0"/>
              </a:rPr>
              <a:t>L’approccio sotteso alla pronuncia in questione muove dalla valorizzazione del dato di identificazione catastale quale strumento idoneo ad assicurare la conoscibilità a terzi e, conseguentemente, la certezza dei traffici giuridici</a:t>
            </a:r>
          </a:p>
          <a:p>
            <a:pPr marL="0" indent="0" algn="just">
              <a:buNone/>
            </a:pPr>
            <a:r>
              <a:rPr lang="it-IT" dirty="0">
                <a:latin typeface="Bookman Old Style" panose="02050604050505020204" pitchFamily="18" charset="0"/>
              </a:rPr>
              <a:t>NOTA: nel caso sottoposto all’esame della Corte, si controverteva dell’estensione dell’effetto traslativo del decreto di trasferimento ad un bene autonomamente identificato: il decreto di trasferimento conteneva l’indicazione dei subalterni 3 e 5, laddove si controverteva dell’inclusione altresì del subalterno 4.</a:t>
            </a:r>
          </a:p>
          <a:p>
            <a:pPr marL="0" indent="0" algn="just">
              <a:buNone/>
            </a:pPr>
            <a:r>
              <a:rPr lang="it-IT" dirty="0">
                <a:latin typeface="Bookman Old Style" panose="02050604050505020204" pitchFamily="18" charset="0"/>
              </a:rPr>
              <a:t> Si tratta cioè di un caso in cui il bene costituente </a:t>
            </a:r>
            <a:r>
              <a:rPr lang="it-IT" dirty="0" err="1">
                <a:latin typeface="Bookman Old Style" panose="02050604050505020204" pitchFamily="18" charset="0"/>
              </a:rPr>
              <a:t>asseritamente</a:t>
            </a:r>
            <a:r>
              <a:rPr lang="it-IT" dirty="0">
                <a:latin typeface="Bookman Old Style" panose="02050604050505020204" pitchFamily="18" charset="0"/>
              </a:rPr>
              <a:t> una pertinenza aveva una chiara, autonoma ed univoca identificazione catastale.</a:t>
            </a:r>
          </a:p>
          <a:p>
            <a:pPr marL="0" indent="0" algn="just">
              <a:buNone/>
            </a:pPr>
            <a:endParaRPr lang="it-IT" dirty="0">
              <a:latin typeface="Bookman Old Style" panose="02050604050505020204" pitchFamily="18" charset="0"/>
            </a:endParaRPr>
          </a:p>
          <a:p>
            <a:endParaRPr lang="it-IT" dirty="0"/>
          </a:p>
        </p:txBody>
      </p:sp>
    </p:spTree>
    <p:extLst>
      <p:ext uri="{BB962C8B-B14F-4D97-AF65-F5344CB8AC3E}">
        <p14:creationId xmlns:p14="http://schemas.microsoft.com/office/powerpoint/2010/main" val="294876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1"/>
            <a:ext cx="9368003" cy="866502"/>
          </a:xfrm>
        </p:spPr>
        <p:txBody>
          <a:bodyPr>
            <a:normAutofit fontScale="90000"/>
          </a:bodyPr>
          <a:lstStyle/>
          <a:p>
            <a:pPr algn="just"/>
            <a:r>
              <a:rPr lang="it-IT" sz="3200" b="1" dirty="0">
                <a:solidFill>
                  <a:schemeClr val="accent1">
                    <a:lumMod val="50000"/>
                  </a:schemeClr>
                </a:solidFill>
                <a:latin typeface="Bookman Old Style" panose="02050604050505020204" pitchFamily="18" charset="0"/>
              </a:rPr>
              <a:t>L’ESTENSIONE DEL PIGNORAMENTO: GLI ACCESSORI</a:t>
            </a:r>
          </a:p>
        </p:txBody>
      </p:sp>
      <p:sp>
        <p:nvSpPr>
          <p:cNvPr id="3" name="Segnaposto testo 2"/>
          <p:cNvSpPr>
            <a:spLocks noGrp="1"/>
          </p:cNvSpPr>
          <p:nvPr>
            <p:ph type="body" idx="1"/>
          </p:nvPr>
        </p:nvSpPr>
        <p:spPr>
          <a:xfrm>
            <a:off x="675745" y="1476103"/>
            <a:ext cx="4575521" cy="966651"/>
          </a:xfrm>
        </p:spPr>
        <p:txBody>
          <a:bodyPr/>
          <a:lstStyle/>
          <a:p>
            <a:pPr algn="just"/>
            <a:r>
              <a:rPr lang="it-IT" b="1" dirty="0">
                <a:latin typeface="Bookman Old Style" panose="02050604050505020204" pitchFamily="18" charset="0"/>
              </a:rPr>
              <a:t>FABBRICATO ESISTENTE SUL TERRENO</a:t>
            </a:r>
          </a:p>
        </p:txBody>
      </p:sp>
      <p:sp>
        <p:nvSpPr>
          <p:cNvPr id="4" name="Segnaposto contenuto 3"/>
          <p:cNvSpPr>
            <a:spLocks noGrp="1"/>
          </p:cNvSpPr>
          <p:nvPr>
            <p:ph sz="half" idx="2"/>
          </p:nvPr>
        </p:nvSpPr>
        <p:spPr>
          <a:xfrm>
            <a:off x="675745" y="2442754"/>
            <a:ext cx="4745338" cy="4036423"/>
          </a:xfrm>
        </p:spPr>
        <p:txBody>
          <a:bodyPr>
            <a:normAutofit fontScale="85000" lnSpcReduction="10000"/>
          </a:bodyPr>
          <a:lstStyle/>
          <a:p>
            <a:pPr algn="just"/>
            <a:r>
              <a:rPr lang="it-IT" b="1" i="1" dirty="0" err="1">
                <a:latin typeface="Bookman Old Style" panose="02050604050505020204" pitchFamily="18" charset="0"/>
              </a:rPr>
              <a:t>Cass</a:t>
            </a:r>
            <a:r>
              <a:rPr lang="it-IT" b="1" i="1" dirty="0">
                <a:latin typeface="Bookman Old Style" panose="02050604050505020204" pitchFamily="18" charset="0"/>
              </a:rPr>
              <a:t>. 22 giugno 2021, n. 17811</a:t>
            </a:r>
          </a:p>
          <a:p>
            <a:pPr algn="just"/>
            <a:r>
              <a:rPr lang="it-IT" b="1" i="1" dirty="0" err="1">
                <a:latin typeface="Bookman Old Style" panose="02050604050505020204" pitchFamily="18" charset="0"/>
              </a:rPr>
              <a:t>Cass</a:t>
            </a:r>
            <a:r>
              <a:rPr lang="it-IT" b="1" i="1" dirty="0">
                <a:latin typeface="Bookman Old Style" panose="02050604050505020204" pitchFamily="18" charset="0"/>
              </a:rPr>
              <a:t>. 28 giugno 2018, n. 17041</a:t>
            </a:r>
          </a:p>
          <a:p>
            <a:pPr marL="0" indent="0" algn="just">
              <a:buNone/>
            </a:pPr>
            <a:r>
              <a:rPr lang="it-IT" dirty="0">
                <a:solidFill>
                  <a:srgbClr val="000000"/>
                </a:solidFill>
                <a:latin typeface="Bookman Old Style" panose="02050604050505020204" pitchFamily="18" charset="0"/>
              </a:rPr>
              <a:t>«I beni trasferiti a conclusione di una procedura espropriativa immobiliare sono quelli di cui alle indicazioni del decreto di trasferimento emesso ex art. 586 </a:t>
            </a:r>
            <a:r>
              <a:rPr lang="it-IT" dirty="0" err="1">
                <a:solidFill>
                  <a:srgbClr val="000000"/>
                </a:solidFill>
                <a:latin typeface="Bookman Old Style" panose="02050604050505020204" pitchFamily="18" charset="0"/>
              </a:rPr>
              <a:t>c.p.c.</a:t>
            </a:r>
            <a:r>
              <a:rPr lang="it-IT" dirty="0">
                <a:solidFill>
                  <a:srgbClr val="000000"/>
                </a:solidFill>
                <a:latin typeface="Bookman Old Style" panose="02050604050505020204" pitchFamily="18" charset="0"/>
              </a:rPr>
              <a:t>, cui vanno aggiunti quelli cui gli effetti del pignoramento si estendono automaticamente ex art. 2912 c.c., quali accessori, pertinenze, frutti miglioramenti e addizioni, nonché quei beni che, pur non espressamente menzionati nel predetto decreto, siano uniti fisicamente alla cosa principale, sì da costituirne parte integrante, come le accessioni; ne consegue che il trasferimento di un terreno comporta altresì, in difetto di un'espressa previsione contraria, il trasferimento del fabbricato ivi insistente»</a:t>
            </a:r>
            <a:endParaRPr lang="it-IT" dirty="0">
              <a:latin typeface="Bookman Old Style" panose="02050604050505020204" pitchFamily="18" charset="0"/>
            </a:endParaRPr>
          </a:p>
        </p:txBody>
      </p:sp>
      <p:sp>
        <p:nvSpPr>
          <p:cNvPr id="5" name="Segnaposto testo 4"/>
          <p:cNvSpPr>
            <a:spLocks noGrp="1"/>
          </p:cNvSpPr>
          <p:nvPr>
            <p:ph type="body" sz="quarter" idx="3"/>
          </p:nvPr>
        </p:nvSpPr>
        <p:spPr>
          <a:xfrm>
            <a:off x="5421085" y="1476103"/>
            <a:ext cx="4624251" cy="1058091"/>
          </a:xfrm>
        </p:spPr>
        <p:txBody>
          <a:bodyPr/>
          <a:lstStyle/>
          <a:p>
            <a:r>
              <a:rPr lang="it-IT" b="1" dirty="0">
                <a:latin typeface="Bookman Old Style" panose="02050604050505020204" pitchFamily="18" charset="0"/>
              </a:rPr>
              <a:t>TERRENO CIRCOSTANTE O LATISTANTE UN FABBRICATO</a:t>
            </a:r>
          </a:p>
        </p:txBody>
      </p:sp>
      <p:sp>
        <p:nvSpPr>
          <p:cNvPr id="6" name="Segnaposto contenuto 5"/>
          <p:cNvSpPr>
            <a:spLocks noGrp="1"/>
          </p:cNvSpPr>
          <p:nvPr>
            <p:ph sz="quarter" idx="4"/>
          </p:nvPr>
        </p:nvSpPr>
        <p:spPr>
          <a:xfrm>
            <a:off x="5421084" y="2534193"/>
            <a:ext cx="4794070" cy="3944983"/>
          </a:xfrm>
        </p:spPr>
        <p:txBody>
          <a:bodyPr>
            <a:normAutofit fontScale="85000" lnSpcReduction="20000"/>
          </a:bodyPr>
          <a:lstStyle/>
          <a:p>
            <a:pPr algn="just"/>
            <a:r>
              <a:rPr lang="it-IT" b="1" dirty="0" err="1">
                <a:latin typeface="Bookman Old Style" panose="02050604050505020204" pitchFamily="18" charset="0"/>
              </a:rPr>
              <a:t>Cass</a:t>
            </a:r>
            <a:r>
              <a:rPr lang="it-IT" b="1" dirty="0">
                <a:latin typeface="Bookman Old Style" panose="02050604050505020204" pitchFamily="18" charset="0"/>
              </a:rPr>
              <a:t>. 28 aprile 1993, n. 5002 </a:t>
            </a:r>
          </a:p>
          <a:p>
            <a:pPr marL="0" indent="0" algn="just">
              <a:buNone/>
            </a:pPr>
            <a:r>
              <a:rPr lang="it-IT" dirty="0">
                <a:solidFill>
                  <a:srgbClr val="000000"/>
                </a:solidFill>
                <a:latin typeface="Bookman Old Style" panose="02050604050505020204" pitchFamily="18" charset="0"/>
              </a:rPr>
              <a:t>L'identificazione del bene pignorato in base agli elementi obiettivi contenuti negli atti della procedura espropriativa non esclude l'applicabilità dell'art. 2912 cod. civ., in base al quale il pignoramento comprende gli accessori, le pertinenze ed i frutti della cosa pignorata qualora la descrizione del bene stesso non contenga elementi tali da far ritenere che in sede di vendita si sia inteso escludere la suddetta estensione. Pertanto, anche il terreno latistante o circondante un edificio pignorato può, in concrete circostanze, essere considerato unica cosa con il bene pignorato, e quindi soggetto allo stesso pignoramento, ancorché non esplicitamente indicato, al pari delle costruzioni che siano in rapporto di accessorietà o pertinenziale con il bene principale sottoposto all'esecuzione</a:t>
            </a:r>
            <a:endParaRPr lang="it-IT" dirty="0">
              <a:latin typeface="Bookman Old Style" panose="02050604050505020204" pitchFamily="18" charset="0"/>
            </a:endParaRPr>
          </a:p>
        </p:txBody>
      </p:sp>
    </p:spTree>
    <p:extLst>
      <p:ext uri="{BB962C8B-B14F-4D97-AF65-F5344CB8AC3E}">
        <p14:creationId xmlns:p14="http://schemas.microsoft.com/office/powerpoint/2010/main" val="753248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10060334" cy="1114697"/>
          </a:xfrm>
        </p:spPr>
        <p:txBody>
          <a:bodyPr>
            <a:normAutofit fontScale="90000"/>
          </a:bodyPr>
          <a:lstStyle/>
          <a:p>
            <a:pPr algn="ctr"/>
            <a:r>
              <a:rPr lang="it-IT" b="1" dirty="0">
                <a:solidFill>
                  <a:schemeClr val="accent1">
                    <a:lumMod val="50000"/>
                  </a:schemeClr>
                </a:solidFill>
                <a:latin typeface="Bookman Old Style" panose="02050604050505020204" pitchFamily="18" charset="0"/>
              </a:rPr>
              <a:t>COORDINAMENTO DELLE PROSPETTIVE?</a:t>
            </a:r>
          </a:p>
        </p:txBody>
      </p:sp>
      <p:sp>
        <p:nvSpPr>
          <p:cNvPr id="3" name="Segnaposto contenuto 2"/>
          <p:cNvSpPr>
            <a:spLocks noGrp="1"/>
          </p:cNvSpPr>
          <p:nvPr>
            <p:ph idx="1"/>
          </p:nvPr>
        </p:nvSpPr>
        <p:spPr>
          <a:xfrm>
            <a:off x="677333" y="1606731"/>
            <a:ext cx="10060335" cy="4872446"/>
          </a:xfrm>
        </p:spPr>
        <p:txBody>
          <a:bodyPr>
            <a:normAutofit fontScale="92500"/>
          </a:bodyPr>
          <a:lstStyle/>
          <a:p>
            <a:pPr marL="0" indent="0" algn="just">
              <a:buNone/>
            </a:pPr>
            <a:r>
              <a:rPr lang="it-IT" b="1" dirty="0">
                <a:latin typeface="Bookman Old Style" panose="02050604050505020204" pitchFamily="18" charset="0"/>
              </a:rPr>
              <a:t>Individuazione catastale</a:t>
            </a:r>
            <a:r>
              <a:rPr lang="it-IT" dirty="0">
                <a:latin typeface="Bookman Old Style" panose="02050604050505020204" pitchFamily="18" charset="0"/>
              </a:rPr>
              <a:t> come espressione dell’</a:t>
            </a:r>
            <a:r>
              <a:rPr lang="it-IT" b="1" dirty="0">
                <a:latin typeface="Bookman Old Style" panose="02050604050505020204" pitchFamily="18" charset="0"/>
              </a:rPr>
              <a:t>autonomia del bene</a:t>
            </a:r>
            <a:r>
              <a:rPr lang="it-IT" dirty="0">
                <a:latin typeface="Bookman Old Style" panose="02050604050505020204" pitchFamily="18" charset="0"/>
              </a:rPr>
              <a:t>: conseguentemente, rappresenta il limite all’effetto estensivo del pignoramento ex art. 2912 cod. civ.</a:t>
            </a:r>
          </a:p>
          <a:p>
            <a:pPr marL="0" indent="0" algn="just">
              <a:buNone/>
            </a:pPr>
            <a:r>
              <a:rPr lang="it-IT" dirty="0">
                <a:latin typeface="Bookman Old Style" panose="02050604050505020204" pitchFamily="18" charset="0"/>
              </a:rPr>
              <a:t>PRECISAZIONE: è possibile cioè assegnare rilievo al dato catastale della pertinenza solo laddove esso abbia una sua effettiva consistenza.</a:t>
            </a:r>
          </a:p>
          <a:p>
            <a:pPr marL="0" indent="0" algn="just">
              <a:buNone/>
            </a:pPr>
            <a:r>
              <a:rPr lang="it-IT" dirty="0">
                <a:latin typeface="Bookman Old Style" panose="02050604050505020204" pitchFamily="18" charset="0"/>
              </a:rPr>
              <a:t>Deve escludersi la possibilità di configurare un’effettiva autonoma identificazione catastale:</a:t>
            </a:r>
          </a:p>
          <a:p>
            <a:pPr algn="just"/>
            <a:r>
              <a:rPr lang="it-IT" dirty="0">
                <a:latin typeface="Bookman Old Style" panose="02050604050505020204" pitchFamily="18" charset="0"/>
              </a:rPr>
              <a:t>in caso di mera “graffatura” della </a:t>
            </a:r>
            <a:r>
              <a:rPr lang="it-IT" dirty="0" err="1">
                <a:latin typeface="Bookman Old Style" panose="02050604050505020204" pitchFamily="18" charset="0"/>
              </a:rPr>
              <a:t>p.lla</a:t>
            </a:r>
            <a:r>
              <a:rPr lang="it-IT" dirty="0">
                <a:latin typeface="Bookman Old Style" panose="02050604050505020204" pitchFamily="18" charset="0"/>
              </a:rPr>
              <a:t> accessoria a quella principale (esempio: corte esclusiva identificata come </a:t>
            </a:r>
            <a:r>
              <a:rPr lang="it-IT" dirty="0" err="1">
                <a:latin typeface="Bookman Old Style" panose="02050604050505020204" pitchFamily="18" charset="0"/>
              </a:rPr>
              <a:t>p.lla</a:t>
            </a:r>
            <a:r>
              <a:rPr lang="it-IT" dirty="0">
                <a:latin typeface="Bookman Old Style" panose="02050604050505020204" pitchFamily="18" charset="0"/>
              </a:rPr>
              <a:t> graffata alla principale) (</a:t>
            </a:r>
            <a:r>
              <a:rPr lang="it-IT" dirty="0" err="1">
                <a:latin typeface="Bookman Old Style" panose="02050604050505020204" pitchFamily="18" charset="0"/>
              </a:rPr>
              <a:t>Cass</a:t>
            </a:r>
            <a:r>
              <a:rPr lang="it-IT" dirty="0">
                <a:latin typeface="Bookman Old Style" panose="02050604050505020204" pitchFamily="18" charset="0"/>
              </a:rPr>
              <a:t>. 11 febbraio 2011, n. 3359;</a:t>
            </a:r>
          </a:p>
          <a:p>
            <a:pPr algn="just"/>
            <a:r>
              <a:rPr lang="it-IT" dirty="0">
                <a:latin typeface="Bookman Old Style" panose="02050604050505020204" pitchFamily="18" charset="0"/>
              </a:rPr>
              <a:t>in caso di porzioni materiali indicate con un autonomo subalterno catastale unicamente nell’elaborato grafico (ad esempio: porzioni destinate a posto auto nella disponibilità esclusiva di un appartamento);</a:t>
            </a:r>
          </a:p>
          <a:p>
            <a:pPr algn="just"/>
            <a:r>
              <a:rPr lang="it-IT" dirty="0">
                <a:latin typeface="Bookman Old Style" panose="02050604050505020204" pitchFamily="18" charset="0"/>
              </a:rPr>
              <a:t>in caso di porzioni identificate in catasto come beni comuni non censibili collegati ad altre porzioni autonomamente identificate (ad esempio: corte individuata come bene comune non censibile);</a:t>
            </a:r>
          </a:p>
          <a:p>
            <a:pPr algn="just"/>
            <a:r>
              <a:rPr lang="it-IT" dirty="0">
                <a:latin typeface="Bookman Old Style" panose="02050604050505020204" pitchFamily="18" charset="0"/>
              </a:rPr>
              <a:t>in caso di area di sedime del fabbricato identificata al C.T. con altro identificativo (per difetto di allineamento).</a:t>
            </a:r>
          </a:p>
          <a:p>
            <a:endParaRPr lang="it-IT" dirty="0"/>
          </a:p>
        </p:txBody>
      </p:sp>
    </p:spTree>
    <p:extLst>
      <p:ext uri="{BB962C8B-B14F-4D97-AF65-F5344CB8AC3E}">
        <p14:creationId xmlns:p14="http://schemas.microsoft.com/office/powerpoint/2010/main" val="3740827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599"/>
            <a:ext cx="9459443" cy="931817"/>
          </a:xfrm>
        </p:spPr>
        <p:txBody>
          <a:bodyPr>
            <a:normAutofit/>
          </a:bodyPr>
          <a:lstStyle/>
          <a:p>
            <a:pPr algn="ctr"/>
            <a:r>
              <a:rPr lang="it-IT" sz="4000" b="1" dirty="0">
                <a:solidFill>
                  <a:schemeClr val="accent1">
                    <a:lumMod val="50000"/>
                  </a:schemeClr>
                </a:solidFill>
                <a:latin typeface="Bookman Old Style" panose="02050604050505020204" pitchFamily="18" charset="0"/>
              </a:rPr>
              <a:t>IL RUOLO DEI DATI CATASTALI</a:t>
            </a:r>
          </a:p>
        </p:txBody>
      </p:sp>
      <p:sp>
        <p:nvSpPr>
          <p:cNvPr id="3" name="Segnaposto contenuto 2"/>
          <p:cNvSpPr>
            <a:spLocks noGrp="1"/>
          </p:cNvSpPr>
          <p:nvPr>
            <p:ph idx="1"/>
          </p:nvPr>
        </p:nvSpPr>
        <p:spPr>
          <a:xfrm>
            <a:off x="677334" y="1645920"/>
            <a:ext cx="9629260" cy="4480560"/>
          </a:xfrm>
        </p:spPr>
        <p:txBody>
          <a:bodyPr>
            <a:normAutofit/>
          </a:bodyPr>
          <a:lstStyle/>
          <a:p>
            <a:pPr algn="just"/>
            <a:r>
              <a:rPr lang="it-IT" sz="2000" dirty="0">
                <a:latin typeface="Bookman Old Style" panose="02050604050505020204" pitchFamily="18" charset="0"/>
              </a:rPr>
              <a:t>Il pignoramento immobiliare come </a:t>
            </a:r>
            <a:r>
              <a:rPr lang="it-IT" sz="2000" b="1" dirty="0">
                <a:latin typeface="Bookman Old Style" panose="02050604050505020204" pitchFamily="18" charset="0"/>
              </a:rPr>
              <a:t>fattispecie a formazione progressiva</a:t>
            </a:r>
            <a:r>
              <a:rPr lang="it-IT" sz="2000" dirty="0">
                <a:latin typeface="Bookman Old Style" panose="02050604050505020204" pitchFamily="18" charset="0"/>
              </a:rPr>
              <a:t>: notificazione dell’atto e successiva trascrizione nei pubblici registri immobiliari (</a:t>
            </a:r>
            <a:r>
              <a:rPr lang="it-IT" sz="2000" dirty="0" err="1">
                <a:latin typeface="Bookman Old Style" panose="02050604050505020204" pitchFamily="18" charset="0"/>
              </a:rPr>
              <a:t>Cass</a:t>
            </a:r>
            <a:r>
              <a:rPr lang="it-IT" sz="2000" dirty="0">
                <a:latin typeface="Bookman Old Style" panose="02050604050505020204" pitchFamily="18" charset="0"/>
              </a:rPr>
              <a:t>. n. 7998 del 2015)</a:t>
            </a:r>
          </a:p>
          <a:p>
            <a:pPr algn="just"/>
            <a:endParaRPr lang="it-IT" sz="2000" dirty="0">
              <a:latin typeface="Bookman Old Style" panose="02050604050505020204" pitchFamily="18" charset="0"/>
            </a:endParaRPr>
          </a:p>
          <a:p>
            <a:pPr marL="0" indent="0" algn="ctr">
              <a:buNone/>
            </a:pPr>
            <a:r>
              <a:rPr lang="it-IT" sz="2000" b="1" dirty="0">
                <a:latin typeface="Bookman Old Style" panose="02050604050505020204" pitchFamily="18" charset="0"/>
              </a:rPr>
              <a:t>Descrizione del bene mediante l’indicazione dei</a:t>
            </a:r>
            <a:r>
              <a:rPr lang="it-IT" sz="2000" dirty="0">
                <a:latin typeface="Bookman Old Style" panose="02050604050505020204" pitchFamily="18" charset="0"/>
              </a:rPr>
              <a:t> </a:t>
            </a:r>
            <a:r>
              <a:rPr lang="it-IT" sz="2000" b="1" dirty="0">
                <a:latin typeface="Bookman Old Style" panose="02050604050505020204" pitchFamily="18" charset="0"/>
              </a:rPr>
              <a:t>dati catastali </a:t>
            </a:r>
          </a:p>
          <a:p>
            <a:pPr algn="just"/>
            <a:r>
              <a:rPr lang="it-IT" sz="2000" b="1" dirty="0">
                <a:latin typeface="Bookman Old Style" panose="02050604050505020204" pitchFamily="18" charset="0"/>
              </a:rPr>
              <a:t>Art. 555 </a:t>
            </a:r>
            <a:r>
              <a:rPr lang="it-IT" sz="2000" b="1" dirty="0" err="1">
                <a:latin typeface="Bookman Old Style" panose="02050604050505020204" pitchFamily="18" charset="0"/>
              </a:rPr>
              <a:t>c.p.c.</a:t>
            </a:r>
            <a:r>
              <a:rPr lang="it-IT" sz="2000" b="1" dirty="0">
                <a:latin typeface="Bookman Old Style" panose="02050604050505020204" pitchFamily="18" charset="0"/>
              </a:rPr>
              <a:t>: </a:t>
            </a:r>
            <a:r>
              <a:rPr lang="it-IT" sz="2000" dirty="0">
                <a:latin typeface="Bookman Old Style" panose="02050604050505020204" pitchFamily="18" charset="0"/>
              </a:rPr>
              <a:t>il </a:t>
            </a:r>
            <a:r>
              <a:rPr lang="it-IT" sz="2000" dirty="0">
                <a:latin typeface="Bookman Old Style" panose="02050604050505020204" pitchFamily="18" charset="0"/>
                <a:ea typeface="Calibri" panose="020F0502020204030204" pitchFamily="34" charset="0"/>
                <a:cs typeface="Times New Roman" panose="02020603050405020304" pitchFamily="18" charset="0"/>
              </a:rPr>
              <a:t>pignoramento deve contenere la descrizione degli immobili che si intendono sottoporre ad esecuzione con gli estremi richiesti dal codice civile per l’individuazione dell’immobile ipotecato</a:t>
            </a:r>
          </a:p>
          <a:p>
            <a:pPr algn="just"/>
            <a:r>
              <a:rPr lang="it-IT" sz="2000" b="1" dirty="0">
                <a:latin typeface="Bookman Old Style" panose="02050604050505020204" pitchFamily="18" charset="0"/>
                <a:cs typeface="Times New Roman" panose="02020603050405020304" pitchFamily="18" charset="0"/>
              </a:rPr>
              <a:t>Art. 2826 cod. civ.: </a:t>
            </a:r>
            <a:r>
              <a:rPr lang="it-IT" sz="2000" dirty="0">
                <a:latin typeface="Bookman Old Style" panose="02050604050505020204" pitchFamily="18" charset="0"/>
                <a:ea typeface="Calibri" panose="020F0502020204030204" pitchFamily="34" charset="0"/>
                <a:cs typeface="Times New Roman" panose="02020603050405020304" pitchFamily="18" charset="0"/>
              </a:rPr>
              <a:t>indicazione della natura dell’immobile (fabbricato o terreno), del comune in cui sia ubicato e dei relativi dati di identificazione catastale (foglio con eventuale sezione, mappale o particella ed eventuale subalterno)</a:t>
            </a:r>
          </a:p>
        </p:txBody>
      </p:sp>
    </p:spTree>
    <p:extLst>
      <p:ext uri="{BB962C8B-B14F-4D97-AF65-F5344CB8AC3E}">
        <p14:creationId xmlns:p14="http://schemas.microsoft.com/office/powerpoint/2010/main" val="7323066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b="1" dirty="0">
                <a:solidFill>
                  <a:schemeClr val="accent1">
                    <a:lumMod val="50000"/>
                  </a:schemeClr>
                </a:solidFill>
                <a:latin typeface="Bookman Old Style" panose="02050604050505020204" pitchFamily="18" charset="0"/>
              </a:rPr>
              <a:t>L’ERRORE SUL «DIRITTO» PIGNORATO: QUALCHE CENNO</a:t>
            </a:r>
          </a:p>
        </p:txBody>
      </p:sp>
      <p:sp>
        <p:nvSpPr>
          <p:cNvPr id="3" name="Segnaposto contenuto 2"/>
          <p:cNvSpPr>
            <a:spLocks noGrp="1"/>
          </p:cNvSpPr>
          <p:nvPr>
            <p:ph idx="1"/>
          </p:nvPr>
        </p:nvSpPr>
        <p:spPr>
          <a:xfrm>
            <a:off x="677333" y="2160589"/>
            <a:ext cx="9707637" cy="3880773"/>
          </a:xfrm>
        </p:spPr>
        <p:txBody>
          <a:bodyPr>
            <a:normAutofit fontScale="92500"/>
          </a:bodyPr>
          <a:lstStyle/>
          <a:p>
            <a:pPr marL="0" indent="0" algn="ctr">
              <a:buNone/>
            </a:pPr>
            <a:r>
              <a:rPr lang="it-IT" sz="2400" b="1" dirty="0">
                <a:latin typeface="Bookman Old Style" panose="02050604050505020204" pitchFamily="18" charset="0"/>
              </a:rPr>
              <a:t>I PRINCIPI DI FONDO</a:t>
            </a:r>
          </a:p>
          <a:p>
            <a:pPr marL="0" indent="0" algn="just">
              <a:buNone/>
            </a:pPr>
            <a:r>
              <a:rPr lang="it-IT" sz="2400" dirty="0">
                <a:latin typeface="Bookman Old Style" panose="02050604050505020204" pitchFamily="18" charset="0"/>
              </a:rPr>
              <a:t>il giudice deve verificare d’ufficio la titolarità del diritto in capo al soggetto esecutato</a:t>
            </a:r>
          </a:p>
          <a:p>
            <a:pPr marL="0" indent="0" algn="ctr">
              <a:buNone/>
            </a:pPr>
            <a:r>
              <a:rPr lang="it-IT" sz="2400" b="1" i="1" dirty="0" err="1">
                <a:latin typeface="Bookman Old Style" panose="02050604050505020204" pitchFamily="18" charset="0"/>
              </a:rPr>
              <a:t>Cass</a:t>
            </a:r>
            <a:r>
              <a:rPr lang="it-IT" sz="2400" b="1" i="1" dirty="0">
                <a:latin typeface="Bookman Old Style" panose="02050604050505020204" pitchFamily="18" charset="0"/>
              </a:rPr>
              <a:t>. 26 maggio 2014, n. 11638</a:t>
            </a:r>
          </a:p>
          <a:p>
            <a:pPr marL="0" indent="0" algn="just">
              <a:buNone/>
            </a:pPr>
            <a:r>
              <a:rPr lang="it-IT" sz="2400" dirty="0">
                <a:latin typeface="Bookman Old Style" panose="02050604050505020204" pitchFamily="18" charset="0"/>
              </a:rPr>
              <a:t>il pignoramento deve colpire il diritto nella sua consistenza effettiva in quanto la funzione dell’atto è quella di dar luogo al trasferimento dei diritti spettanti all’esecutato e, quindi, «può colpire solamene diritti già ontologicamente esistenti e non già costituirne di nuovi»</a:t>
            </a:r>
          </a:p>
          <a:p>
            <a:pPr marL="0" indent="0" algn="ctr">
              <a:buNone/>
            </a:pPr>
            <a:r>
              <a:rPr lang="it-IT" sz="2400" b="1" i="1" dirty="0" err="1">
                <a:latin typeface="Bookman Old Style" panose="02050604050505020204" pitchFamily="18" charset="0"/>
              </a:rPr>
              <a:t>Cass</a:t>
            </a:r>
            <a:r>
              <a:rPr lang="it-IT" sz="2400" b="1" i="1" dirty="0">
                <a:latin typeface="Bookman Old Style" panose="02050604050505020204" pitchFamily="18" charset="0"/>
              </a:rPr>
              <a:t>. 14 marzo 2013, n. 6576</a:t>
            </a:r>
          </a:p>
        </p:txBody>
      </p:sp>
    </p:spTree>
    <p:extLst>
      <p:ext uri="{BB962C8B-B14F-4D97-AF65-F5344CB8AC3E}">
        <p14:creationId xmlns:p14="http://schemas.microsoft.com/office/powerpoint/2010/main" val="48689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890517" cy="905691"/>
          </a:xfrm>
        </p:spPr>
        <p:txBody>
          <a:bodyPr>
            <a:normAutofit fontScale="90000"/>
          </a:bodyPr>
          <a:lstStyle/>
          <a:p>
            <a:pPr algn="ctr"/>
            <a:r>
              <a:rPr lang="it-IT" b="1" dirty="0">
                <a:solidFill>
                  <a:schemeClr val="accent1">
                    <a:lumMod val="50000"/>
                  </a:schemeClr>
                </a:solidFill>
                <a:latin typeface="Bookman Old Style" panose="02050604050505020204" pitchFamily="18" charset="0"/>
              </a:rPr>
              <a:t>IL PIGNORAMENTO IN DIFETTO: NULLITA’</a:t>
            </a:r>
          </a:p>
        </p:txBody>
      </p:sp>
      <p:sp>
        <p:nvSpPr>
          <p:cNvPr id="3" name="Segnaposto contenuto 2"/>
          <p:cNvSpPr>
            <a:spLocks noGrp="1"/>
          </p:cNvSpPr>
          <p:nvPr>
            <p:ph idx="1"/>
          </p:nvPr>
        </p:nvSpPr>
        <p:spPr>
          <a:xfrm>
            <a:off x="677333" y="1685109"/>
            <a:ext cx="9890518" cy="4356253"/>
          </a:xfrm>
        </p:spPr>
        <p:txBody>
          <a:bodyPr/>
          <a:lstStyle/>
          <a:p>
            <a:pPr marL="0" indent="0" algn="just">
              <a:buNone/>
            </a:pPr>
            <a:r>
              <a:rPr lang="it-IT" dirty="0">
                <a:solidFill>
                  <a:schemeClr val="tx1"/>
                </a:solidFill>
                <a:latin typeface="Bookman Old Style" panose="02050604050505020204" pitchFamily="18" charset="0"/>
              </a:rPr>
              <a:t>Si verifica una situazione di pignoramento «in difetto» quando l’atto colpisca i diritti in misura inferiore a quella effettivamente in titolarità dell’esecutato</a:t>
            </a:r>
          </a:p>
          <a:p>
            <a:pPr marL="0" indent="0" algn="just">
              <a:buNone/>
            </a:pPr>
            <a:endParaRPr lang="it-IT" dirty="0">
              <a:solidFill>
                <a:schemeClr val="tx1"/>
              </a:solidFill>
              <a:latin typeface="Bookman Old Style" panose="02050604050505020204" pitchFamily="18" charset="0"/>
            </a:endParaRPr>
          </a:p>
          <a:p>
            <a:pPr algn="just"/>
            <a:r>
              <a:rPr lang="it-IT" dirty="0">
                <a:solidFill>
                  <a:schemeClr val="tx1"/>
                </a:solidFill>
                <a:latin typeface="Bookman Old Style" panose="02050604050505020204" pitchFamily="18" charset="0"/>
              </a:rPr>
              <a:t>non è possibile – nel caso in cui il debitore esecutato sia pieno proprietario del bene – pignorare unicamente il diritto di usufrutto od una sola quota del diritto;</a:t>
            </a:r>
          </a:p>
          <a:p>
            <a:pPr algn="just"/>
            <a:r>
              <a:rPr lang="it-IT" dirty="0">
                <a:solidFill>
                  <a:schemeClr val="tx1"/>
                </a:solidFill>
                <a:latin typeface="Bookman Old Style" panose="02050604050505020204" pitchFamily="18" charset="0"/>
              </a:rPr>
              <a:t>non è possibile – nel caso in cui debitore esecutato sia proprietario pro quota del bene – pignorare una quota inferiore rispetto a quella di cui l’esecutato sia effettivamente titolare</a:t>
            </a:r>
          </a:p>
          <a:p>
            <a:pPr marL="0" indent="0" algn="just">
              <a:buNone/>
            </a:pPr>
            <a:endParaRPr lang="it-IT" dirty="0">
              <a:solidFill>
                <a:schemeClr val="tx1"/>
              </a:solidFill>
              <a:latin typeface="Bookman Old Style" panose="02050604050505020204" pitchFamily="18" charset="0"/>
            </a:endParaRPr>
          </a:p>
          <a:p>
            <a:pPr marL="0" indent="0" algn="just">
              <a:buNone/>
            </a:pPr>
            <a:r>
              <a:rPr lang="it-IT" dirty="0">
                <a:solidFill>
                  <a:schemeClr val="tx1"/>
                </a:solidFill>
                <a:latin typeface="Bookman Old Style" panose="02050604050505020204" pitchFamily="18" charset="0"/>
              </a:rPr>
              <a:t>ATTENZIONE: nel caso di pignoramento di una quota la mancata indicazione specifica nell’atto della misura di tale quota non comporta la nullità quando l’indicazione della quota sia desumibile con chiarezza dalla nota di trascrizione: </a:t>
            </a:r>
            <a:r>
              <a:rPr lang="it-IT" b="1" i="1" dirty="0" err="1">
                <a:solidFill>
                  <a:schemeClr val="tx1"/>
                </a:solidFill>
                <a:latin typeface="Bookman Old Style" panose="02050604050505020204" pitchFamily="18" charset="0"/>
              </a:rPr>
              <a:t>Cass</a:t>
            </a:r>
            <a:r>
              <a:rPr lang="it-IT" b="1" i="1" dirty="0">
                <a:solidFill>
                  <a:schemeClr val="tx1"/>
                </a:solidFill>
                <a:latin typeface="Bookman Old Style" panose="02050604050505020204" pitchFamily="18" charset="0"/>
              </a:rPr>
              <a:t>. 3 aprile 2015, n. 6833</a:t>
            </a:r>
          </a:p>
        </p:txBody>
      </p:sp>
    </p:spTree>
    <p:extLst>
      <p:ext uri="{BB962C8B-B14F-4D97-AF65-F5344CB8AC3E}">
        <p14:creationId xmlns:p14="http://schemas.microsoft.com/office/powerpoint/2010/main" val="463688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276563" cy="957943"/>
          </a:xfrm>
        </p:spPr>
        <p:txBody>
          <a:bodyPr>
            <a:normAutofit fontScale="90000"/>
          </a:bodyPr>
          <a:lstStyle/>
          <a:p>
            <a:pPr algn="ctr"/>
            <a:r>
              <a:rPr lang="it-IT" b="1" dirty="0">
                <a:solidFill>
                  <a:schemeClr val="accent1">
                    <a:lumMod val="50000"/>
                  </a:schemeClr>
                </a:solidFill>
                <a:latin typeface="Bookman Old Style" panose="02050604050505020204" pitchFamily="18" charset="0"/>
              </a:rPr>
              <a:t>IL PIGNORAMENTO </a:t>
            </a:r>
            <a:r>
              <a:rPr lang="it-IT" b="1">
                <a:solidFill>
                  <a:schemeClr val="accent1">
                    <a:lumMod val="50000"/>
                  </a:schemeClr>
                </a:solidFill>
                <a:latin typeface="Bookman Old Style" panose="02050604050505020204" pitchFamily="18" charset="0"/>
              </a:rPr>
              <a:t>IN ECCESSO: CONSERVAZIONE</a:t>
            </a:r>
            <a:endParaRPr lang="it-IT" b="1" dirty="0">
              <a:solidFill>
                <a:schemeClr val="accent1">
                  <a:lumMod val="50000"/>
                </a:schemeClr>
              </a:solidFill>
              <a:latin typeface="Bookman Old Style" panose="02050604050505020204" pitchFamily="18" charset="0"/>
            </a:endParaRPr>
          </a:p>
        </p:txBody>
      </p:sp>
      <p:sp>
        <p:nvSpPr>
          <p:cNvPr id="3" name="Segnaposto contenuto 2"/>
          <p:cNvSpPr>
            <a:spLocks noGrp="1"/>
          </p:cNvSpPr>
          <p:nvPr>
            <p:ph idx="1"/>
          </p:nvPr>
        </p:nvSpPr>
        <p:spPr>
          <a:xfrm>
            <a:off x="677333" y="1724297"/>
            <a:ext cx="9433317" cy="4356253"/>
          </a:xfrm>
        </p:spPr>
        <p:txBody>
          <a:bodyPr>
            <a:normAutofit lnSpcReduction="10000"/>
          </a:bodyPr>
          <a:lstStyle/>
          <a:p>
            <a:pPr marL="0" indent="0" algn="just">
              <a:buNone/>
            </a:pPr>
            <a:r>
              <a:rPr lang="it-IT" dirty="0">
                <a:latin typeface="Bookman Old Style" panose="02050604050505020204" pitchFamily="18" charset="0"/>
              </a:rPr>
              <a:t>PIGNORAMENTO che colpisca un DIRITTO di contenuto od estensione MAGGIORE rispetto a quello in titolarità dell’esecutato</a:t>
            </a:r>
          </a:p>
          <a:p>
            <a:pPr marL="0" indent="0" algn="ctr">
              <a:buNone/>
            </a:pPr>
            <a:r>
              <a:rPr lang="it-IT" b="1" dirty="0">
                <a:latin typeface="Bookman Old Style" panose="02050604050505020204" pitchFamily="18" charset="0"/>
              </a:rPr>
              <a:t>PRINCIPIO DI CONSERVAZIONE DEGLI ATTI (ART. 156 C.P.C.)</a:t>
            </a:r>
          </a:p>
          <a:p>
            <a:pPr algn="just"/>
            <a:r>
              <a:rPr lang="it-IT" dirty="0">
                <a:latin typeface="Bookman Old Style" panose="02050604050505020204" pitchFamily="18" charset="0"/>
              </a:rPr>
              <a:t>Pignoramento della piena proprietà in luogo della quota;</a:t>
            </a:r>
          </a:p>
          <a:p>
            <a:pPr algn="just"/>
            <a:r>
              <a:rPr lang="it-IT" dirty="0">
                <a:latin typeface="Bookman Old Style" panose="02050604050505020204" pitchFamily="18" charset="0"/>
              </a:rPr>
              <a:t>Pignoramento di una quota maggiore: </a:t>
            </a:r>
            <a:r>
              <a:rPr lang="it-IT" dirty="0" err="1">
                <a:latin typeface="Bookman Old Style" panose="02050604050505020204" pitchFamily="18" charset="0"/>
              </a:rPr>
              <a:t>Cass</a:t>
            </a:r>
            <a:r>
              <a:rPr lang="it-IT" dirty="0">
                <a:latin typeface="Bookman Old Style" panose="02050604050505020204" pitchFamily="18" charset="0"/>
              </a:rPr>
              <a:t>. 3 aprile 2015, n. 6833</a:t>
            </a:r>
          </a:p>
          <a:p>
            <a:pPr algn="just"/>
            <a:r>
              <a:rPr lang="it-IT" dirty="0">
                <a:latin typeface="Bookman Old Style" panose="02050604050505020204" pitchFamily="18" charset="0"/>
              </a:rPr>
              <a:t>Pignoramento della piena proprietà in luogo della proprietà superficiaria: </a:t>
            </a:r>
            <a:r>
              <a:rPr lang="it-IT" dirty="0" err="1">
                <a:latin typeface="Bookman Old Style" panose="02050604050505020204" pitchFamily="18" charset="0"/>
              </a:rPr>
              <a:t>Cass</a:t>
            </a:r>
            <a:r>
              <a:rPr lang="it-IT" dirty="0">
                <a:latin typeface="Bookman Old Style" panose="02050604050505020204" pitchFamily="18" charset="0"/>
              </a:rPr>
              <a:t>. 14 marzo 2013, n. 6576</a:t>
            </a:r>
          </a:p>
          <a:p>
            <a:pPr marL="0" indent="0" algn="ctr">
              <a:buNone/>
            </a:pPr>
            <a:r>
              <a:rPr lang="it-IT" b="1" dirty="0">
                <a:latin typeface="Bookman Old Style" panose="02050604050505020204" pitchFamily="18" charset="0"/>
              </a:rPr>
              <a:t>RIDUZIONE/LIMITAZIONE IPSO IURE</a:t>
            </a:r>
          </a:p>
          <a:p>
            <a:pPr marL="0" indent="0" algn="just">
              <a:buNone/>
            </a:pPr>
            <a:r>
              <a:rPr lang="it-IT" dirty="0">
                <a:latin typeface="Bookman Old Style" panose="02050604050505020204" pitchFamily="18" charset="0"/>
              </a:rPr>
              <a:t>Occorre l’aggiornamento della nota di trascrizione? NO</a:t>
            </a:r>
          </a:p>
          <a:p>
            <a:pPr marL="0" indent="0" algn="just">
              <a:buNone/>
            </a:pPr>
            <a:r>
              <a:rPr lang="it-IT" dirty="0">
                <a:latin typeface="Bookman Old Style" panose="02050604050505020204" pitchFamily="18" charset="0"/>
              </a:rPr>
              <a:t>ESEMPIO: pignoramento per l’intero di bene in comunione «ordinaria» con il coniuge</a:t>
            </a:r>
          </a:p>
          <a:p>
            <a:pPr marL="0" indent="0" algn="just">
              <a:buNone/>
            </a:pPr>
            <a:r>
              <a:rPr lang="it-IT" dirty="0">
                <a:latin typeface="Bookman Old Style" panose="02050604050505020204" pitchFamily="18" charset="0"/>
              </a:rPr>
              <a:t>RIGETTO ISTANZA DI VENDITA/PROSECUZIONE ESPROPRIAZIONE QUOTA/DIVISIONE</a:t>
            </a:r>
          </a:p>
        </p:txBody>
      </p:sp>
    </p:spTree>
    <p:extLst>
      <p:ext uri="{BB962C8B-B14F-4D97-AF65-F5344CB8AC3E}">
        <p14:creationId xmlns:p14="http://schemas.microsoft.com/office/powerpoint/2010/main" val="2516173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511695" cy="1320800"/>
          </a:xfrm>
        </p:spPr>
        <p:txBody>
          <a:bodyPr>
            <a:normAutofit/>
          </a:bodyPr>
          <a:lstStyle/>
          <a:p>
            <a:pPr algn="ctr"/>
            <a:r>
              <a:rPr lang="it-IT" sz="3200" b="1" dirty="0">
                <a:solidFill>
                  <a:schemeClr val="accent1">
                    <a:lumMod val="50000"/>
                  </a:schemeClr>
                </a:solidFill>
                <a:latin typeface="Bookman Old Style" panose="02050604050505020204" pitchFamily="18" charset="0"/>
              </a:rPr>
              <a:t>UN SISTEMA DI INDIVIDUAZIONE DELL’OGGETTO «</a:t>
            </a:r>
            <a:r>
              <a:rPr lang="it-IT" sz="3200" b="1" i="1" dirty="0">
                <a:solidFill>
                  <a:schemeClr val="accent1">
                    <a:lumMod val="50000"/>
                  </a:schemeClr>
                </a:solidFill>
                <a:latin typeface="Bookman Old Style" panose="02050604050505020204" pitchFamily="18" charset="0"/>
              </a:rPr>
              <a:t>PER RELATIONEM»</a:t>
            </a:r>
          </a:p>
        </p:txBody>
      </p:sp>
      <p:sp>
        <p:nvSpPr>
          <p:cNvPr id="3" name="Segnaposto contenuto 2"/>
          <p:cNvSpPr>
            <a:spLocks noGrp="1"/>
          </p:cNvSpPr>
          <p:nvPr>
            <p:ph idx="1"/>
          </p:nvPr>
        </p:nvSpPr>
        <p:spPr>
          <a:xfrm>
            <a:off x="650581" y="1724297"/>
            <a:ext cx="9851956" cy="4585064"/>
          </a:xfrm>
        </p:spPr>
        <p:txBody>
          <a:bodyPr>
            <a:normAutofit lnSpcReduction="10000"/>
          </a:bodyPr>
          <a:lstStyle/>
          <a:p>
            <a:pPr marL="0" indent="0" algn="just">
              <a:buNone/>
            </a:pPr>
            <a:r>
              <a:rPr lang="it-IT" b="1" dirty="0">
                <a:latin typeface="Bookman Old Style" panose="02050604050505020204" pitchFamily="18" charset="0"/>
                <a:ea typeface="Calibri" panose="020F0502020204030204" pitchFamily="34" charset="0"/>
                <a:cs typeface="Times New Roman" panose="02020603050405020304" pitchFamily="18" charset="0"/>
              </a:rPr>
              <a:t>L’individuazione dell’oggetto del pignoramento ha luogo con un meccanismo «mediato» o </a:t>
            </a:r>
            <a:r>
              <a:rPr lang="it-IT" b="1" i="1" dirty="0">
                <a:latin typeface="Bookman Old Style" panose="02050604050505020204" pitchFamily="18" charset="0"/>
                <a:ea typeface="Calibri" panose="020F0502020204030204" pitchFamily="34" charset="0"/>
                <a:cs typeface="Times New Roman" panose="02020603050405020304" pitchFamily="18" charset="0"/>
              </a:rPr>
              <a:t>per </a:t>
            </a:r>
            <a:r>
              <a:rPr lang="it-IT" b="1" i="1" dirty="0" err="1">
                <a:latin typeface="Bookman Old Style" panose="02050604050505020204" pitchFamily="18" charset="0"/>
                <a:ea typeface="Calibri" panose="020F0502020204030204" pitchFamily="34" charset="0"/>
                <a:cs typeface="Times New Roman" panose="02020603050405020304" pitchFamily="18" charset="0"/>
              </a:rPr>
              <a:t>relationem</a:t>
            </a:r>
            <a:r>
              <a:rPr lang="it-IT" dirty="0">
                <a:latin typeface="Bookman Old Style" panose="02050604050505020204" pitchFamily="18" charset="0"/>
                <a:ea typeface="Calibri" panose="020F0502020204030204" pitchFamily="34" charset="0"/>
                <a:cs typeface="Times New Roman" panose="02020603050405020304" pitchFamily="18" charset="0"/>
              </a:rPr>
              <a:t> </a:t>
            </a:r>
          </a:p>
          <a:p>
            <a:pPr marL="0" indent="0" algn="just">
              <a:buNone/>
            </a:pPr>
            <a:r>
              <a:rPr lang="it-IT" dirty="0">
                <a:latin typeface="Bookman Old Style" panose="02050604050505020204" pitchFamily="18" charset="0"/>
                <a:ea typeface="Calibri" panose="020F0502020204030204" pitchFamily="34" charset="0"/>
                <a:cs typeface="Times New Roman" panose="02020603050405020304" pitchFamily="18" charset="0"/>
              </a:rPr>
              <a:t>I dati di identificazione catastale devono essere richiamati nell’atto in quanto rinviano:</a:t>
            </a:r>
          </a:p>
          <a:p>
            <a:pPr algn="just"/>
            <a:r>
              <a:rPr lang="it-IT" dirty="0">
                <a:latin typeface="Bookman Old Style" panose="02050604050505020204" pitchFamily="18" charset="0"/>
                <a:ea typeface="Calibri" panose="020F0502020204030204" pitchFamily="34" charset="0"/>
                <a:cs typeface="Times New Roman" panose="02020603050405020304" pitchFamily="18" charset="0"/>
              </a:rPr>
              <a:t>per gli immobili censiti al Catasto Fabbricati, a una determinata scheda depositata;</a:t>
            </a:r>
          </a:p>
          <a:p>
            <a:pPr algn="just"/>
            <a:r>
              <a:rPr lang="it-IT" dirty="0">
                <a:latin typeface="Bookman Old Style" panose="02050604050505020204" pitchFamily="18" charset="0"/>
                <a:ea typeface="Calibri" panose="020F0502020204030204" pitchFamily="34" charset="0"/>
                <a:cs typeface="Times New Roman" panose="02020603050405020304" pitchFamily="18" charset="0"/>
              </a:rPr>
              <a:t>per gli immobili censiti al Catasto Terreni, ad una determinata mappa.</a:t>
            </a:r>
            <a:endParaRPr lang="it-IT" dirty="0">
              <a:latin typeface="Bookman Old Style" panose="02050604050505020204" pitchFamily="18" charset="0"/>
              <a:cs typeface="Times New Roman" panose="02020603050405020304" pitchFamily="18" charset="0"/>
            </a:endParaRPr>
          </a:p>
          <a:p>
            <a:pPr marL="0" indent="0" algn="just">
              <a:buNone/>
            </a:pPr>
            <a:r>
              <a:rPr lang="it-IT" dirty="0">
                <a:latin typeface="Bookman Old Style" panose="02050604050505020204" pitchFamily="18" charset="0"/>
                <a:cs typeface="Times New Roman" panose="02020603050405020304" pitchFamily="18" charset="0"/>
              </a:rPr>
              <a:t>ATTENZIONE: quali sono gli elementi da richiamare ai fini dell’individuazione del bene? </a:t>
            </a:r>
            <a:endParaRPr lang="it-IT" dirty="0">
              <a:latin typeface="Bookman Old Style" panose="02050604050505020204" pitchFamily="18" charset="0"/>
            </a:endParaRPr>
          </a:p>
          <a:p>
            <a:pPr algn="just"/>
            <a:r>
              <a:rPr lang="it-IT" dirty="0">
                <a:latin typeface="Bookman Old Style" panose="02050604050505020204" pitchFamily="18" charset="0"/>
                <a:ea typeface="Calibri" panose="020F0502020204030204" pitchFamily="34" charset="0"/>
                <a:cs typeface="Times New Roman" panose="02020603050405020304" pitchFamily="18" charset="0"/>
              </a:rPr>
              <a:t>foglio con eventuale sezione, mappale o particella ed eventuale subalterno;</a:t>
            </a:r>
          </a:p>
          <a:p>
            <a:pPr algn="just"/>
            <a:r>
              <a:rPr lang="it-IT" dirty="0">
                <a:latin typeface="Bookman Old Style" panose="02050604050505020204" pitchFamily="18" charset="0"/>
                <a:cs typeface="Times New Roman" panose="02020603050405020304" pitchFamily="18" charset="0"/>
              </a:rPr>
              <a:t>rilievo «fiscale» degli altri elementi catastali (consistenza: vani/superficie; rendita); </a:t>
            </a:r>
          </a:p>
          <a:p>
            <a:pPr marL="0" indent="0" algn="just">
              <a:buNone/>
            </a:pPr>
            <a:r>
              <a:rPr lang="it-IT" dirty="0">
                <a:latin typeface="Bookman Old Style" panose="02050604050505020204" pitchFamily="18" charset="0"/>
                <a:cs typeface="Times New Roman" panose="02020603050405020304" pitchFamily="18" charset="0"/>
              </a:rPr>
              <a:t>ETEROGENESI DEI FINI: il catasto nasce nell’ottica «tributaria» dell’imposizione fiscale e si trasforma in strumento che incide sul piano sostanziale</a:t>
            </a:r>
          </a:p>
          <a:p>
            <a:pPr marL="0" indent="0" algn="just">
              <a:buNone/>
            </a:pPr>
            <a:r>
              <a:rPr lang="it-IT" dirty="0">
                <a:latin typeface="Bookman Old Style" panose="02050604050505020204" pitchFamily="18" charset="0"/>
                <a:cs typeface="Times New Roman" panose="02020603050405020304" pitchFamily="18" charset="0"/>
              </a:rPr>
              <a:t>COLLEGAMENTO: la disciplina dell’allineamento catastale oggettivo e la nullità ex art. 29, comma 1-bis, della legge n. 52 del 1985</a:t>
            </a:r>
            <a:endParaRPr lang="it-IT" dirty="0">
              <a:latin typeface="Bookman Old Style" panose="02050604050505020204" pitchFamily="18" charset="0"/>
            </a:endParaRPr>
          </a:p>
        </p:txBody>
      </p:sp>
    </p:spTree>
    <p:extLst>
      <p:ext uri="{BB962C8B-B14F-4D97-AF65-F5344CB8AC3E}">
        <p14:creationId xmlns:p14="http://schemas.microsoft.com/office/powerpoint/2010/main" val="3505980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600"/>
            <a:ext cx="9916644" cy="1320800"/>
          </a:xfrm>
        </p:spPr>
        <p:txBody>
          <a:bodyPr>
            <a:normAutofit fontScale="90000"/>
          </a:bodyPr>
          <a:lstStyle/>
          <a:p>
            <a:pPr algn="just"/>
            <a:r>
              <a:rPr lang="it-IT" b="1" dirty="0">
                <a:solidFill>
                  <a:schemeClr val="accent1">
                    <a:lumMod val="50000"/>
                  </a:schemeClr>
                </a:solidFill>
                <a:latin typeface="Bookman Old Style" panose="02050604050505020204" pitchFamily="18" charset="0"/>
              </a:rPr>
              <a:t>L’ERRORE NELLA DESCRIZIONE CATASTALE DEL BENE: QUALE PROSPETTIVA?</a:t>
            </a:r>
          </a:p>
        </p:txBody>
      </p:sp>
      <p:sp>
        <p:nvSpPr>
          <p:cNvPr id="3" name="Segnaposto contenuto 2"/>
          <p:cNvSpPr>
            <a:spLocks noGrp="1"/>
          </p:cNvSpPr>
          <p:nvPr>
            <p:ph idx="1"/>
          </p:nvPr>
        </p:nvSpPr>
        <p:spPr>
          <a:xfrm>
            <a:off x="677333" y="2160589"/>
            <a:ext cx="9916643" cy="4475342"/>
          </a:xfrm>
        </p:spPr>
        <p:txBody>
          <a:bodyPr>
            <a:noAutofit/>
          </a:bodyPr>
          <a:lstStyle/>
          <a:p>
            <a:pPr marL="0" indent="0" algn="just">
              <a:buNone/>
            </a:pPr>
            <a:r>
              <a:rPr lang="it-IT" sz="2000" dirty="0">
                <a:latin typeface="Bookman Old Style" panose="02050604050505020204" pitchFamily="18" charset="0"/>
              </a:rPr>
              <a:t>Il ruolo centrale dei dati di identificazione catastale nell’individuazione dell’oggetto del pignoramento (e, conseguentemente, del bene immobile interessato dalla vendita forzata) pone il problema di come considerare i casi in cui – per le ragioni più varie – l’atto di pignoramento contenga l’indicazione di dati catastali errati o comunque non rispondenti a quelli esistenti</a:t>
            </a:r>
          </a:p>
          <a:p>
            <a:pPr marL="0" indent="0" algn="just">
              <a:buNone/>
            </a:pPr>
            <a:r>
              <a:rPr lang="it-IT" sz="2000" dirty="0">
                <a:latin typeface="Bookman Old Style" panose="02050604050505020204" pitchFamily="18" charset="0"/>
              </a:rPr>
              <a:t>L’errore può riguardare l’atto o la nota di trascrizione</a:t>
            </a:r>
          </a:p>
          <a:p>
            <a:pPr marL="0" indent="0" algn="ctr">
              <a:buNone/>
            </a:pPr>
            <a:r>
              <a:rPr lang="it-IT" sz="2000" b="1" dirty="0">
                <a:latin typeface="Bookman Old Style" panose="02050604050505020204" pitchFamily="18" charset="0"/>
              </a:rPr>
              <a:t>PROSPETTIVE D’INDAGINE</a:t>
            </a:r>
          </a:p>
          <a:p>
            <a:pPr algn="just"/>
            <a:r>
              <a:rPr lang="it-IT" sz="2000" b="1" dirty="0">
                <a:latin typeface="Bookman Old Style" panose="02050604050505020204" pitchFamily="18" charset="0"/>
              </a:rPr>
              <a:t>Opposizione</a:t>
            </a:r>
            <a:r>
              <a:rPr lang="it-IT" sz="2000" dirty="0">
                <a:latin typeface="Bookman Old Style" panose="02050604050505020204" pitchFamily="18" charset="0"/>
              </a:rPr>
              <a:t> del debitore esecutato </a:t>
            </a:r>
          </a:p>
          <a:p>
            <a:pPr algn="just"/>
            <a:r>
              <a:rPr lang="it-IT" sz="2000" b="1" dirty="0">
                <a:latin typeface="Bookman Old Style" panose="02050604050505020204" pitchFamily="18" charset="0"/>
              </a:rPr>
              <a:t>Rilievo d’ufficio </a:t>
            </a:r>
            <a:r>
              <a:rPr lang="it-IT" sz="2000" dirty="0">
                <a:latin typeface="Bookman Old Style" panose="02050604050505020204" pitchFamily="18" charset="0"/>
              </a:rPr>
              <a:t>del giudice dell’esecuzione: il ruolo del giudice nell’assicurare la correttezza della circolazione immobiliare e la tutela della «stabilità» della vendita</a:t>
            </a:r>
          </a:p>
          <a:p>
            <a:pPr marL="0" indent="0" algn="ctr">
              <a:buNone/>
            </a:pPr>
            <a:r>
              <a:rPr lang="it-IT" sz="2000" dirty="0">
                <a:latin typeface="Bookman Old Style" panose="02050604050505020204" pitchFamily="18" charset="0"/>
              </a:rPr>
              <a:t>IDENTITA’ DELLA QUESTIONE / DIVERSITA’ DEGLI SCOPI DI TUTELA</a:t>
            </a:r>
          </a:p>
        </p:txBody>
      </p:sp>
    </p:spTree>
    <p:extLst>
      <p:ext uri="{BB962C8B-B14F-4D97-AF65-F5344CB8AC3E}">
        <p14:creationId xmlns:p14="http://schemas.microsoft.com/office/powerpoint/2010/main" val="561226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609599"/>
            <a:ext cx="10373844" cy="918755"/>
          </a:xfrm>
        </p:spPr>
        <p:txBody>
          <a:bodyPr>
            <a:normAutofit fontScale="90000"/>
          </a:bodyPr>
          <a:lstStyle/>
          <a:p>
            <a:pPr algn="ctr"/>
            <a:r>
              <a:rPr lang="it-IT" sz="3100" b="1" dirty="0">
                <a:solidFill>
                  <a:schemeClr val="accent1">
                    <a:lumMod val="50000"/>
                  </a:schemeClr>
                </a:solidFill>
                <a:latin typeface="Bookman Old Style" panose="02050604050505020204" pitchFamily="18" charset="0"/>
              </a:rPr>
              <a:t>LA NATURA DEL VIZIO:</a:t>
            </a:r>
            <a:br>
              <a:rPr lang="it-IT" sz="3100" b="1" dirty="0">
                <a:solidFill>
                  <a:schemeClr val="accent1">
                    <a:lumMod val="50000"/>
                  </a:schemeClr>
                </a:solidFill>
                <a:latin typeface="Bookman Old Style" panose="02050604050505020204" pitchFamily="18" charset="0"/>
              </a:rPr>
            </a:br>
            <a:r>
              <a:rPr lang="it-IT" sz="3100" b="1" dirty="0">
                <a:solidFill>
                  <a:schemeClr val="accent1">
                    <a:lumMod val="50000"/>
                  </a:schemeClr>
                </a:solidFill>
                <a:latin typeface="Bookman Old Style" panose="02050604050505020204" pitchFamily="18" charset="0"/>
              </a:rPr>
              <a:t>IRREGOLARITA’ FORMALE DEL PIGNORAMENTO</a:t>
            </a:r>
            <a:endParaRPr lang="it-IT" b="1" dirty="0">
              <a:solidFill>
                <a:schemeClr val="accent1">
                  <a:lumMod val="50000"/>
                </a:schemeClr>
              </a:solidFill>
              <a:latin typeface="Bookman Old Style" panose="02050604050505020204" pitchFamily="18" charset="0"/>
            </a:endParaRPr>
          </a:p>
        </p:txBody>
      </p:sp>
      <p:sp>
        <p:nvSpPr>
          <p:cNvPr id="3" name="Segnaposto contenuto 2"/>
          <p:cNvSpPr>
            <a:spLocks noGrp="1"/>
          </p:cNvSpPr>
          <p:nvPr>
            <p:ph idx="1"/>
          </p:nvPr>
        </p:nvSpPr>
        <p:spPr>
          <a:xfrm>
            <a:off x="677335" y="1698171"/>
            <a:ext cx="10373842" cy="4715692"/>
          </a:xfrm>
        </p:spPr>
        <p:txBody>
          <a:bodyPr>
            <a:normAutofit fontScale="92500" lnSpcReduction="10000"/>
          </a:bodyPr>
          <a:lstStyle/>
          <a:p>
            <a:pPr marL="0" indent="0" algn="just">
              <a:buNone/>
            </a:pPr>
            <a:r>
              <a:rPr lang="it-IT" dirty="0">
                <a:latin typeface="Bookman Old Style" panose="02050604050505020204" pitchFamily="18" charset="0"/>
                <a:ea typeface="Calibri" panose="020F0502020204030204" pitchFamily="34" charset="0"/>
                <a:cs typeface="Times New Roman" panose="02020603050405020304" pitchFamily="18" charset="0"/>
              </a:rPr>
              <a:t>Come qualificare il vizio dell’erronea descrizione ed un eventuale ricorso in opposizione dell’esecutato?</a:t>
            </a:r>
          </a:p>
          <a:p>
            <a:pPr marL="0" indent="0" algn="ctr">
              <a:buNone/>
            </a:pPr>
            <a:r>
              <a:rPr lang="it-IT" b="1" dirty="0">
                <a:latin typeface="Bookman Old Style" panose="02050604050505020204" pitchFamily="18" charset="0"/>
                <a:ea typeface="Calibri" panose="020F0502020204030204" pitchFamily="34" charset="0"/>
                <a:cs typeface="Times New Roman" panose="02020603050405020304" pitchFamily="18" charset="0"/>
              </a:rPr>
              <a:t>IRREGOLARITA’ FORMALE DEL PIGNORAMENTO</a:t>
            </a:r>
          </a:p>
          <a:p>
            <a:pPr marL="0" indent="0" algn="ctr">
              <a:buNone/>
            </a:pPr>
            <a:r>
              <a:rPr lang="it-IT" b="1" dirty="0">
                <a:latin typeface="Bookman Old Style" panose="02050604050505020204" pitchFamily="18" charset="0"/>
                <a:ea typeface="Calibri" panose="020F0502020204030204" pitchFamily="34" charset="0"/>
                <a:cs typeface="Times New Roman" panose="02020603050405020304" pitchFamily="18" charset="0"/>
              </a:rPr>
              <a:t>Opposizione agli atti esecutivi ex art. 617 </a:t>
            </a:r>
            <a:r>
              <a:rPr lang="it-IT" b="1" dirty="0" err="1">
                <a:latin typeface="Bookman Old Style" panose="02050604050505020204" pitchFamily="18" charset="0"/>
                <a:ea typeface="Calibri" panose="020F0502020204030204" pitchFamily="34" charset="0"/>
                <a:cs typeface="Times New Roman" panose="02020603050405020304" pitchFamily="18" charset="0"/>
              </a:rPr>
              <a:t>c.p.c.</a:t>
            </a:r>
            <a:endParaRPr lang="it-IT" dirty="0">
              <a:latin typeface="Bookman Old Style" panose="02050604050505020204" pitchFamily="18" charset="0"/>
              <a:ea typeface="Calibri" panose="020F0502020204030204" pitchFamily="34" charset="0"/>
              <a:cs typeface="Times New Roman" panose="02020603050405020304" pitchFamily="18" charset="0"/>
            </a:endParaRPr>
          </a:p>
          <a:p>
            <a:pPr algn="just"/>
            <a:r>
              <a:rPr lang="it-IT" b="1" i="1" dirty="0" err="1">
                <a:latin typeface="Bookman Old Style" panose="02050604050505020204" pitchFamily="18" charset="0"/>
              </a:rPr>
              <a:t>Cass</a:t>
            </a:r>
            <a:r>
              <a:rPr lang="it-IT" b="1" i="1" dirty="0">
                <a:latin typeface="Bookman Old Style" panose="02050604050505020204" pitchFamily="18" charset="0"/>
              </a:rPr>
              <a:t>. 23 gennaio 1998, n. 660</a:t>
            </a:r>
            <a:r>
              <a:rPr lang="it-IT" dirty="0">
                <a:latin typeface="Bookman Old Style" panose="02050604050505020204" pitchFamily="18" charset="0"/>
              </a:rPr>
              <a:t>: “</a:t>
            </a:r>
            <a:r>
              <a:rPr lang="it-IT" i="1" dirty="0">
                <a:latin typeface="Bookman Old Style" panose="02050604050505020204" pitchFamily="18" charset="0"/>
              </a:rPr>
              <a:t>l'opposizione agli atti esecutivi ex art. 617 cod. </a:t>
            </a:r>
            <a:r>
              <a:rPr lang="it-IT" i="1" dirty="0" err="1">
                <a:latin typeface="Bookman Old Style" panose="02050604050505020204" pitchFamily="18" charset="0"/>
              </a:rPr>
              <a:t>proc</a:t>
            </a:r>
            <a:r>
              <a:rPr lang="it-IT" i="1" dirty="0">
                <a:latin typeface="Bookman Old Style" panose="02050604050505020204" pitchFamily="18" charset="0"/>
              </a:rPr>
              <a:t>. civ. è diretta a far valere vizi formali degli atti del processo esecutivo e degli atti preliminari all'esecuzione forzata. Costituisce opposizione agli atti esecutivi quella con la quale, lamentando che sono stati posti in vendita beni non risultanti dal pignoramento immobiliare, si deduce in sostanza l'incompletezza degli estremi richiesti dall'art. 555, primo comma cod. </a:t>
            </a:r>
            <a:r>
              <a:rPr lang="it-IT" i="1" dirty="0" err="1">
                <a:latin typeface="Bookman Old Style" panose="02050604050505020204" pitchFamily="18" charset="0"/>
              </a:rPr>
              <a:t>proc</a:t>
            </a:r>
            <a:r>
              <a:rPr lang="it-IT" i="1" dirty="0">
                <a:latin typeface="Bookman Old Style" panose="02050604050505020204" pitchFamily="18" charset="0"/>
              </a:rPr>
              <a:t>. civ. e l'estensione del pignoramento immobiliare agli accessori, pertinenze e frutti della cosa pignorata</a:t>
            </a:r>
            <a:r>
              <a:rPr lang="it-IT" dirty="0">
                <a:latin typeface="Bookman Old Style" panose="02050604050505020204" pitchFamily="18" charset="0"/>
              </a:rPr>
              <a:t>”</a:t>
            </a:r>
          </a:p>
          <a:p>
            <a:pPr algn="just"/>
            <a:r>
              <a:rPr lang="it-IT" b="1" i="1" dirty="0" err="1">
                <a:latin typeface="Bookman Old Style" panose="02050604050505020204" pitchFamily="18" charset="0"/>
              </a:rPr>
              <a:t>Cass</a:t>
            </a:r>
            <a:r>
              <a:rPr lang="it-IT" b="1" i="1" dirty="0">
                <a:latin typeface="Bookman Old Style" panose="02050604050505020204" pitchFamily="18" charset="0"/>
              </a:rPr>
              <a:t>. 15 settembre 2017, n. 21379 e </a:t>
            </a:r>
            <a:r>
              <a:rPr lang="it-IT" b="1" i="1" dirty="0" err="1">
                <a:latin typeface="Bookman Old Style" panose="02050604050505020204" pitchFamily="18" charset="0"/>
              </a:rPr>
              <a:t>Cass</a:t>
            </a:r>
            <a:r>
              <a:rPr lang="it-IT" b="1" i="1" dirty="0">
                <a:latin typeface="Bookman Old Style" panose="02050604050505020204" pitchFamily="18" charset="0"/>
              </a:rPr>
              <a:t>. 8 maggio 2018, n. 10945</a:t>
            </a:r>
            <a:r>
              <a:rPr lang="it-IT" dirty="0">
                <a:latin typeface="Bookman Old Style" panose="02050604050505020204" pitchFamily="18" charset="0"/>
              </a:rPr>
              <a:t>: “</a:t>
            </a:r>
            <a:r>
              <a:rPr lang="it-IT" i="1" dirty="0">
                <a:latin typeface="Bookman Old Style" panose="02050604050505020204" pitchFamily="18" charset="0"/>
              </a:rPr>
              <a:t>l’atto di pignoramento è … un atto esecutivo e la deduzione con la quale si assuma che lo stesso è nullo per mancata od incompleta identificazione del bene pignorato attiene alla sua regolarità formale; quindi, la deduzione di questo vizio non concerne il diritto del creditore di procedere ad esecuzione forzata (nella cui contestazione si sostanzia invece l'opposizione all'esecuzione)</a:t>
            </a:r>
            <a:endParaRPr lang="it-IT" dirty="0">
              <a:latin typeface="Bookman Old Style" panose="02050604050505020204" pitchFamily="18" charset="0"/>
            </a:endParaRPr>
          </a:p>
        </p:txBody>
      </p:sp>
    </p:spTree>
    <p:extLst>
      <p:ext uri="{BB962C8B-B14F-4D97-AF65-F5344CB8AC3E}">
        <p14:creationId xmlns:p14="http://schemas.microsoft.com/office/powerpoint/2010/main" val="732436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10138712" cy="748937"/>
          </a:xfrm>
        </p:spPr>
        <p:txBody>
          <a:bodyPr>
            <a:normAutofit/>
          </a:bodyPr>
          <a:lstStyle/>
          <a:p>
            <a:pPr algn="ctr"/>
            <a:r>
              <a:rPr lang="it-IT" sz="3200" b="1" dirty="0">
                <a:solidFill>
                  <a:schemeClr val="accent1">
                    <a:lumMod val="50000"/>
                  </a:schemeClr>
                </a:solidFill>
                <a:latin typeface="Bookman Old Style" panose="02050604050505020204" pitchFamily="18" charset="0"/>
              </a:rPr>
              <a:t>CONSEGUENZE SISTEMATICHE</a:t>
            </a:r>
          </a:p>
        </p:txBody>
      </p:sp>
      <p:sp>
        <p:nvSpPr>
          <p:cNvPr id="4" name="Segnaposto contenuto 3"/>
          <p:cNvSpPr>
            <a:spLocks noGrp="1"/>
          </p:cNvSpPr>
          <p:nvPr>
            <p:ph sz="half" idx="1"/>
          </p:nvPr>
        </p:nvSpPr>
        <p:spPr>
          <a:xfrm>
            <a:off x="677334" y="1358536"/>
            <a:ext cx="4184035" cy="4990013"/>
          </a:xfrm>
        </p:spPr>
        <p:txBody>
          <a:bodyPr>
            <a:noAutofit/>
          </a:bodyPr>
          <a:lstStyle/>
          <a:p>
            <a:pPr algn="just"/>
            <a:r>
              <a:rPr lang="it-IT" sz="1600" b="1" dirty="0">
                <a:latin typeface="Bookman Old Style" panose="02050604050505020204" pitchFamily="18" charset="0"/>
                <a:ea typeface="Calibri" panose="020F0502020204030204" pitchFamily="34" charset="0"/>
                <a:cs typeface="Times New Roman" panose="02020603050405020304" pitchFamily="18" charset="0"/>
              </a:rPr>
              <a:t>TERMINE DI DECADENZA EX ART. 617 C.P.C</a:t>
            </a:r>
            <a:endParaRPr lang="it-IT" sz="1600"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r>
              <a:rPr lang="it-IT" sz="1600" dirty="0">
                <a:latin typeface="Bookman Old Style" panose="02050604050505020204" pitchFamily="18" charset="0"/>
                <a:ea typeface="Calibri" panose="020F0502020204030204" pitchFamily="34" charset="0"/>
                <a:cs typeface="Times New Roman" panose="02020603050405020304" pitchFamily="18" charset="0"/>
              </a:rPr>
              <a:t>l’omessa tempestiva deduzione nel termine di legge comporta la sanatoria della pretesa irregolarità (</a:t>
            </a:r>
            <a:r>
              <a:rPr lang="it-IT" sz="1600" u="sng" dirty="0">
                <a:latin typeface="Bookman Old Style" panose="02050604050505020204" pitchFamily="18" charset="0"/>
                <a:ea typeface="Calibri" panose="020F0502020204030204" pitchFamily="34" charset="0"/>
                <a:cs typeface="Times New Roman" panose="02020603050405020304" pitchFamily="18" charset="0"/>
              </a:rPr>
              <a:t>salvo quello che si dirà per il caso di incertezza assoluta</a:t>
            </a:r>
            <a:r>
              <a:rPr lang="it-IT" sz="1600" dirty="0">
                <a:latin typeface="Bookman Old Style" panose="02050604050505020204" pitchFamily="18" charset="0"/>
                <a:ea typeface="Calibri" panose="020F0502020204030204" pitchFamily="34" charset="0"/>
                <a:cs typeface="Times New Roman" panose="02020603050405020304" pitchFamily="18" charset="0"/>
              </a:rPr>
              <a:t>)</a:t>
            </a:r>
          </a:p>
          <a:p>
            <a:pPr marL="0" indent="0" algn="just">
              <a:buNone/>
            </a:pPr>
            <a:r>
              <a:rPr lang="it-IT" sz="1600" b="1" i="1" dirty="0" err="1">
                <a:latin typeface="Bookman Old Style" panose="02050604050505020204" pitchFamily="18" charset="0"/>
              </a:rPr>
              <a:t>Cass</a:t>
            </a:r>
            <a:r>
              <a:rPr lang="it-IT" sz="1600" b="1" i="1" dirty="0">
                <a:latin typeface="Bookman Old Style" panose="02050604050505020204" pitchFamily="18" charset="0"/>
              </a:rPr>
              <a:t>. 4 settembre 1985, n. 4612</a:t>
            </a:r>
            <a:r>
              <a:rPr lang="it-IT" sz="1600" dirty="0">
                <a:latin typeface="Bookman Old Style" panose="02050604050505020204" pitchFamily="18" charset="0"/>
              </a:rPr>
              <a:t>: “</a:t>
            </a:r>
            <a:r>
              <a:rPr lang="it-IT" sz="1600" i="1" dirty="0">
                <a:latin typeface="Bookman Old Style" panose="02050604050505020204" pitchFamily="18" charset="0"/>
              </a:rPr>
              <a:t>l'incompletezza, nell'atto di pignoramento immobiliare, degli estremi richiesti dal primo comma dell'art. 555 cod. </a:t>
            </a:r>
            <a:r>
              <a:rPr lang="it-IT" sz="1600" i="1" dirty="0" err="1">
                <a:latin typeface="Bookman Old Style" panose="02050604050505020204" pitchFamily="18" charset="0"/>
              </a:rPr>
              <a:t>proc</a:t>
            </a:r>
            <a:r>
              <a:rPr lang="it-IT" sz="1600" i="1" dirty="0">
                <a:latin typeface="Bookman Old Style" panose="02050604050505020204" pitchFamily="18" charset="0"/>
              </a:rPr>
              <a:t>. civ., </a:t>
            </a:r>
            <a:r>
              <a:rPr lang="it-IT" sz="1600" i="1" u="sng" dirty="0">
                <a:latin typeface="Bookman Old Style" panose="02050604050505020204" pitchFamily="18" charset="0"/>
              </a:rPr>
              <a:t>che non si traduca nell'assoluta incertezza nell'individuazione del bene</a:t>
            </a:r>
            <a:r>
              <a:rPr lang="it-IT" sz="1600" i="1" dirty="0">
                <a:latin typeface="Bookman Old Style" panose="02050604050505020204" pitchFamily="18" charset="0"/>
              </a:rPr>
              <a:t>, determina una nullità non assoluta, ma sanabile, ove non dedotta con opposizione ai sensi dell'art. 617 cod. </a:t>
            </a:r>
            <a:r>
              <a:rPr lang="it-IT" sz="1600" i="1" dirty="0" err="1">
                <a:latin typeface="Bookman Old Style" panose="02050604050505020204" pitchFamily="18" charset="0"/>
              </a:rPr>
              <a:t>proc</a:t>
            </a:r>
            <a:r>
              <a:rPr lang="it-IT" sz="1600" i="1" dirty="0">
                <a:latin typeface="Bookman Old Style" panose="02050604050505020204" pitchFamily="18" charset="0"/>
              </a:rPr>
              <a:t>. civ. …</a:t>
            </a:r>
            <a:r>
              <a:rPr lang="it-IT" sz="1600" dirty="0">
                <a:latin typeface="Bookman Old Style" panose="02050604050505020204" pitchFamily="18" charset="0"/>
              </a:rPr>
              <a:t>”</a:t>
            </a:r>
            <a:endParaRPr lang="it-IT" sz="1600" dirty="0"/>
          </a:p>
        </p:txBody>
      </p:sp>
      <p:sp>
        <p:nvSpPr>
          <p:cNvPr id="5" name="Segnaposto contenuto 4"/>
          <p:cNvSpPr>
            <a:spLocks noGrp="1"/>
          </p:cNvSpPr>
          <p:nvPr>
            <p:ph sz="half" idx="2"/>
          </p:nvPr>
        </p:nvSpPr>
        <p:spPr>
          <a:xfrm>
            <a:off x="5089970" y="1358536"/>
            <a:ext cx="5726076" cy="4990013"/>
          </a:xfrm>
        </p:spPr>
        <p:txBody>
          <a:bodyPr>
            <a:noAutofit/>
          </a:bodyPr>
          <a:lstStyle/>
          <a:p>
            <a:pPr algn="just"/>
            <a:r>
              <a:rPr lang="it-IT" sz="1600" b="1" dirty="0">
                <a:latin typeface="Bookman Old Style" panose="02050604050505020204" pitchFamily="18" charset="0"/>
              </a:rPr>
              <a:t>SANATORIA DELLA NULLITA’ PER RAGGIUNGIMENTO DELLO SCOPO</a:t>
            </a:r>
            <a:endParaRPr lang="it-IT" sz="1600" dirty="0">
              <a:latin typeface="Bookman Old Style" panose="02050604050505020204" pitchFamily="18" charset="0"/>
            </a:endParaRPr>
          </a:p>
          <a:p>
            <a:pPr marL="0" indent="0" algn="just">
              <a:buNone/>
            </a:pPr>
            <a:r>
              <a:rPr lang="it-IT" sz="1600" dirty="0">
                <a:latin typeface="Bookman Old Style" panose="02050604050505020204" pitchFamily="18" charset="0"/>
              </a:rPr>
              <a:t>La nullità non può essere dichiarata laddove l’irregolarità lamentata non sia di per sé tale da inficiare l’idoneità dell’atto allo scopo che esso persegue (l’individuazione del bene pignorato) (</a:t>
            </a:r>
            <a:r>
              <a:rPr lang="it-IT" sz="1600" u="sng" dirty="0">
                <a:latin typeface="Bookman Old Style" panose="02050604050505020204" pitchFamily="18" charset="0"/>
              </a:rPr>
              <a:t>salvo quanto si dirà per il caso di incertezza assoluta</a:t>
            </a:r>
            <a:r>
              <a:rPr lang="it-IT" sz="1600" dirty="0">
                <a:latin typeface="Bookman Old Style" panose="02050604050505020204" pitchFamily="18" charset="0"/>
              </a:rPr>
              <a:t>)</a:t>
            </a:r>
          </a:p>
          <a:p>
            <a:pPr marL="0" indent="0" algn="just">
              <a:buNone/>
            </a:pPr>
            <a:r>
              <a:rPr lang="it-IT" sz="1600" b="1" i="1" dirty="0" err="1">
                <a:latin typeface="Bookman Old Style" panose="02050604050505020204" pitchFamily="18" charset="0"/>
              </a:rPr>
              <a:t>Cass</a:t>
            </a:r>
            <a:r>
              <a:rPr lang="it-IT" sz="1600" b="1" i="1" dirty="0">
                <a:latin typeface="Bookman Old Style" panose="02050604050505020204" pitchFamily="18" charset="0"/>
              </a:rPr>
              <a:t>. 31 gennaio 2014, n. 2110</a:t>
            </a:r>
            <a:r>
              <a:rPr lang="it-IT" sz="1600" dirty="0">
                <a:latin typeface="Bookman Old Style" panose="02050604050505020204" pitchFamily="18" charset="0"/>
              </a:rPr>
              <a:t>;</a:t>
            </a:r>
          </a:p>
          <a:p>
            <a:pPr marL="0" indent="0" algn="just">
              <a:buNone/>
            </a:pPr>
            <a:r>
              <a:rPr lang="it-IT" sz="1600" dirty="0">
                <a:latin typeface="Bookman Old Style" panose="02050604050505020204" pitchFamily="18" charset="0"/>
              </a:rPr>
              <a:t>“</a:t>
            </a:r>
            <a:r>
              <a:rPr lang="it-IT" sz="1600" i="1" dirty="0">
                <a:latin typeface="Bookman Old Style" panose="02050604050505020204" pitchFamily="18" charset="0"/>
              </a:rPr>
              <a:t>avuto riguardo alla struttura complessa dell'atto di pignoramento di cui all'art. 555 cod. </a:t>
            </a:r>
            <a:r>
              <a:rPr lang="it-IT" sz="1600" i="1" dirty="0" err="1">
                <a:latin typeface="Bookman Old Style" panose="02050604050505020204" pitchFamily="18" charset="0"/>
              </a:rPr>
              <a:t>proc</a:t>
            </a:r>
            <a:r>
              <a:rPr lang="it-IT" sz="1600" i="1" dirty="0">
                <a:latin typeface="Bookman Old Style" panose="02050604050505020204" pitchFamily="18" charset="0"/>
              </a:rPr>
              <a:t>. civ. (che risponde a logiche della pubblicità immobiliare, ma è in primis atto dell'esecuzione), l'(eventuale) errore contenuto nell'atto di pignoramento circa gli elementi, poi, riprodotti nella nota </a:t>
            </a:r>
            <a:r>
              <a:rPr lang="it-IT" sz="1600" i="1" u="sng" dirty="0">
                <a:latin typeface="Bookman Old Style" panose="02050604050505020204" pitchFamily="18" charset="0"/>
              </a:rPr>
              <a:t>deve essere valutato, nei confronti del debitore esecutato, in rapporto all'idoneità o meno del pignoramento a raggiungere lo scopo suo proprio di atto iniziale del processo esecutivo</a:t>
            </a:r>
            <a:r>
              <a:rPr lang="it-IT" sz="1600" i="1" dirty="0">
                <a:latin typeface="Bookman Old Style" panose="02050604050505020204" pitchFamily="18" charset="0"/>
              </a:rPr>
              <a:t>, secondo la regola generale delle nullità degli atti processuali</a:t>
            </a:r>
            <a:r>
              <a:rPr lang="it-IT" sz="1600" dirty="0">
                <a:latin typeface="Bookman Old Style" panose="02050604050505020204" pitchFamily="18" charset="0"/>
              </a:rPr>
              <a:t>” </a:t>
            </a:r>
          </a:p>
        </p:txBody>
      </p:sp>
    </p:spTree>
    <p:extLst>
      <p:ext uri="{BB962C8B-B14F-4D97-AF65-F5344CB8AC3E}">
        <p14:creationId xmlns:p14="http://schemas.microsoft.com/office/powerpoint/2010/main" val="4037582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87978"/>
            <a:ext cx="10217088" cy="1320800"/>
          </a:xfrm>
        </p:spPr>
        <p:txBody>
          <a:bodyPr>
            <a:normAutofit/>
          </a:bodyPr>
          <a:lstStyle/>
          <a:p>
            <a:pPr algn="ctr"/>
            <a:r>
              <a:rPr lang="it-IT" sz="3200" b="1" dirty="0">
                <a:solidFill>
                  <a:schemeClr val="accent1">
                    <a:lumMod val="50000"/>
                  </a:schemeClr>
                </a:solidFill>
                <a:latin typeface="Bookman Old Style" panose="02050604050505020204" pitchFamily="18" charset="0"/>
              </a:rPr>
              <a:t>L’INCERTEZZA ASSOLUTA SUL BENE:</a:t>
            </a:r>
            <a:br>
              <a:rPr lang="it-IT" sz="3200" b="1" dirty="0">
                <a:solidFill>
                  <a:schemeClr val="accent1">
                    <a:lumMod val="50000"/>
                  </a:schemeClr>
                </a:solidFill>
                <a:latin typeface="Bookman Old Style" panose="02050604050505020204" pitchFamily="18" charset="0"/>
              </a:rPr>
            </a:br>
            <a:r>
              <a:rPr lang="it-IT" sz="3200" b="1" dirty="0">
                <a:solidFill>
                  <a:schemeClr val="accent1">
                    <a:lumMod val="50000"/>
                  </a:schemeClr>
                </a:solidFill>
                <a:latin typeface="Bookman Old Style" panose="02050604050505020204" pitchFamily="18" charset="0"/>
              </a:rPr>
              <a:t>IL REGIME DELLA NULLITA’</a:t>
            </a:r>
          </a:p>
        </p:txBody>
      </p:sp>
      <p:sp>
        <p:nvSpPr>
          <p:cNvPr id="3" name="Segnaposto contenuto 2"/>
          <p:cNvSpPr>
            <a:spLocks noGrp="1"/>
          </p:cNvSpPr>
          <p:nvPr>
            <p:ph idx="1"/>
          </p:nvPr>
        </p:nvSpPr>
        <p:spPr>
          <a:xfrm>
            <a:off x="677333" y="2160589"/>
            <a:ext cx="10217089" cy="4305525"/>
          </a:xfrm>
        </p:spPr>
        <p:txBody>
          <a:bodyPr>
            <a:normAutofit/>
          </a:bodyPr>
          <a:lstStyle/>
          <a:p>
            <a:pPr algn="just"/>
            <a:r>
              <a:rPr lang="it-IT" sz="2000" dirty="0">
                <a:latin typeface="Bookman Old Style" panose="02050604050505020204" pitchFamily="18" charset="0"/>
                <a:ea typeface="Calibri" panose="020F0502020204030204" pitchFamily="34" charset="0"/>
                <a:cs typeface="Times New Roman" panose="02020603050405020304" pitchFamily="18" charset="0"/>
              </a:rPr>
              <a:t>L’erronea identificazione del bene nell’atto di pignoramento è causa di nullità laddove l’incompletezza e/o l’erroneità della descrizione degli elementi richiesti dall’art. 555 </a:t>
            </a:r>
            <a:r>
              <a:rPr lang="it-IT" sz="2000" dirty="0" err="1">
                <a:latin typeface="Bookman Old Style" panose="02050604050505020204" pitchFamily="18" charset="0"/>
                <a:ea typeface="Calibri" panose="020F0502020204030204" pitchFamily="34" charset="0"/>
                <a:cs typeface="Times New Roman" panose="02020603050405020304" pitchFamily="18" charset="0"/>
              </a:rPr>
              <a:t>c.p.c.</a:t>
            </a:r>
            <a:r>
              <a:rPr lang="it-IT" sz="2000" dirty="0">
                <a:latin typeface="Bookman Old Style" panose="02050604050505020204" pitchFamily="18" charset="0"/>
                <a:ea typeface="Calibri" panose="020F0502020204030204" pitchFamily="34" charset="0"/>
                <a:cs typeface="Times New Roman" panose="02020603050405020304" pitchFamily="18" charset="0"/>
              </a:rPr>
              <a:t> si traduca nell'</a:t>
            </a:r>
            <a:r>
              <a:rPr lang="it-IT" sz="2000" b="1" dirty="0">
                <a:latin typeface="Bookman Old Style" panose="02050604050505020204" pitchFamily="18" charset="0"/>
                <a:ea typeface="Calibri" panose="020F0502020204030204" pitchFamily="34" charset="0"/>
                <a:cs typeface="Times New Roman" panose="02020603050405020304" pitchFamily="18" charset="0"/>
              </a:rPr>
              <a:t>assoluta incertezza</a:t>
            </a:r>
            <a:r>
              <a:rPr lang="it-IT" sz="2000" dirty="0">
                <a:latin typeface="Bookman Old Style" panose="02050604050505020204" pitchFamily="18" charset="0"/>
                <a:ea typeface="Calibri" panose="020F0502020204030204" pitchFamily="34" charset="0"/>
                <a:cs typeface="Times New Roman" panose="02020603050405020304" pitchFamily="18" charset="0"/>
              </a:rPr>
              <a:t> nell'individuazione del bene</a:t>
            </a:r>
          </a:p>
          <a:p>
            <a:pPr marL="0" indent="0" algn="ctr">
              <a:buNone/>
            </a:pPr>
            <a:r>
              <a:rPr lang="it-IT" sz="2000" b="1" dirty="0">
                <a:latin typeface="Bookman Old Style" panose="02050604050505020204" pitchFamily="18" charset="0"/>
                <a:cs typeface="Times New Roman" panose="02020603050405020304" pitchFamily="18" charset="0"/>
              </a:rPr>
              <a:t>Qualificazione processuale del vizio: NULLITA’ ASSOLUTA/INSANABILE</a:t>
            </a:r>
          </a:p>
          <a:p>
            <a:pPr algn="just"/>
            <a:r>
              <a:rPr lang="it-IT" sz="2000" dirty="0">
                <a:latin typeface="Bookman Old Style" panose="02050604050505020204" pitchFamily="18" charset="0"/>
                <a:ea typeface="Calibri" panose="020F0502020204030204" pitchFamily="34" charset="0"/>
                <a:cs typeface="Times New Roman" panose="02020603050405020304" pitchFamily="18" charset="0"/>
              </a:rPr>
              <a:t>L’errore impedisce l’individuazione dell’oggetto dell’esecuzione ed impedisce che lo stesso possa pervenire al suo risultato (l’alienazione del bene e la distribuzione del ricavato tra i creditori), atteso che l’individuazione dell’oggetto della vendita forzata presuppone che l’individuazione sia operata nell’atto di pignoramento</a:t>
            </a:r>
          </a:p>
          <a:p>
            <a:pPr marL="0" indent="0" algn="ctr">
              <a:buNone/>
            </a:pPr>
            <a:r>
              <a:rPr lang="it-IT" sz="2000" b="1" dirty="0">
                <a:latin typeface="Bookman Old Style" panose="02050604050505020204" pitchFamily="18" charset="0"/>
                <a:cs typeface="Times New Roman" panose="02020603050405020304" pitchFamily="18" charset="0"/>
              </a:rPr>
              <a:t>RISVOLTO/RISCONTRO SOSTANZIALE: ART. 2665 COD. CIV.</a:t>
            </a:r>
            <a:endParaRPr lang="it-IT" sz="2000" b="1" dirty="0"/>
          </a:p>
        </p:txBody>
      </p:sp>
    </p:spTree>
    <p:extLst>
      <p:ext uri="{BB962C8B-B14F-4D97-AF65-F5344CB8AC3E}">
        <p14:creationId xmlns:p14="http://schemas.microsoft.com/office/powerpoint/2010/main" val="2265631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52698"/>
            <a:ext cx="10426095" cy="979714"/>
          </a:xfrm>
        </p:spPr>
        <p:txBody>
          <a:bodyPr>
            <a:normAutofit/>
          </a:bodyPr>
          <a:lstStyle/>
          <a:p>
            <a:pPr algn="ctr"/>
            <a:r>
              <a:rPr lang="it-IT" b="1" dirty="0">
                <a:solidFill>
                  <a:schemeClr val="accent1">
                    <a:lumMod val="50000"/>
                  </a:schemeClr>
                </a:solidFill>
                <a:latin typeface="Bookman Old Style" panose="02050604050505020204" pitchFamily="18" charset="0"/>
              </a:rPr>
              <a:t>CONSEGUENZE SISTEMATICHE</a:t>
            </a:r>
          </a:p>
        </p:txBody>
      </p:sp>
      <p:sp>
        <p:nvSpPr>
          <p:cNvPr id="3" name="Segnaposto contenuto 2"/>
          <p:cNvSpPr>
            <a:spLocks noGrp="1"/>
          </p:cNvSpPr>
          <p:nvPr>
            <p:ph idx="1"/>
          </p:nvPr>
        </p:nvSpPr>
        <p:spPr>
          <a:xfrm>
            <a:off x="677333" y="1332412"/>
            <a:ext cx="10426096" cy="5199017"/>
          </a:xfrm>
        </p:spPr>
        <p:txBody>
          <a:bodyPr>
            <a:normAutofit lnSpcReduction="10000"/>
          </a:bodyPr>
          <a:lstStyle/>
          <a:p>
            <a:pPr marL="0" indent="0" algn="just">
              <a:buNone/>
            </a:pPr>
            <a:r>
              <a:rPr lang="it-IT" b="1" dirty="0">
                <a:latin typeface="Bookman Old Style" panose="02050604050505020204" pitchFamily="18" charset="0"/>
              </a:rPr>
              <a:t>Valutazione del vizio e del sistema dei rimedi nel quadro dei principi generali affermati da </a:t>
            </a:r>
            <a:r>
              <a:rPr lang="it-IT" b="1" dirty="0" err="1">
                <a:latin typeface="Bookman Old Style" panose="02050604050505020204" pitchFamily="18" charset="0"/>
              </a:rPr>
              <a:t>Cass</a:t>
            </a:r>
            <a:r>
              <a:rPr lang="it-IT" b="1" dirty="0">
                <a:latin typeface="Bookman Old Style" panose="02050604050505020204" pitchFamily="18" charset="0"/>
              </a:rPr>
              <a:t>. Sez. Un. 27 ottobre 1995, n. 11178</a:t>
            </a:r>
          </a:p>
          <a:p>
            <a:pPr algn="just"/>
            <a:r>
              <a:rPr lang="it-IT" b="1" dirty="0">
                <a:latin typeface="Bookman Old Style" panose="02050604050505020204" pitchFamily="18" charset="0"/>
              </a:rPr>
              <a:t>RILIEVO D’UFFICIO DEL GIUDICE DELL’ESECUZIONE</a:t>
            </a:r>
          </a:p>
          <a:p>
            <a:pPr marL="0" indent="0" algn="just">
              <a:buNone/>
            </a:pPr>
            <a:r>
              <a:rPr lang="it-IT" b="1" i="1" dirty="0" err="1">
                <a:latin typeface="Bookman Old Style" panose="02050604050505020204" pitchFamily="18" charset="0"/>
              </a:rPr>
              <a:t>Cass</a:t>
            </a:r>
            <a:r>
              <a:rPr lang="it-IT" b="1" i="1" dirty="0">
                <a:latin typeface="Bookman Old Style" panose="02050604050505020204" pitchFamily="18" charset="0"/>
              </a:rPr>
              <a:t>. 4 settembre 1985, n. 4612</a:t>
            </a:r>
          </a:p>
          <a:p>
            <a:pPr algn="just"/>
            <a:r>
              <a:rPr lang="it-IT" b="1" dirty="0">
                <a:latin typeface="Bookman Old Style" panose="02050604050505020204" pitchFamily="18" charset="0"/>
              </a:rPr>
              <a:t>OPPOSIZIONE EX ART. 617 C.P.C. AVVERSO ATTI ESECUTIVI SUCCESSIVI</a:t>
            </a:r>
          </a:p>
          <a:p>
            <a:pPr marL="0" indent="0" algn="just">
              <a:buNone/>
            </a:pPr>
            <a:r>
              <a:rPr lang="it-IT" b="1" i="1" dirty="0" err="1">
                <a:latin typeface="Bookman Old Style" panose="02050604050505020204" pitchFamily="18" charset="0"/>
              </a:rPr>
              <a:t>Cass</a:t>
            </a:r>
            <a:r>
              <a:rPr lang="it-IT" b="1" i="1" dirty="0">
                <a:latin typeface="Bookman Old Style" panose="02050604050505020204" pitchFamily="18" charset="0"/>
              </a:rPr>
              <a:t>. 15 settembre 2017, n. 21379</a:t>
            </a:r>
            <a:r>
              <a:rPr lang="it-IT" dirty="0">
                <a:latin typeface="Bookman Old Style" panose="02050604050505020204" pitchFamily="18" charset="0"/>
              </a:rPr>
              <a:t>: il rimedio può essere utilizzato anche avverso gli atti esecutivi posti in essere successivamente al pignoramento e che presuppongano l’individuazione contenuta nel pignoramento medesimo ciò “</a:t>
            </a:r>
            <a:r>
              <a:rPr lang="it-IT" i="1" dirty="0">
                <a:latin typeface="Bookman Old Style" panose="02050604050505020204" pitchFamily="18" charset="0"/>
              </a:rPr>
              <a:t>in quanto il vizio è tale che non ammette sanatoria perché, in ipotesi, impedisce di pervenire alla vendita del bene, cioè all'esito fisiologico del processo esecutivo</a:t>
            </a:r>
            <a:r>
              <a:rPr lang="it-IT" dirty="0">
                <a:latin typeface="Bookman Old Style" panose="02050604050505020204" pitchFamily="18" charset="0"/>
              </a:rPr>
              <a:t>”</a:t>
            </a:r>
          </a:p>
          <a:p>
            <a:pPr algn="just"/>
            <a:r>
              <a:rPr lang="it-IT" b="1" dirty="0">
                <a:latin typeface="Bookman Old Style" panose="02050604050505020204" pitchFamily="18" charset="0"/>
              </a:rPr>
              <a:t>OPPOSIZIONE EX ART. 617 C.P.C. E TERMINE DI DECADENZA</a:t>
            </a:r>
          </a:p>
          <a:p>
            <a:pPr marL="0" indent="0" algn="just">
              <a:buNone/>
            </a:pPr>
            <a:r>
              <a:rPr lang="it-IT" b="1" i="1" dirty="0" err="1">
                <a:latin typeface="Bookman Old Style" panose="02050604050505020204" pitchFamily="18" charset="0"/>
              </a:rPr>
              <a:t>Cass</a:t>
            </a:r>
            <a:r>
              <a:rPr lang="it-IT" b="1" i="1" dirty="0">
                <a:latin typeface="Bookman Old Style" panose="02050604050505020204" pitchFamily="18" charset="0"/>
              </a:rPr>
              <a:t>. 15 settembre 2017, n. 21379</a:t>
            </a:r>
            <a:r>
              <a:rPr lang="it-IT" dirty="0">
                <a:latin typeface="Bookman Old Style" panose="02050604050505020204" pitchFamily="18" charset="0"/>
              </a:rPr>
              <a:t>: le nullità insanabili “</a:t>
            </a:r>
            <a:r>
              <a:rPr lang="it-IT" i="1" dirty="0">
                <a:latin typeface="Bookman Old Style" panose="02050604050505020204" pitchFamily="18" charset="0"/>
              </a:rPr>
              <a:t>debbono essere fatte valere nel termine di decadenza per l'opposizione con riferimento al singolo atto esecutivo che perciò si assume viziato, atteso che la finalità del processo esecutivo di giungere ad una sollecita chiusura della fase espropriativa non tollera che esso possa trovarsi in una situazione di perenne incertezza </a:t>
            </a:r>
            <a:endParaRPr lang="it-IT" dirty="0">
              <a:latin typeface="Bookman Old Style" panose="02050604050505020204" pitchFamily="18" charset="0"/>
            </a:endParaRPr>
          </a:p>
        </p:txBody>
      </p:sp>
    </p:spTree>
    <p:extLst>
      <p:ext uri="{BB962C8B-B14F-4D97-AF65-F5344CB8AC3E}">
        <p14:creationId xmlns:p14="http://schemas.microsoft.com/office/powerpoint/2010/main" val="2812615966"/>
      </p:ext>
    </p:extLst>
  </p:cSld>
  <p:clrMapOvr>
    <a:masterClrMapping/>
  </p:clrMapOvr>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1039</TotalTime>
  <Words>5085</Words>
  <Application>Microsoft Office PowerPoint</Application>
  <PresentationFormat>Widescreen</PresentationFormat>
  <Paragraphs>227</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Sfaccettatura</vt:lpstr>
      <vt:lpstr>L’INDIVIDUAZIONE DELL’OGGETTO DEL PIGNORAMENTO: RASSEGNA DELLE PRINCIPALI QUESTIONI  Dott. Valerio Colandrea Tribunale di Napoli</vt:lpstr>
      <vt:lpstr>L’INDIVIDUAZIONE DEL BENE OGGETTO DEL PIGNORAMENTO: FUNZIONE</vt:lpstr>
      <vt:lpstr>IL RUOLO DEI DATI CATASTALI</vt:lpstr>
      <vt:lpstr>UN SISTEMA DI INDIVIDUAZIONE DELL’OGGETTO «PER RELATIONEM»</vt:lpstr>
      <vt:lpstr>L’ERRORE NELLA DESCRIZIONE CATASTALE DEL BENE: QUALE PROSPETTIVA?</vt:lpstr>
      <vt:lpstr>LA NATURA DEL VIZIO: IRREGOLARITA’ FORMALE DEL PIGNORAMENTO</vt:lpstr>
      <vt:lpstr>CONSEGUENZE SISTEMATICHE</vt:lpstr>
      <vt:lpstr>L’INCERTEZZA ASSOLUTA SUL BENE: IL REGIME DELLA NULLITA’</vt:lpstr>
      <vt:lpstr>CONSEGUENZE SISTEMATICHE</vt:lpstr>
      <vt:lpstr>LIMITI ALLA DEDUZIONE DEI VIZI CONTRO IL DECRETO DI TRASFERIMENTO?</vt:lpstr>
      <vt:lpstr>IL DISCRIMEN CERTEZZA/INCERTEZZA: QUALI CRITERI UTILIZZARE?</vt:lpstr>
      <vt:lpstr>IL CERTIFICATO CATASTALE STORICO</vt:lpstr>
      <vt:lpstr>RIFERIMENTO AD ATTI SUCCESSIVI?</vt:lpstr>
      <vt:lpstr>ATTI SUCCESSIVI? QUALCHE DUBBIO…</vt:lpstr>
      <vt:lpstr>L’EMERSIONE DEL PROBLEMA: IL CONTROLLO DELL’ESPERTO</vt:lpstr>
      <vt:lpstr>CASISTICA:  VARIAZIONI CATASTALI NOMINALI </vt:lpstr>
      <vt:lpstr>IL PROBLEMA DELLE VARIAZIONI CATASTALI «SOSTANZIALI»</vt:lpstr>
      <vt:lpstr>ERRORI NON SUSCETTIBILI DI NULLITA’ DEL PIGNORAMENTO: CONTINUITA’ E CERTEZZA</vt:lpstr>
      <vt:lpstr>ERRORI SUSCETTIBILI DI NULLITA’ DEL PIGNORAMENTO: ASSENZA DI CONTINUITA’ ED INCERTEZZA</vt:lpstr>
      <vt:lpstr>UN CASO PROBLEMATICO: IL FABBRICATO GIA’ OGGETTO DI ACCATASTAMENTO  </vt:lpstr>
      <vt:lpstr>SOLUZIONI PRATICHE A CONFRONTO</vt:lpstr>
      <vt:lpstr>IL PROBLEMA DELLE DIFFORMITA’ CATASTALI DI FATTO</vt:lpstr>
      <vt:lpstr>CASISISTICA DELLE PRINCIPALI FATTISPECIE:</vt:lpstr>
      <vt:lpstr>IL PIGNORAMENTO «PARZIALE»</vt:lpstr>
      <vt:lpstr>ALTRE IPOTESI</vt:lpstr>
      <vt:lpstr>LE PERTINENZE: PROSPETTIVA «SOSTANZIALE»</vt:lpstr>
      <vt:lpstr>LE PERTINENZE: LA PROSPETTIVA «CATASTALE»</vt:lpstr>
      <vt:lpstr>L’ESTENSIONE DEL PIGNORAMENTO: GLI ACCESSORI</vt:lpstr>
      <vt:lpstr>COORDINAMENTO DELLE PROSPETTIVE?</vt:lpstr>
      <vt:lpstr>L’ERRORE SUL «DIRITTO» PIGNORATO: QUALCHE CENNO</vt:lpstr>
      <vt:lpstr>IL PIGNORAMENTO IN DIFETTO: NULLITA’</vt:lpstr>
      <vt:lpstr>IL PIGNORAMENTO IN ECCESSO: CONSERVAZIONE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L’INDIVIDUAZIONE DEL BENE IMMOBILE OGGETTO DEL PIGNORAMENTO: RASSEGNA DELLE PRINCIPALI QUESTIONI  Dott. Valerio Colandrea Tribunale di Napoli</dc:title>
  <dc:creator>Valerio Colandrea</dc:creator>
  <cp:lastModifiedBy>Maria Ludovica Russo</cp:lastModifiedBy>
  <cp:revision>66</cp:revision>
  <dcterms:created xsi:type="dcterms:W3CDTF">2021-09-22T08:32:06Z</dcterms:created>
  <dcterms:modified xsi:type="dcterms:W3CDTF">2021-10-27T08:54:25Z</dcterms:modified>
</cp:coreProperties>
</file>