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4" r:id="rId19"/>
    <p:sldId id="275" r:id="rId20"/>
    <p:sldId id="273" r:id="rId21"/>
    <p:sldId id="276" r:id="rId2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611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29803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4442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425359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82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1869868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74449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6141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937061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764DE79-268F-4C1A-8933-263129D2AF90}" type="datetimeFigureOut">
              <a:rPr lang="en-US" smtClean="0"/>
              <a:t>4/22/2020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‹N›</a:t>
            </a:fld>
            <a:endParaRPr lang="en-US" dirty="0"/>
          </a:p>
        </p:txBody>
      </p:sp>
    </p:spTree>
    <p:extLst>
      <p:ext uri="{BB962C8B-B14F-4D97-AF65-F5344CB8AC3E}">
        <p14:creationId xmlns:p14="http://schemas.microsoft.com/office/powerpoint/2010/main" val="177686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C764DE79-268F-4C1A-8933-263129D2AF90}" type="datetimeFigureOut">
              <a:rPr lang="en-US" smtClean="0"/>
              <a:t>4/22/2020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a:t>
            </a:fld>
            <a:endParaRPr lang="en-US" dirty="0"/>
          </a:p>
        </p:txBody>
      </p:sp>
    </p:spTree>
    <p:extLst>
      <p:ext uri="{BB962C8B-B14F-4D97-AF65-F5344CB8AC3E}">
        <p14:creationId xmlns:p14="http://schemas.microsoft.com/office/powerpoint/2010/main" val="248089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764DE79-268F-4C1A-8933-263129D2AF90}" type="datetimeFigureOut">
              <a:rPr lang="en-US" smtClean="0"/>
              <a:t>4/22/2020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5487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40326" y="1712421"/>
            <a:ext cx="11272059" cy="2751515"/>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5900" dirty="0" smtClean="0">
                <a:latin typeface="Sylfaen" panose="010A0502050306030303" pitchFamily="18" charset="0"/>
              </a:rPr>
              <a:t>I poteri del G.E. ed il processo esecutivo dopo l’emergenza da Covid-19</a:t>
            </a:r>
            <a:r>
              <a:rPr lang="it-IT" sz="5900" dirty="0" smtClean="0"/>
              <a:t/>
            </a:r>
            <a:br>
              <a:rPr lang="it-IT" sz="5900" dirty="0" smtClean="0"/>
            </a:br>
            <a:endParaRPr lang="it-IT" sz="5900" dirty="0"/>
          </a:p>
        </p:txBody>
      </p:sp>
      <p:sp>
        <p:nvSpPr>
          <p:cNvPr id="3" name="Sottotitolo 2"/>
          <p:cNvSpPr>
            <a:spLocks noGrp="1"/>
          </p:cNvSpPr>
          <p:nvPr>
            <p:ph type="subTitle" idx="1"/>
          </p:nvPr>
        </p:nvSpPr>
        <p:spPr>
          <a:xfrm>
            <a:off x="540326" y="4463936"/>
            <a:ext cx="10615353" cy="1579417"/>
          </a:xfrm>
        </p:spPr>
        <p:txBody>
          <a:bodyPr>
            <a:normAutofit/>
          </a:bodyPr>
          <a:lstStyle/>
          <a:p>
            <a:r>
              <a:rPr lang="it-IT" dirty="0">
                <a:latin typeface="Sylfaen" panose="010A0502050306030303" pitchFamily="18" charset="0"/>
              </a:rPr>
              <a:t>La fase dell’iscrizione a ruolo </a:t>
            </a:r>
            <a:r>
              <a:rPr lang="it-IT" dirty="0" smtClean="0">
                <a:latin typeface="Sylfaen" panose="010A0502050306030303" pitchFamily="18" charset="0"/>
              </a:rPr>
              <a:t>e le sue problematiche</a:t>
            </a:r>
          </a:p>
          <a:p>
            <a:pPr algn="ctr"/>
            <a:r>
              <a:rPr lang="it-IT" dirty="0" smtClean="0">
                <a:latin typeface="Sylfaen" panose="010A0502050306030303" pitchFamily="18" charset="0"/>
              </a:rPr>
              <a:t>23 aprile 2020</a:t>
            </a:r>
          </a:p>
          <a:p>
            <a:r>
              <a:rPr lang="it-IT" dirty="0" err="1" smtClean="0">
                <a:latin typeface="Sylfaen" panose="010A0502050306030303" pitchFamily="18" charset="0"/>
              </a:rPr>
              <a:t>fabrizio</a:t>
            </a:r>
            <a:r>
              <a:rPr lang="it-IT" dirty="0" smtClean="0">
                <a:latin typeface="Sylfaen" panose="010A0502050306030303" pitchFamily="18" charset="0"/>
              </a:rPr>
              <a:t> </a:t>
            </a:r>
            <a:r>
              <a:rPr lang="it-IT" dirty="0" err="1" smtClean="0">
                <a:latin typeface="Sylfaen" panose="010A0502050306030303" pitchFamily="18" charset="0"/>
              </a:rPr>
              <a:t>minutoli</a:t>
            </a:r>
            <a:r>
              <a:rPr lang="it-IT" dirty="0" smtClean="0">
                <a:latin typeface="Sylfaen" panose="010A0502050306030303" pitchFamily="18" charset="0"/>
              </a:rPr>
              <a:t> – tribunale di </a:t>
            </a:r>
            <a:r>
              <a:rPr lang="it-IT" dirty="0" err="1" smtClean="0">
                <a:latin typeface="Sylfaen" panose="010A0502050306030303" pitchFamily="18" charset="0"/>
              </a:rPr>
              <a:t>palermo</a:t>
            </a:r>
            <a:endParaRPr lang="it-IT" dirty="0" smtClean="0">
              <a:latin typeface="Sylfaen" panose="010A0502050306030303" pitchFamily="18" charset="0"/>
            </a:endParaRPr>
          </a:p>
          <a:p>
            <a:endParaRPr lang="it-IT" dirty="0"/>
          </a:p>
        </p:txBody>
      </p:sp>
      <p:pic>
        <p:nvPicPr>
          <p:cNvPr id="4" name="Immagine 3"/>
          <p:cNvPicPr>
            <a:picLocks noChangeAspect="1"/>
          </p:cNvPicPr>
          <p:nvPr/>
        </p:nvPicPr>
        <p:blipFill>
          <a:blip r:embed="rId2"/>
          <a:stretch>
            <a:fillRect/>
          </a:stretch>
        </p:blipFill>
        <p:spPr>
          <a:xfrm>
            <a:off x="822961" y="307051"/>
            <a:ext cx="2917767" cy="1114425"/>
          </a:xfrm>
          <a:prstGeom prst="rect">
            <a:avLst/>
          </a:prstGeom>
        </p:spPr>
      </p:pic>
    </p:spTree>
    <p:extLst>
      <p:ext uri="{BB962C8B-B14F-4D97-AF65-F5344CB8AC3E}">
        <p14:creationId xmlns:p14="http://schemas.microsoft.com/office/powerpoint/2010/main" val="32460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100" dirty="0" smtClean="0">
                <a:latin typeface="Sylfaen" panose="010A0502050306030303" pitchFamily="18" charset="0"/>
              </a:rPr>
              <a:t>la nota di trascrizione  </a:t>
            </a:r>
            <a:endParaRPr lang="it-IT" sz="51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algn="just">
              <a:lnSpc>
                <a:spcPct val="150000"/>
              </a:lnSpc>
              <a:buFontTx/>
              <a:buChar char="-"/>
            </a:pPr>
            <a:r>
              <a:rPr lang="it-IT" dirty="0" smtClean="0">
                <a:latin typeface="Sylfaen" panose="010A0502050306030303" pitchFamily="18" charset="0"/>
              </a:rPr>
              <a:t> Non rientra nella previsione del terzo comma dell’art. 557 c.p.c. (deposito non appena possibile);</a:t>
            </a:r>
          </a:p>
          <a:p>
            <a:pPr algn="just">
              <a:lnSpc>
                <a:spcPct val="150000"/>
              </a:lnSpc>
              <a:buFontTx/>
              <a:buChar char="-"/>
            </a:pPr>
            <a:r>
              <a:rPr lang="it-IT" dirty="0" smtClean="0">
                <a:latin typeface="Sylfaen" panose="010A0502050306030303" pitchFamily="18" charset="0"/>
              </a:rPr>
              <a:t> la funzione centrale della trascrizione del pignoramento immobiliare per il raggiungimento dello scopo proprio del processo esecutivo (</a:t>
            </a:r>
            <a:r>
              <a:rPr lang="it-IT" dirty="0" err="1" smtClean="0">
                <a:latin typeface="Sylfaen" panose="010A0502050306030303" pitchFamily="18" charset="0"/>
              </a:rPr>
              <a:t>Cass</a:t>
            </a:r>
            <a:r>
              <a:rPr lang="it-IT" dirty="0" smtClean="0">
                <a:latin typeface="Sylfaen" panose="010A0502050306030303" pitchFamily="18" charset="0"/>
              </a:rPr>
              <a:t>. </a:t>
            </a:r>
            <a:r>
              <a:rPr lang="it-IT" dirty="0">
                <a:latin typeface="Sylfaen" panose="010A0502050306030303" pitchFamily="18" charset="0"/>
              </a:rPr>
              <a:t>c</a:t>
            </a:r>
            <a:r>
              <a:rPr lang="it-IT" dirty="0" smtClean="0">
                <a:latin typeface="Sylfaen" panose="010A0502050306030303" pitchFamily="18" charset="0"/>
              </a:rPr>
              <a:t>iv. n. 4751/2016);</a:t>
            </a:r>
          </a:p>
          <a:p>
            <a:pPr algn="just">
              <a:lnSpc>
                <a:spcPct val="150000"/>
              </a:lnSpc>
              <a:buFontTx/>
              <a:buChar char="-"/>
            </a:pPr>
            <a:r>
              <a:rPr lang="it-IT" dirty="0">
                <a:latin typeface="Sylfaen" panose="010A0502050306030303" pitchFamily="18" charset="0"/>
              </a:rPr>
              <a:t> </a:t>
            </a:r>
            <a:r>
              <a:rPr lang="it-IT" dirty="0" smtClean="0">
                <a:latin typeface="Sylfaen" panose="010A0502050306030303" pitchFamily="18" charset="0"/>
              </a:rPr>
              <a:t>l’art. 567, c. 2 c.p.c. presuppone logicamente un pignoramento già trascritto;</a:t>
            </a:r>
            <a:endParaRPr lang="it-IT" dirty="0">
              <a:latin typeface="Sylfaen" panose="010A0502050306030303" pitchFamily="18" charset="0"/>
            </a:endParaRPr>
          </a:p>
          <a:p>
            <a:pPr algn="just">
              <a:lnSpc>
                <a:spcPct val="150000"/>
              </a:lnSpc>
              <a:buFontTx/>
              <a:buChar char="-"/>
            </a:pPr>
            <a:r>
              <a:rPr lang="it-IT" dirty="0" smtClean="0">
                <a:latin typeface="Sylfaen" panose="010A0502050306030303" pitchFamily="18" charset="0"/>
              </a:rPr>
              <a:t> la trascrizione quale presupposto indispensabile per dare seguito all’istanza di vendita (</a:t>
            </a:r>
            <a:r>
              <a:rPr lang="it-IT" dirty="0" err="1" smtClean="0">
                <a:latin typeface="Sylfaen" panose="010A0502050306030303" pitchFamily="18" charset="0"/>
              </a:rPr>
              <a:t>Cass</a:t>
            </a:r>
            <a:r>
              <a:rPr lang="it-IT" dirty="0" smtClean="0">
                <a:latin typeface="Sylfaen" panose="010A0502050306030303" pitchFamily="18" charset="0"/>
              </a:rPr>
              <a:t>. civ. n. 15764/2016)</a:t>
            </a: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3657288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4700" dirty="0" smtClean="0">
                <a:latin typeface="Sylfaen" panose="010A0502050306030303" pitchFamily="18" charset="0"/>
              </a:rPr>
              <a:t>la documentazione ipocatastale</a:t>
            </a:r>
            <a:endParaRPr lang="it-IT" sz="4700" dirty="0">
              <a:latin typeface="Sylfaen" panose="010A0502050306030303" pitchFamily="18" charset="0"/>
            </a:endParaRPr>
          </a:p>
        </p:txBody>
      </p:sp>
      <p:sp>
        <p:nvSpPr>
          <p:cNvPr id="6" name="Segnaposto contenuto 5"/>
          <p:cNvSpPr>
            <a:spLocks noGrp="1"/>
          </p:cNvSpPr>
          <p:nvPr>
            <p:ph idx="1"/>
          </p:nvPr>
        </p:nvSpPr>
        <p:spPr>
          <a:xfrm>
            <a:off x="590204" y="1845734"/>
            <a:ext cx="10565476" cy="4455313"/>
          </a:xfrm>
        </p:spPr>
        <p:txBody>
          <a:bodyPr>
            <a:normAutofit fontScale="70000" lnSpcReduction="20000"/>
          </a:bodyPr>
          <a:lstStyle/>
          <a:p>
            <a:pPr algn="just">
              <a:lnSpc>
                <a:spcPct val="150000"/>
              </a:lnSpc>
              <a:buFont typeface="Wingdings" panose="05000000000000000000" pitchFamily="2" charset="2"/>
              <a:buChar char="q"/>
            </a:pPr>
            <a:r>
              <a:rPr lang="it-IT" dirty="0" smtClean="0">
                <a:latin typeface="Sylfaen" panose="010A0502050306030303" pitchFamily="18" charset="0"/>
              </a:rPr>
              <a:t>«</a:t>
            </a:r>
            <a:r>
              <a:rPr lang="it-IT" i="1" dirty="0" smtClean="0">
                <a:latin typeface="Sylfaen" panose="010A0502050306030303" pitchFamily="18" charset="0"/>
              </a:rPr>
              <a:t>i certificati delle </a:t>
            </a:r>
            <a:r>
              <a:rPr lang="it-IT" i="1" dirty="0">
                <a:latin typeface="Sylfaen" panose="010A0502050306030303" pitchFamily="18" charset="0"/>
              </a:rPr>
              <a:t>iscrizioni e </a:t>
            </a:r>
            <a:r>
              <a:rPr lang="it-IT" i="1" dirty="0" smtClean="0">
                <a:latin typeface="Sylfaen" panose="010A0502050306030303" pitchFamily="18" charset="0"/>
              </a:rPr>
              <a:t>trascrizioni relative all’immobile pignorato effettuate nei venti anni anteriori alla trascrizione del pignoramento</a:t>
            </a:r>
            <a:r>
              <a:rPr lang="it-IT" dirty="0" smtClean="0">
                <a:latin typeface="Sylfaen" panose="010A0502050306030303" pitchFamily="18" charset="0"/>
              </a:rPr>
              <a:t>» (≠ ispezioni telematiche prive di valore certificativo)</a:t>
            </a:r>
          </a:p>
          <a:p>
            <a:pPr algn="just">
              <a:lnSpc>
                <a:spcPct val="150000"/>
              </a:lnSpc>
              <a:buFont typeface="Wingdings" panose="05000000000000000000" pitchFamily="2" charset="2"/>
              <a:buChar char="q"/>
            </a:pPr>
            <a:r>
              <a:rPr lang="it-IT" dirty="0" smtClean="0">
                <a:latin typeface="Sylfaen" panose="010A0502050306030303" pitchFamily="18" charset="0"/>
              </a:rPr>
              <a:t>documentare lo stato </a:t>
            </a:r>
            <a:r>
              <a:rPr lang="it-IT" dirty="0">
                <a:latin typeface="Sylfaen" panose="010A0502050306030303" pitchFamily="18" charset="0"/>
              </a:rPr>
              <a:t>civile e </a:t>
            </a:r>
            <a:r>
              <a:rPr lang="it-IT" dirty="0" smtClean="0">
                <a:latin typeface="Sylfaen" panose="010A0502050306030303" pitchFamily="18" charset="0"/>
              </a:rPr>
              <a:t>il regime patrimoniale della </a:t>
            </a:r>
            <a:r>
              <a:rPr lang="it-IT" dirty="0">
                <a:latin typeface="Sylfaen" panose="010A0502050306030303" pitchFamily="18" charset="0"/>
              </a:rPr>
              <a:t>parte esecutata al momento </a:t>
            </a:r>
            <a:r>
              <a:rPr lang="it-IT" dirty="0" smtClean="0">
                <a:latin typeface="Sylfaen" panose="010A0502050306030303" pitchFamily="18" charset="0"/>
              </a:rPr>
              <a:t>dell’acquisto del diritto pignorato (tenendo conto degli effetti della disciplina transitoria della riforma del diritto di famiglia)*</a:t>
            </a:r>
          </a:p>
          <a:p>
            <a:pPr algn="just">
              <a:lnSpc>
                <a:spcPct val="150000"/>
              </a:lnSpc>
              <a:buFont typeface="Wingdings" panose="05000000000000000000" pitchFamily="2" charset="2"/>
              <a:buChar char="q"/>
            </a:pPr>
            <a:r>
              <a:rPr lang="it-IT" dirty="0" smtClean="0">
                <a:latin typeface="Sylfaen" panose="010A0502050306030303" pitchFamily="18" charset="0"/>
              </a:rPr>
              <a:t>il pignoramento del bene rientrante nella comunione legale tra coniugi (</a:t>
            </a:r>
            <a:r>
              <a:rPr lang="it-IT" dirty="0" err="1" smtClean="0">
                <a:latin typeface="Sylfaen" panose="010A0502050306030303" pitchFamily="18" charset="0"/>
              </a:rPr>
              <a:t>Cass</a:t>
            </a:r>
            <a:r>
              <a:rPr lang="it-IT" dirty="0" smtClean="0">
                <a:latin typeface="Sylfaen" panose="010A0502050306030303" pitchFamily="18" charset="0"/>
              </a:rPr>
              <a:t>. civ. n. 6575/2013).</a:t>
            </a:r>
          </a:p>
          <a:p>
            <a:pPr marL="0" indent="0" algn="just">
              <a:lnSpc>
                <a:spcPct val="120000"/>
              </a:lnSpc>
              <a:buNone/>
            </a:pPr>
            <a:r>
              <a:rPr lang="it-IT" dirty="0" smtClean="0">
                <a:latin typeface="Sylfaen" panose="010A0502050306030303" pitchFamily="18" charset="0"/>
              </a:rPr>
              <a:t>*</a:t>
            </a:r>
            <a:r>
              <a:rPr lang="it-IT" sz="1900" dirty="0" smtClean="0">
                <a:latin typeface="Sylfaen" panose="010A0502050306030303" pitchFamily="18" charset="0"/>
              </a:rPr>
              <a:t>Art</a:t>
            </a:r>
            <a:r>
              <a:rPr lang="it-IT" sz="1900" dirty="0">
                <a:latin typeface="Sylfaen" panose="010A0502050306030303" pitchFamily="18" charset="0"/>
              </a:rPr>
              <a:t>. </a:t>
            </a:r>
            <a:r>
              <a:rPr lang="it-IT" sz="1900" dirty="0" smtClean="0">
                <a:latin typeface="Sylfaen" panose="010A0502050306030303" pitchFamily="18" charset="0"/>
              </a:rPr>
              <a:t>228 legge 19 maggio 1975, n. 151</a:t>
            </a:r>
            <a:endParaRPr lang="it-IT" sz="1900" dirty="0">
              <a:latin typeface="Sylfaen" panose="010A0502050306030303" pitchFamily="18" charset="0"/>
            </a:endParaRPr>
          </a:p>
          <a:p>
            <a:pPr marL="0" indent="0" algn="just">
              <a:lnSpc>
                <a:spcPct val="120000"/>
              </a:lnSpc>
              <a:buNone/>
            </a:pPr>
            <a:r>
              <a:rPr lang="it-IT" sz="1900" dirty="0">
                <a:latin typeface="Sylfaen" panose="010A0502050306030303" pitchFamily="18" charset="0"/>
              </a:rPr>
              <a:t>Le famiglie già costituite alla data di entrata in vigore della presente legge, decorso il termine di due anni dalla detta data, sono assoggettate al regime della comunione legale per i beni acquistati successivamente alla data medesima a meno che entro lo stesso termine uno dei coniugi non manifesti volontà contraria in un atto ricevuto da notaio o dall'ufficiale dello stato civile del luogo in cui fu celebrato il </a:t>
            </a:r>
            <a:r>
              <a:rPr lang="it-IT" sz="1900" dirty="0" smtClean="0">
                <a:latin typeface="Sylfaen" panose="010A0502050306030303" pitchFamily="18" charset="0"/>
              </a:rPr>
              <a:t>matrimonio.</a:t>
            </a:r>
            <a:endParaRPr lang="it-IT" sz="1900" dirty="0">
              <a:latin typeface="Sylfaen" panose="010A0502050306030303" pitchFamily="18" charset="0"/>
            </a:endParaRPr>
          </a:p>
          <a:p>
            <a:pPr marL="0" indent="0" algn="just">
              <a:lnSpc>
                <a:spcPct val="120000"/>
              </a:lnSpc>
              <a:buNone/>
            </a:pPr>
            <a:r>
              <a:rPr lang="it-IT" sz="1900" dirty="0">
                <a:latin typeface="Sylfaen" panose="010A0502050306030303" pitchFamily="18" charset="0"/>
              </a:rPr>
              <a:t>Entro lo stesso termine i coniugi possono convenire che i beni acquistati anteriormente alla data indicata nel primo comma siano assoggettati al regime della comunione, salvi i diritti dei terzi.</a:t>
            </a:r>
          </a:p>
          <a:p>
            <a:pPr marL="0" indent="0" algn="just">
              <a:lnSpc>
                <a:spcPct val="120000"/>
              </a:lnSpc>
              <a:buNone/>
            </a:pPr>
            <a:r>
              <a:rPr lang="it-IT" sz="1900" dirty="0">
                <a:latin typeface="Sylfaen" panose="010A0502050306030303" pitchFamily="18" charset="0"/>
              </a:rPr>
              <a:t>Gli atti di cui al presente articolo compresi i trasferimenti eventuali e conseguenti di diritti sono esenti da imposte e tasse e gli onorari professionali ad essi relativi sono ridotti alla metà. Essi non possono essere opposti a terzi se non sono annotati a margine dell'atto di </a:t>
            </a:r>
            <a:r>
              <a:rPr lang="it-IT" sz="1900" dirty="0" smtClean="0">
                <a:latin typeface="Sylfaen" panose="010A0502050306030303" pitchFamily="18" charset="0"/>
              </a:rPr>
              <a:t>matrimonio.</a:t>
            </a:r>
            <a:endParaRPr lang="it-IT" sz="1900" dirty="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a:p>
            <a:pPr marL="0" indent="0" algn="just">
              <a:lnSpc>
                <a:spcPct val="150000"/>
              </a:lnSpc>
              <a:buNone/>
            </a:pPr>
            <a:endParaRPr lang="it-IT" dirty="0" smtClean="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1437538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2800" dirty="0" smtClean="0">
                <a:latin typeface="Sylfaen" panose="010A0502050306030303" pitchFamily="18" charset="0"/>
              </a:rPr>
              <a:t>poteri di verifica d’ufficio e scopo dell’espropriazione</a:t>
            </a:r>
            <a:br>
              <a:rPr lang="it-IT" sz="2800" dirty="0" smtClean="0">
                <a:latin typeface="Sylfaen" panose="010A0502050306030303" pitchFamily="18" charset="0"/>
              </a:rPr>
            </a:br>
            <a:r>
              <a:rPr lang="it-IT" sz="2800" dirty="0" smtClean="0">
                <a:latin typeface="Sylfaen" panose="010A0502050306030303" pitchFamily="18" charset="0"/>
              </a:rPr>
              <a:t>la ragionevole affidabilità della vendita forzata</a:t>
            </a:r>
            <a:endParaRPr lang="it-IT" sz="28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77500" lnSpcReduction="20000"/>
          </a:bodyPr>
          <a:lstStyle/>
          <a:p>
            <a:pPr marL="0" indent="0" algn="just">
              <a:lnSpc>
                <a:spcPct val="150000"/>
              </a:lnSpc>
              <a:buNone/>
            </a:pPr>
            <a:r>
              <a:rPr lang="it-IT" dirty="0" smtClean="0">
                <a:latin typeface="Sylfaen" panose="010A0502050306030303" pitchFamily="18" charset="0"/>
              </a:rPr>
              <a:t>«Rientra, invero, </a:t>
            </a:r>
            <a:r>
              <a:rPr lang="it-IT" dirty="0">
                <a:latin typeface="Sylfaen" panose="010A0502050306030303" pitchFamily="18" charset="0"/>
              </a:rPr>
              <a:t>di certo nei </a:t>
            </a:r>
            <a:r>
              <a:rPr lang="it-IT" b="1" dirty="0">
                <a:latin typeface="Sylfaen" panose="010A0502050306030303" pitchFamily="18" charset="0"/>
              </a:rPr>
              <a:t>poteri ufficiosi </a:t>
            </a:r>
            <a:r>
              <a:rPr lang="it-IT" dirty="0">
                <a:latin typeface="Sylfaen" panose="010A0502050306030303" pitchFamily="18" charset="0"/>
              </a:rPr>
              <a:t>del giudice </a:t>
            </a:r>
            <a:r>
              <a:rPr lang="it-IT" dirty="0" smtClean="0">
                <a:latin typeface="Sylfaen" panose="010A0502050306030303" pitchFamily="18" charset="0"/>
              </a:rPr>
              <a:t>dell’esecuzione </a:t>
            </a:r>
            <a:r>
              <a:rPr lang="it-IT" dirty="0">
                <a:latin typeface="Sylfaen" panose="010A0502050306030303" pitchFamily="18" charset="0"/>
              </a:rPr>
              <a:t>il riscontro delle imprescindibili </a:t>
            </a:r>
            <a:r>
              <a:rPr lang="it-IT" b="1" dirty="0">
                <a:latin typeface="Sylfaen" panose="010A0502050306030303" pitchFamily="18" charset="0"/>
              </a:rPr>
              <a:t>condizioni </a:t>
            </a:r>
            <a:r>
              <a:rPr lang="it-IT" b="1" dirty="0" smtClean="0">
                <a:latin typeface="Sylfaen" panose="010A0502050306030303" pitchFamily="18" charset="0"/>
              </a:rPr>
              <a:t>dell’azione </a:t>
            </a:r>
            <a:r>
              <a:rPr lang="it-IT" b="1" dirty="0">
                <a:latin typeface="Sylfaen" panose="010A0502050306030303" pitchFamily="18" charset="0"/>
              </a:rPr>
              <a:t>esecutiva e presupposti del processo esecutivo</a:t>
            </a:r>
            <a:r>
              <a:rPr lang="it-IT" dirty="0">
                <a:latin typeface="Sylfaen" panose="010A0502050306030303" pitchFamily="18" charset="0"/>
              </a:rPr>
              <a:t>, quelli cioè in mancanza anche sopravvenuta </a:t>
            </a:r>
            <a:r>
              <a:rPr lang="it-IT" dirty="0" smtClean="0">
                <a:latin typeface="Sylfaen" panose="010A0502050306030303" pitchFamily="18" charset="0"/>
              </a:rPr>
              <a:t>dei </a:t>
            </a:r>
            <a:r>
              <a:rPr lang="it-IT" dirty="0">
                <a:latin typeface="Sylfaen" panose="010A0502050306030303" pitchFamily="18" charset="0"/>
              </a:rPr>
              <a:t>quali </a:t>
            </a:r>
            <a:r>
              <a:rPr lang="it-IT" dirty="0" smtClean="0">
                <a:latin typeface="Sylfaen" panose="010A0502050306030303" pitchFamily="18" charset="0"/>
              </a:rPr>
              <a:t>quest’ultimo </a:t>
            </a:r>
            <a:r>
              <a:rPr lang="it-IT" dirty="0">
                <a:latin typeface="Sylfaen" panose="010A0502050306030303" pitchFamily="18" charset="0"/>
              </a:rPr>
              <a:t>non può con ogni evidenza proseguire o raggiungere alcuno dei suoi fini istituzionali e va chiuso anticipatamente, al di là e a prescindere </a:t>
            </a:r>
            <a:r>
              <a:rPr lang="it-IT" dirty="0" smtClean="0">
                <a:latin typeface="Sylfaen" panose="010A0502050306030303" pitchFamily="18" charset="0"/>
              </a:rPr>
              <a:t>di </a:t>
            </a:r>
            <a:r>
              <a:rPr lang="it-IT" dirty="0">
                <a:latin typeface="Sylfaen" panose="010A0502050306030303" pitchFamily="18" charset="0"/>
              </a:rPr>
              <a:t>ogni espressa previsione normativa di </a:t>
            </a:r>
            <a:r>
              <a:rPr lang="it-IT" dirty="0" smtClean="0">
                <a:latin typeface="Sylfaen" panose="010A0502050306030303" pitchFamily="18" charset="0"/>
              </a:rPr>
              <a:t>estinzione. </a:t>
            </a:r>
          </a:p>
          <a:p>
            <a:pPr marL="0" indent="0" algn="just">
              <a:lnSpc>
                <a:spcPct val="150000"/>
              </a:lnSpc>
              <a:buNone/>
            </a:pPr>
            <a:r>
              <a:rPr lang="it-IT" dirty="0">
                <a:latin typeface="Sylfaen" panose="010A0502050306030303" pitchFamily="18" charset="0"/>
              </a:rPr>
              <a:t> Tale accentuato ruolo di controllo del giudice </a:t>
            </a:r>
            <a:r>
              <a:rPr lang="it-IT" dirty="0" smtClean="0">
                <a:latin typeface="Sylfaen" panose="010A0502050306030303" pitchFamily="18" charset="0"/>
              </a:rPr>
              <a:t>dell’esecuzione </a:t>
            </a:r>
            <a:r>
              <a:rPr lang="it-IT" dirty="0">
                <a:latin typeface="Sylfaen" panose="010A0502050306030303" pitchFamily="18" charset="0"/>
              </a:rPr>
              <a:t>è funzionale almeno al </a:t>
            </a:r>
            <a:r>
              <a:rPr lang="it-IT" b="1" dirty="0">
                <a:latin typeface="Sylfaen" panose="010A0502050306030303" pitchFamily="18" charset="0"/>
              </a:rPr>
              <a:t>superiore interesse della regolarità delle operazioni dell'ufficio giurisdizionale</a:t>
            </a:r>
            <a:r>
              <a:rPr lang="it-IT" dirty="0">
                <a:latin typeface="Sylfaen" panose="010A0502050306030303" pitchFamily="18" charset="0"/>
              </a:rPr>
              <a:t>, dal quale gli estranei sollecitati a coinvolgersi nel processo </a:t>
            </a:r>
            <a:r>
              <a:rPr lang="it-IT" dirty="0" smtClean="0">
                <a:latin typeface="Sylfaen" panose="010A0502050306030303" pitchFamily="18" charset="0"/>
              </a:rPr>
              <a:t>– </a:t>
            </a:r>
            <a:r>
              <a:rPr lang="it-IT" dirty="0">
                <a:latin typeface="Sylfaen" panose="010A0502050306030303" pitchFamily="18" charset="0"/>
              </a:rPr>
              <a:t>come i potenziali aggiudicatari, peraltro indispensabili affinché </a:t>
            </a:r>
            <a:r>
              <a:rPr lang="it-IT" dirty="0" smtClean="0">
                <a:latin typeface="Sylfaen" panose="010A0502050306030303" pitchFamily="18" charset="0"/>
              </a:rPr>
              <a:t>l’espropriazione </a:t>
            </a:r>
            <a:r>
              <a:rPr lang="it-IT" dirty="0">
                <a:latin typeface="Sylfaen" panose="010A0502050306030303" pitchFamily="18" charset="0"/>
              </a:rPr>
              <a:t>si completi con la liquidazione del bene del debitore al fine del soddisfacimento almeno parziale dei crediti </a:t>
            </a:r>
            <a:r>
              <a:rPr lang="it-IT" dirty="0" smtClean="0">
                <a:latin typeface="Sylfaen" panose="010A0502050306030303" pitchFamily="18" charset="0"/>
              </a:rPr>
              <a:t>azionati – devono </a:t>
            </a:r>
            <a:r>
              <a:rPr lang="it-IT" dirty="0">
                <a:latin typeface="Sylfaen" panose="010A0502050306030303" pitchFamily="18" charset="0"/>
              </a:rPr>
              <a:t>potersi attendere </a:t>
            </a:r>
            <a:r>
              <a:rPr lang="it-IT" b="1" dirty="0">
                <a:latin typeface="Sylfaen" panose="010A0502050306030303" pitchFamily="18" charset="0"/>
              </a:rPr>
              <a:t>affidabilità ed </a:t>
            </a:r>
            <a:r>
              <a:rPr lang="it-IT" b="1" dirty="0" smtClean="0">
                <a:latin typeface="Sylfaen" panose="010A0502050306030303" pitchFamily="18" charset="0"/>
              </a:rPr>
              <a:t>attendibilità</a:t>
            </a:r>
            <a:r>
              <a:rPr lang="it-IT" dirty="0" smtClean="0">
                <a:latin typeface="Sylfaen" panose="010A0502050306030303" pitchFamily="18" charset="0"/>
              </a:rPr>
              <a:t>» </a:t>
            </a:r>
            <a:r>
              <a:rPr lang="it-IT" dirty="0">
                <a:latin typeface="Sylfaen" panose="010A0502050306030303" pitchFamily="18" charset="0"/>
              </a:rPr>
              <a:t>(</a:t>
            </a:r>
            <a:r>
              <a:rPr lang="it-IT" dirty="0" err="1" smtClean="0">
                <a:latin typeface="Sylfaen" panose="010A0502050306030303" pitchFamily="18" charset="0"/>
              </a:rPr>
              <a:t>Cass</a:t>
            </a:r>
            <a:r>
              <a:rPr lang="it-IT" dirty="0" smtClean="0">
                <a:latin typeface="Sylfaen" panose="010A0502050306030303" pitchFamily="18" charset="0"/>
              </a:rPr>
              <a:t>. civ. n. 2043/2017)</a:t>
            </a:r>
          </a:p>
          <a:p>
            <a:pPr marL="0" indent="0" algn="just">
              <a:lnSpc>
                <a:spcPct val="150000"/>
              </a:lnSpc>
              <a:buNone/>
            </a:pPr>
            <a:r>
              <a:rPr lang="it-IT" dirty="0" smtClean="0">
                <a:latin typeface="Sylfaen" panose="010A0502050306030303" pitchFamily="18" charset="0"/>
              </a:rPr>
              <a:t>«Una </a:t>
            </a:r>
            <a:r>
              <a:rPr lang="it-IT" dirty="0">
                <a:latin typeface="Sylfaen" panose="010A0502050306030303" pitchFamily="18" charset="0"/>
              </a:rPr>
              <a:t>delle componenti che concorre in modo significativo all'efficienza delle vendite giudiziarie è rappresentata dalla </a:t>
            </a:r>
            <a:r>
              <a:rPr lang="it-IT" b="1" dirty="0">
                <a:latin typeface="Sylfaen" panose="010A0502050306030303" pitchFamily="18" charset="0"/>
              </a:rPr>
              <a:t>tutela dell'aggiudicatario</a:t>
            </a:r>
            <a:r>
              <a:rPr lang="it-IT" dirty="0">
                <a:latin typeface="Sylfaen" panose="010A0502050306030303" pitchFamily="18" charset="0"/>
              </a:rPr>
              <a:t>. Infatti, la partecipazione ad un'asta giudiziaria sarà tanto più "appetibile", quanto minori siano le incertezze in ordine alla stabilità degli effetti </a:t>
            </a:r>
            <a:r>
              <a:rPr lang="it-IT" dirty="0" smtClean="0">
                <a:latin typeface="Sylfaen" panose="010A0502050306030303" pitchFamily="18" charset="0"/>
              </a:rPr>
              <a:t>dell'aggiudicazione» (</a:t>
            </a:r>
            <a:r>
              <a:rPr lang="it-IT" dirty="0" err="1" smtClean="0">
                <a:latin typeface="Sylfaen" panose="010A0502050306030303" pitchFamily="18" charset="0"/>
              </a:rPr>
              <a:t>Cass</a:t>
            </a:r>
            <a:r>
              <a:rPr lang="it-IT" dirty="0" smtClean="0">
                <a:latin typeface="Sylfaen" panose="010A0502050306030303" pitchFamily="18" charset="0"/>
              </a:rPr>
              <a:t>. civ. n. 3709/2019)</a:t>
            </a: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3001397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4200" dirty="0" smtClean="0"/>
              <a:t/>
            </a:r>
            <a:br>
              <a:rPr lang="it-IT" sz="4200" dirty="0" smtClean="0"/>
            </a:br>
            <a:r>
              <a:rPr lang="it-IT" sz="4000" dirty="0" smtClean="0">
                <a:latin typeface="Sylfaen" panose="010A0502050306030303" pitchFamily="18" charset="0"/>
              </a:rPr>
              <a:t>la verifica della «appartenenza» del bene al debitore</a:t>
            </a:r>
            <a:endParaRPr lang="it-IT" sz="40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marL="0" indent="0" algn="just">
              <a:lnSpc>
                <a:spcPct val="150000"/>
              </a:lnSpc>
              <a:buNone/>
            </a:pPr>
            <a:r>
              <a:rPr lang="it-IT" dirty="0" smtClean="0">
                <a:latin typeface="Sylfaen" panose="010A0502050306030303" pitchFamily="18" charset="0"/>
              </a:rPr>
              <a:t>Spetta al giudice dell’esecuzione </a:t>
            </a:r>
            <a:r>
              <a:rPr lang="it-IT" b="1" dirty="0" smtClean="0">
                <a:latin typeface="Sylfaen" panose="010A0502050306030303" pitchFamily="18" charset="0"/>
              </a:rPr>
              <a:t>verificare d’ufficio la formale titolarità </a:t>
            </a:r>
            <a:r>
              <a:rPr lang="it-IT" dirty="0" smtClean="0">
                <a:latin typeface="Sylfaen" panose="010A0502050306030303" pitchFamily="18" charset="0"/>
              </a:rPr>
              <a:t>in capo alla parte esecutata del diritto reale pignorato e ciò sulla base delle risultanze dei registri immobiliari da cui deve risultare la trascrizione di </a:t>
            </a:r>
            <a:r>
              <a:rPr lang="it-IT" b="1" dirty="0" smtClean="0">
                <a:latin typeface="Sylfaen" panose="010A0502050306030303" pitchFamily="18" charset="0"/>
              </a:rPr>
              <a:t>un titolo di acquisto in favore </a:t>
            </a:r>
            <a:r>
              <a:rPr lang="it-IT" dirty="0" smtClean="0">
                <a:latin typeface="Sylfaen" panose="010A0502050306030303" pitchFamily="18" charset="0"/>
              </a:rPr>
              <a:t>di quest’ultima (</a:t>
            </a:r>
            <a:r>
              <a:rPr lang="it-IT" dirty="0" err="1" smtClean="0">
                <a:latin typeface="Sylfaen" panose="010A0502050306030303" pitchFamily="18" charset="0"/>
              </a:rPr>
              <a:t>Cass</a:t>
            </a:r>
            <a:r>
              <a:rPr lang="it-IT" dirty="0" smtClean="0">
                <a:latin typeface="Sylfaen" panose="010A0502050306030303" pitchFamily="18" charset="0"/>
              </a:rPr>
              <a:t>. civ. n. 11638/2014)</a:t>
            </a:r>
          </a:p>
          <a:p>
            <a:pPr marL="0" indent="0" algn="just">
              <a:lnSpc>
                <a:spcPct val="150000"/>
              </a:lnSpc>
              <a:buNone/>
            </a:pPr>
            <a:r>
              <a:rPr lang="it-IT" dirty="0" smtClean="0">
                <a:latin typeface="Sylfaen" panose="010A0502050306030303" pitchFamily="18" charset="0"/>
              </a:rPr>
              <a:t>Deve </a:t>
            </a:r>
            <a:r>
              <a:rPr lang="it-IT" dirty="0">
                <a:latin typeface="Sylfaen" panose="010A0502050306030303" pitchFamily="18" charset="0"/>
              </a:rPr>
              <a:t>essere assicurata la continuità delle trascrizioni di idonei atti di acquisto del diritto oggetto di pignoramento risalendo </a:t>
            </a:r>
            <a:r>
              <a:rPr lang="it-IT" dirty="0" smtClean="0">
                <a:latin typeface="Sylfaen" panose="010A0502050306030303" pitchFamily="18" charset="0"/>
              </a:rPr>
              <a:t>all’ultimo atto </a:t>
            </a:r>
            <a:r>
              <a:rPr lang="it-IT" dirty="0">
                <a:latin typeface="Sylfaen" panose="010A0502050306030303" pitchFamily="18" charset="0"/>
              </a:rPr>
              <a:t>di acquisto </a:t>
            </a:r>
            <a:r>
              <a:rPr lang="it-IT" dirty="0" smtClean="0">
                <a:latin typeface="Sylfaen" panose="010A0502050306030303" pitchFamily="18" charset="0"/>
              </a:rPr>
              <a:t>trascritto </a:t>
            </a:r>
            <a:r>
              <a:rPr lang="it-IT" b="1" dirty="0" smtClean="0">
                <a:latin typeface="Sylfaen" panose="010A0502050306030303" pitchFamily="18" charset="0"/>
              </a:rPr>
              <a:t>in data anteriore </a:t>
            </a:r>
            <a:r>
              <a:rPr lang="it-IT" b="1" dirty="0">
                <a:latin typeface="Sylfaen" panose="010A0502050306030303" pitchFamily="18" charset="0"/>
              </a:rPr>
              <a:t>al ventennio </a:t>
            </a:r>
            <a:r>
              <a:rPr lang="it-IT" dirty="0">
                <a:latin typeface="Sylfaen" panose="010A0502050306030303" pitchFamily="18" charset="0"/>
              </a:rPr>
              <a:t>a ritroso dalla data di trascrizione del </a:t>
            </a:r>
            <a:r>
              <a:rPr lang="it-IT" dirty="0" smtClean="0">
                <a:latin typeface="Sylfaen" panose="010A0502050306030303" pitchFamily="18" charset="0"/>
              </a:rPr>
              <a:t>pignoramento, anche quando la trascrizione a favore dell’esecutato o di un suo dante causa ricada nel ventennio (</a:t>
            </a:r>
            <a:r>
              <a:rPr lang="it-IT" dirty="0" err="1" smtClean="0">
                <a:latin typeface="Sylfaen" panose="010A0502050306030303" pitchFamily="18" charset="0"/>
              </a:rPr>
              <a:t>Cass</a:t>
            </a:r>
            <a:r>
              <a:rPr lang="it-IT" dirty="0" smtClean="0">
                <a:latin typeface="Sylfaen" panose="010A0502050306030303" pitchFamily="18" charset="0"/>
              </a:rPr>
              <a:t>. civ. n. 15597/2019)</a:t>
            </a:r>
          </a:p>
          <a:p>
            <a:pPr marL="0" indent="0" algn="just">
              <a:lnSpc>
                <a:spcPct val="150000"/>
              </a:lnSpc>
              <a:buNone/>
            </a:pPr>
            <a:endParaRPr lang="it-IT" dirty="0" smtClean="0">
              <a:latin typeface="Sylfaen" panose="010A0502050306030303" pitchFamily="18" charset="0"/>
            </a:endParaRPr>
          </a:p>
          <a:p>
            <a:pPr marL="0" indent="0" algn="just">
              <a:lnSpc>
                <a:spcPct val="150000"/>
              </a:lnSpc>
              <a:buNone/>
            </a:pPr>
            <a:endParaRPr lang="it-IT" dirty="0" smtClean="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834293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4200" dirty="0" smtClean="0"/>
              <a:t/>
            </a:r>
            <a:br>
              <a:rPr lang="it-IT" sz="4200" dirty="0" smtClean="0"/>
            </a:br>
            <a:r>
              <a:rPr lang="it-IT" sz="4000" dirty="0" smtClean="0">
                <a:latin typeface="Sylfaen" panose="010A0502050306030303" pitchFamily="18" charset="0"/>
              </a:rPr>
              <a:t>la verifica della «appartenenza» del bene al debitore</a:t>
            </a:r>
            <a:endParaRPr lang="it-IT" sz="40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85000" lnSpcReduction="10000"/>
          </a:bodyPr>
          <a:lstStyle/>
          <a:p>
            <a:pPr marL="0" indent="0" algn="just">
              <a:lnSpc>
                <a:spcPct val="150000"/>
              </a:lnSpc>
              <a:buNone/>
            </a:pPr>
            <a:r>
              <a:rPr lang="it-IT" dirty="0" smtClean="0">
                <a:latin typeface="Sylfaen" panose="010A0502050306030303" pitchFamily="18" charset="0"/>
              </a:rPr>
              <a:t>«Risalire all’ultimo </a:t>
            </a:r>
            <a:r>
              <a:rPr lang="it-IT" dirty="0">
                <a:latin typeface="Sylfaen" panose="010A0502050306030303" pitchFamily="18" charset="0"/>
              </a:rPr>
              <a:t>acquisto, idoneamente trascritto, anteriore al ventennio, a favore </a:t>
            </a:r>
            <a:r>
              <a:rPr lang="it-IT" dirty="0" smtClean="0">
                <a:latin typeface="Sylfaen" panose="010A0502050306030303" pitchFamily="18" charset="0"/>
              </a:rPr>
              <a:t>dell’esecutato </a:t>
            </a:r>
            <a:r>
              <a:rPr lang="it-IT" dirty="0">
                <a:latin typeface="Sylfaen" panose="010A0502050306030303" pitchFamily="18" charset="0"/>
              </a:rPr>
              <a:t>o dei suoi danti causa, è la necessaria premessa per dare un grado di conducente attendibilità alle risultanze </a:t>
            </a:r>
            <a:r>
              <a:rPr lang="it-IT" dirty="0" err="1">
                <a:latin typeface="Sylfaen" panose="010A0502050306030303" pitchFamily="18" charset="0"/>
              </a:rPr>
              <a:t>infraventennali</a:t>
            </a:r>
            <a:r>
              <a:rPr lang="it-IT" dirty="0">
                <a:latin typeface="Sylfaen" panose="010A0502050306030303" pitchFamily="18" charset="0"/>
              </a:rPr>
              <a:t> cui, per sintesi legislativa, si è riferito il </a:t>
            </a:r>
            <a:r>
              <a:rPr lang="it-IT" dirty="0" smtClean="0">
                <a:latin typeface="Sylfaen" panose="010A0502050306030303" pitchFamily="18" charset="0"/>
              </a:rPr>
              <a:t>legislatore»</a:t>
            </a:r>
          </a:p>
          <a:p>
            <a:pPr marL="0" indent="0" algn="just">
              <a:lnSpc>
                <a:spcPct val="150000"/>
              </a:lnSpc>
              <a:buNone/>
            </a:pPr>
            <a:r>
              <a:rPr lang="it-IT" dirty="0" smtClean="0">
                <a:latin typeface="Sylfaen" panose="010A0502050306030303" pitchFamily="18" charset="0"/>
              </a:rPr>
              <a:t>Premesse la natura </a:t>
            </a:r>
            <a:r>
              <a:rPr lang="it-IT" b="1" dirty="0" smtClean="0">
                <a:latin typeface="Sylfaen" panose="010A0502050306030303" pitchFamily="18" charset="0"/>
              </a:rPr>
              <a:t>derivativa</a:t>
            </a:r>
            <a:r>
              <a:rPr lang="it-IT" dirty="0" smtClean="0">
                <a:latin typeface="Sylfaen" panose="010A0502050306030303" pitchFamily="18" charset="0"/>
              </a:rPr>
              <a:t> dell’acquisto dell’aggiudicatario (art. 2919 c.c.) e la specifica disciplina per l’ipotesi di </a:t>
            </a:r>
            <a:r>
              <a:rPr lang="it-IT" b="1" dirty="0" smtClean="0">
                <a:latin typeface="Sylfaen" panose="010A0502050306030303" pitchFamily="18" charset="0"/>
              </a:rPr>
              <a:t>evizione</a:t>
            </a:r>
            <a:r>
              <a:rPr lang="it-IT" dirty="0" smtClean="0">
                <a:latin typeface="Sylfaen" panose="010A0502050306030303" pitchFamily="18" charset="0"/>
              </a:rPr>
              <a:t> (art. 2921 </a:t>
            </a:r>
            <a:r>
              <a:rPr lang="it-IT" dirty="0">
                <a:latin typeface="Sylfaen" panose="010A0502050306030303" pitchFamily="18" charset="0"/>
              </a:rPr>
              <a:t>c.c.), </a:t>
            </a:r>
            <a:r>
              <a:rPr lang="it-IT" dirty="0" smtClean="0">
                <a:latin typeface="Sylfaen" panose="010A0502050306030303" pitchFamily="18" charset="0"/>
              </a:rPr>
              <a:t>«in </a:t>
            </a:r>
            <a:r>
              <a:rPr lang="it-IT" dirty="0">
                <a:latin typeface="Sylfaen" panose="010A0502050306030303" pitchFamily="18" charset="0"/>
              </a:rPr>
              <a:t>questa cornice, risulterebbe </a:t>
            </a:r>
            <a:r>
              <a:rPr lang="it-IT" dirty="0" smtClean="0">
                <a:latin typeface="Sylfaen" panose="010A0502050306030303" pitchFamily="18" charset="0"/>
              </a:rPr>
              <a:t>… </a:t>
            </a:r>
            <a:r>
              <a:rPr lang="it-IT" dirty="0">
                <a:latin typeface="Sylfaen" panose="010A0502050306030303" pitchFamily="18" charset="0"/>
              </a:rPr>
              <a:t>irriducibilmente distonico che, </a:t>
            </a:r>
            <a:r>
              <a:rPr lang="it-IT" dirty="0" smtClean="0">
                <a:latin typeface="Sylfaen" panose="010A0502050306030303" pitchFamily="18" charset="0"/>
              </a:rPr>
              <a:t>nell’evoluzione </a:t>
            </a:r>
            <a:r>
              <a:rPr lang="it-IT" dirty="0">
                <a:latin typeface="Sylfaen" panose="010A0502050306030303" pitchFamily="18" charset="0"/>
              </a:rPr>
              <a:t>della normativa inerente alle espropriazioni coattive, mirata a rendere </a:t>
            </a:r>
            <a:r>
              <a:rPr lang="it-IT" b="1" dirty="0">
                <a:latin typeface="Sylfaen" panose="010A0502050306030303" pitchFamily="18" charset="0"/>
              </a:rPr>
              <a:t>il più affidabile e così appetibile possibile la vendita</a:t>
            </a:r>
            <a:r>
              <a:rPr lang="it-IT" dirty="0">
                <a:latin typeface="Sylfaen" panose="010A0502050306030303" pitchFamily="18" charset="0"/>
              </a:rPr>
              <a:t> </a:t>
            </a:r>
            <a:r>
              <a:rPr lang="it-IT" b="1" dirty="0">
                <a:latin typeface="Sylfaen" panose="010A0502050306030303" pitchFamily="18" charset="0"/>
              </a:rPr>
              <a:t>forzata</a:t>
            </a:r>
            <a:r>
              <a:rPr lang="it-IT" dirty="0">
                <a:latin typeface="Sylfaen" panose="010A0502050306030303" pitchFamily="18" charset="0"/>
              </a:rPr>
              <a:t> </a:t>
            </a:r>
            <a:r>
              <a:rPr lang="it-IT" b="1" dirty="0">
                <a:latin typeface="Sylfaen" panose="010A0502050306030303" pitchFamily="18" charset="0"/>
              </a:rPr>
              <a:t>e quindi il recupero e la stabilità del credito</a:t>
            </a:r>
            <a:r>
              <a:rPr lang="it-IT" dirty="0">
                <a:latin typeface="Sylfaen" panose="010A0502050306030303" pitchFamily="18" charset="0"/>
              </a:rPr>
              <a:t>, il legislatore, con la modifica </a:t>
            </a:r>
            <a:r>
              <a:rPr lang="it-IT" dirty="0" smtClean="0">
                <a:latin typeface="Sylfaen" panose="010A0502050306030303" pitchFamily="18" charset="0"/>
              </a:rPr>
              <a:t>dell’art</a:t>
            </a:r>
            <a:r>
              <a:rPr lang="it-IT" dirty="0">
                <a:latin typeface="Sylfaen" panose="010A0502050306030303" pitchFamily="18" charset="0"/>
              </a:rPr>
              <a:t>. 567 c.p.c., abbia invece indebolito lo "standard" di affidabilità e quindi di attrattività del bene trasferito in ottica di mercato, per di più trasferendo ogni rischio </a:t>
            </a:r>
            <a:r>
              <a:rPr lang="it-IT" dirty="0" smtClean="0">
                <a:latin typeface="Sylfaen" panose="010A0502050306030303" pitchFamily="18" charset="0"/>
              </a:rPr>
              <a:t>sull’acquirente </a:t>
            </a:r>
            <a:r>
              <a:rPr lang="it-IT" dirty="0">
                <a:latin typeface="Sylfaen" panose="010A0502050306030303" pitchFamily="18" charset="0"/>
              </a:rPr>
              <a:t>con la sola garanzia per evizione, nonostante la maggior tutela possibile di quegli sia invece il motivo dominante delle riforme susseguitesi almeno dal </a:t>
            </a:r>
            <a:r>
              <a:rPr lang="it-IT" dirty="0" smtClean="0">
                <a:latin typeface="Sylfaen" panose="010A0502050306030303" pitchFamily="18" charset="0"/>
              </a:rPr>
              <a:t>2005 (</a:t>
            </a:r>
            <a:r>
              <a:rPr lang="it-IT" dirty="0" err="1" smtClean="0">
                <a:latin typeface="Sylfaen" panose="010A0502050306030303" pitchFamily="18" charset="0"/>
              </a:rPr>
              <a:t>Cass</a:t>
            </a:r>
            <a:r>
              <a:rPr lang="it-IT" dirty="0" smtClean="0">
                <a:latin typeface="Sylfaen" panose="010A0502050306030303" pitchFamily="18" charset="0"/>
              </a:rPr>
              <a:t>. civ. n. 15597/2019)</a:t>
            </a:r>
          </a:p>
          <a:p>
            <a:pPr marL="0" indent="0" algn="just">
              <a:lnSpc>
                <a:spcPct val="150000"/>
              </a:lnSpc>
              <a:buNone/>
            </a:pPr>
            <a:endParaRPr lang="it-IT" dirty="0" smtClean="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869601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3100" dirty="0" smtClean="0">
                <a:latin typeface="Sylfaen" panose="010A0502050306030303" pitchFamily="18" charset="0"/>
              </a:rPr>
              <a:t>il ripristino </a:t>
            </a:r>
            <a:r>
              <a:rPr lang="it-IT" sz="3100" i="1" dirty="0" smtClean="0">
                <a:latin typeface="Sylfaen" panose="010A0502050306030303" pitchFamily="18" charset="0"/>
              </a:rPr>
              <a:t>ex post </a:t>
            </a:r>
            <a:r>
              <a:rPr lang="it-IT" sz="3100" dirty="0" smtClean="0">
                <a:latin typeface="Sylfaen" panose="010A0502050306030303" pitchFamily="18" charset="0"/>
              </a:rPr>
              <a:t>della continuità in caso di acquisto </a:t>
            </a:r>
            <a:r>
              <a:rPr lang="it-IT" sz="3100" i="1" dirty="0" err="1" smtClean="0">
                <a:latin typeface="Sylfaen" panose="010A0502050306030303" pitchFamily="18" charset="0"/>
              </a:rPr>
              <a:t>mortis</a:t>
            </a:r>
            <a:r>
              <a:rPr lang="it-IT" sz="3100" i="1" dirty="0" smtClean="0">
                <a:latin typeface="Sylfaen" panose="010A0502050306030303" pitchFamily="18" charset="0"/>
              </a:rPr>
              <a:t> causa</a:t>
            </a:r>
            <a:endParaRPr lang="it-IT" sz="31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marL="0" indent="0" algn="just">
              <a:lnSpc>
                <a:spcPct val="150000"/>
              </a:lnSpc>
              <a:buNone/>
            </a:pPr>
            <a:r>
              <a:rPr lang="it-IT" dirty="0" smtClean="0">
                <a:latin typeface="Sylfaen" panose="010A0502050306030303" pitchFamily="18" charset="0"/>
              </a:rPr>
              <a:t>La </a:t>
            </a:r>
            <a:r>
              <a:rPr lang="it-IT" dirty="0">
                <a:latin typeface="Sylfaen" panose="010A0502050306030303" pitchFamily="18" charset="0"/>
              </a:rPr>
              <a:t>trascrizione </a:t>
            </a:r>
            <a:r>
              <a:rPr lang="it-IT" dirty="0" smtClean="0">
                <a:latin typeface="Sylfaen" panose="010A0502050306030303" pitchFamily="18" charset="0"/>
              </a:rPr>
              <a:t>dell’</a:t>
            </a:r>
            <a:r>
              <a:rPr lang="it-IT" b="1" dirty="0" smtClean="0">
                <a:latin typeface="Sylfaen" panose="010A0502050306030303" pitchFamily="18" charset="0"/>
              </a:rPr>
              <a:t>accettazione dell’eredità</a:t>
            </a:r>
            <a:r>
              <a:rPr lang="it-IT" dirty="0" smtClean="0">
                <a:latin typeface="Sylfaen" panose="010A0502050306030303" pitchFamily="18" charset="0"/>
              </a:rPr>
              <a:t> </a:t>
            </a:r>
            <a:r>
              <a:rPr lang="it-IT" dirty="0">
                <a:latin typeface="Sylfaen" panose="010A0502050306030303" pitchFamily="18" charset="0"/>
              </a:rPr>
              <a:t>assicura </a:t>
            </a:r>
            <a:r>
              <a:rPr lang="it-IT" dirty="0" smtClean="0">
                <a:latin typeface="Sylfaen" panose="010A0502050306030303" pitchFamily="18" charset="0"/>
              </a:rPr>
              <a:t>il </a:t>
            </a:r>
            <a:r>
              <a:rPr lang="it-IT" dirty="0">
                <a:latin typeface="Sylfaen" panose="010A0502050306030303" pitchFamily="18" charset="0"/>
              </a:rPr>
              <a:t>rispetto del principio della continuità delle trascrizioni di cui </a:t>
            </a:r>
            <a:r>
              <a:rPr lang="it-IT" dirty="0" smtClean="0">
                <a:latin typeface="Sylfaen" panose="010A0502050306030303" pitchFamily="18" charset="0"/>
              </a:rPr>
              <a:t>all’art</a:t>
            </a:r>
            <a:r>
              <a:rPr lang="it-IT" dirty="0">
                <a:latin typeface="Sylfaen" panose="010A0502050306030303" pitchFamily="18" charset="0"/>
              </a:rPr>
              <a:t>. 2650 c.c., attribuendo efficacia alle successive trascrizioni o iscrizioni eseguite a carico </a:t>
            </a:r>
            <a:r>
              <a:rPr lang="it-IT" dirty="0" smtClean="0">
                <a:latin typeface="Sylfaen" panose="010A0502050306030303" pitchFamily="18" charset="0"/>
              </a:rPr>
              <a:t>dell’erede </a:t>
            </a:r>
            <a:r>
              <a:rPr lang="it-IT" dirty="0">
                <a:latin typeface="Sylfaen" panose="010A0502050306030303" pitchFamily="18" charset="0"/>
              </a:rPr>
              <a:t>e relative a beni </a:t>
            </a:r>
            <a:r>
              <a:rPr lang="it-IT" dirty="0" smtClean="0">
                <a:latin typeface="Sylfaen" panose="010A0502050306030303" pitchFamily="18" charset="0"/>
              </a:rPr>
              <a:t>dell’eredità … la </a:t>
            </a:r>
            <a:r>
              <a:rPr lang="it-IT" dirty="0">
                <a:latin typeface="Sylfaen" panose="010A0502050306030303" pitchFamily="18" charset="0"/>
              </a:rPr>
              <a:t>funzione principale che la trascrizione </a:t>
            </a:r>
            <a:r>
              <a:rPr lang="it-IT" dirty="0" smtClean="0">
                <a:latin typeface="Sylfaen" panose="010A0502050306030303" pitchFamily="18" charset="0"/>
              </a:rPr>
              <a:t>dell’acquisto </a:t>
            </a:r>
            <a:r>
              <a:rPr lang="it-IT" i="1" dirty="0" err="1">
                <a:latin typeface="Sylfaen" panose="010A0502050306030303" pitchFamily="18" charset="0"/>
              </a:rPr>
              <a:t>mortis</a:t>
            </a:r>
            <a:r>
              <a:rPr lang="it-IT" i="1" dirty="0">
                <a:latin typeface="Sylfaen" panose="010A0502050306030303" pitchFamily="18" charset="0"/>
              </a:rPr>
              <a:t> causa </a:t>
            </a:r>
            <a:r>
              <a:rPr lang="it-IT" dirty="0">
                <a:latin typeface="Sylfaen" panose="010A0502050306030303" pitchFamily="18" charset="0"/>
              </a:rPr>
              <a:t>in capo </a:t>
            </a:r>
            <a:r>
              <a:rPr lang="it-IT" dirty="0" smtClean="0">
                <a:latin typeface="Sylfaen" panose="010A0502050306030303" pitchFamily="18" charset="0"/>
              </a:rPr>
              <a:t>all’esecutato </a:t>
            </a:r>
            <a:r>
              <a:rPr lang="it-IT" dirty="0">
                <a:latin typeface="Sylfaen" panose="010A0502050306030303" pitchFamily="18" charset="0"/>
              </a:rPr>
              <a:t>assolve </a:t>
            </a:r>
            <a:r>
              <a:rPr lang="it-IT" dirty="0" smtClean="0">
                <a:latin typeface="Sylfaen" panose="010A0502050306030303" pitchFamily="18" charset="0"/>
              </a:rPr>
              <a:t>nell’espropriazione </a:t>
            </a:r>
            <a:r>
              <a:rPr lang="it-IT" dirty="0">
                <a:latin typeface="Sylfaen" panose="010A0502050306030303" pitchFamily="18" charset="0"/>
              </a:rPr>
              <a:t>immobiliare è quella di </a:t>
            </a:r>
            <a:r>
              <a:rPr lang="it-IT" b="1" dirty="0">
                <a:latin typeface="Sylfaen" panose="010A0502050306030303" pitchFamily="18" charset="0"/>
              </a:rPr>
              <a:t>tutelare </a:t>
            </a:r>
            <a:r>
              <a:rPr lang="it-IT" b="1" dirty="0" smtClean="0">
                <a:latin typeface="Sylfaen" panose="010A0502050306030303" pitchFamily="18" charset="0"/>
              </a:rPr>
              <a:t>l’acquisto dell’aggiudicatario</a:t>
            </a:r>
            <a:r>
              <a:rPr lang="it-IT" dirty="0">
                <a:latin typeface="Sylfaen" panose="010A0502050306030303" pitchFamily="18" charset="0"/>
              </a:rPr>
              <a:t>, garantendone la stabilità in caso di conflitto con gli aventi causa </a:t>
            </a:r>
            <a:r>
              <a:rPr lang="it-IT" dirty="0" smtClean="0">
                <a:latin typeface="Sylfaen" panose="010A0502050306030303" pitchFamily="18" charset="0"/>
              </a:rPr>
              <a:t>dall’erede </a:t>
            </a:r>
            <a:r>
              <a:rPr lang="it-IT" dirty="0">
                <a:latin typeface="Sylfaen" panose="010A0502050306030303" pitchFamily="18" charset="0"/>
              </a:rPr>
              <a:t>apparente (nel caso in cui </a:t>
            </a:r>
            <a:r>
              <a:rPr lang="it-IT" dirty="0" smtClean="0">
                <a:latin typeface="Sylfaen" panose="010A0502050306030303" pitchFamily="18" charset="0"/>
              </a:rPr>
              <a:t>l’esecutato </a:t>
            </a:r>
            <a:r>
              <a:rPr lang="it-IT" dirty="0">
                <a:latin typeface="Sylfaen" panose="010A0502050306030303" pitchFamily="18" charset="0"/>
              </a:rPr>
              <a:t>sia il vero erede) o </a:t>
            </a:r>
            <a:r>
              <a:rPr lang="it-IT" dirty="0" smtClean="0">
                <a:latin typeface="Sylfaen" panose="010A0502050306030303" pitchFamily="18" charset="0"/>
              </a:rPr>
              <a:t>dall’erede </a:t>
            </a:r>
            <a:r>
              <a:rPr lang="it-IT" dirty="0">
                <a:latin typeface="Sylfaen" panose="010A0502050306030303" pitchFamily="18" charset="0"/>
              </a:rPr>
              <a:t>vero (nel caso in cui </a:t>
            </a:r>
            <a:r>
              <a:rPr lang="it-IT" dirty="0" smtClean="0">
                <a:latin typeface="Sylfaen" panose="010A0502050306030303" pitchFamily="18" charset="0"/>
              </a:rPr>
              <a:t>l’esecutato </a:t>
            </a:r>
            <a:r>
              <a:rPr lang="it-IT" dirty="0">
                <a:latin typeface="Sylfaen" panose="010A0502050306030303" pitchFamily="18" charset="0"/>
              </a:rPr>
              <a:t>sia erede apparente</a:t>
            </a:r>
            <a:r>
              <a:rPr lang="it-IT" dirty="0" smtClean="0">
                <a:latin typeface="Sylfaen" panose="010A0502050306030303" pitchFamily="18" charset="0"/>
              </a:rPr>
              <a:t>); </a:t>
            </a:r>
            <a:r>
              <a:rPr lang="it-IT" dirty="0">
                <a:latin typeface="Sylfaen" panose="010A0502050306030303" pitchFamily="18" charset="0"/>
              </a:rPr>
              <a:t>la trascrizione non è un presupposto processuale che deve esistere nel momento di avvio </a:t>
            </a:r>
            <a:r>
              <a:rPr lang="it-IT" dirty="0" smtClean="0">
                <a:latin typeface="Sylfaen" panose="010A0502050306030303" pitchFamily="18" charset="0"/>
              </a:rPr>
              <a:t>dell’azione </a:t>
            </a:r>
            <a:r>
              <a:rPr lang="it-IT" dirty="0">
                <a:latin typeface="Sylfaen" panose="010A0502050306030303" pitchFamily="18" charset="0"/>
              </a:rPr>
              <a:t>esecutiva, </a:t>
            </a:r>
            <a:r>
              <a:rPr lang="it-IT" u="sng" dirty="0">
                <a:latin typeface="Sylfaen" panose="010A0502050306030303" pitchFamily="18" charset="0"/>
              </a:rPr>
              <a:t>potendo anche sopravvenire, </a:t>
            </a:r>
            <a:r>
              <a:rPr lang="it-IT" u="sng" dirty="0" smtClean="0">
                <a:latin typeface="Sylfaen" panose="010A0502050306030303" pitchFamily="18" charset="0"/>
              </a:rPr>
              <a:t>purché </a:t>
            </a:r>
            <a:r>
              <a:rPr lang="it-IT" u="sng" dirty="0">
                <a:latin typeface="Sylfaen" panose="010A0502050306030303" pitchFamily="18" charset="0"/>
              </a:rPr>
              <a:t>prima della vendita </a:t>
            </a:r>
            <a:r>
              <a:rPr lang="it-IT" u="sng" dirty="0" smtClean="0">
                <a:latin typeface="Sylfaen" panose="010A0502050306030303" pitchFamily="18" charset="0"/>
              </a:rPr>
              <a:t>coattiva</a:t>
            </a:r>
            <a:r>
              <a:rPr lang="it-IT" dirty="0" smtClean="0">
                <a:latin typeface="Sylfaen" panose="010A0502050306030303" pitchFamily="18" charset="0"/>
              </a:rPr>
              <a:t> (</a:t>
            </a:r>
            <a:r>
              <a:rPr lang="it-IT" dirty="0" err="1" smtClean="0">
                <a:latin typeface="Sylfaen" panose="010A0502050306030303" pitchFamily="18" charset="0"/>
              </a:rPr>
              <a:t>Cass</a:t>
            </a:r>
            <a:r>
              <a:rPr lang="it-IT" dirty="0" smtClean="0">
                <a:latin typeface="Sylfaen" panose="010A0502050306030303" pitchFamily="18" charset="0"/>
              </a:rPr>
              <a:t>. civ. n. 11638/2014)  </a:t>
            </a: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3000856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smtClean="0">
                <a:latin typeface="Sylfaen" panose="010A0502050306030303" pitchFamily="18" charset="0"/>
              </a:rPr>
              <a:t>la confutazione della tesi della natura dichiarativa della divisione ereditaria</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marL="0" indent="0" algn="ctr">
              <a:lnSpc>
                <a:spcPct val="150000"/>
              </a:lnSpc>
              <a:buNone/>
            </a:pPr>
            <a:r>
              <a:rPr lang="it-IT" dirty="0" err="1">
                <a:latin typeface="Sylfaen" panose="010A0502050306030303" pitchFamily="18" charset="0"/>
              </a:rPr>
              <a:t>Cass</a:t>
            </a:r>
            <a:r>
              <a:rPr lang="it-IT" dirty="0">
                <a:latin typeface="Sylfaen" panose="010A0502050306030303" pitchFamily="18" charset="0"/>
              </a:rPr>
              <a:t>. civ., sez. un., n. 25021/2019</a:t>
            </a:r>
            <a:endParaRPr lang="it-IT" dirty="0" smtClean="0">
              <a:latin typeface="Sylfaen" panose="010A0502050306030303" pitchFamily="18" charset="0"/>
            </a:endParaRPr>
          </a:p>
          <a:p>
            <a:pPr algn="just">
              <a:lnSpc>
                <a:spcPct val="150000"/>
              </a:lnSpc>
              <a:buFont typeface="Wingdings" panose="05000000000000000000" pitchFamily="2" charset="2"/>
              <a:buChar char="q"/>
            </a:pPr>
            <a:r>
              <a:rPr lang="it-IT" dirty="0" smtClean="0">
                <a:latin typeface="Sylfaen" panose="010A0502050306030303" pitchFamily="18" charset="0"/>
              </a:rPr>
              <a:t> La divisione </a:t>
            </a:r>
            <a:r>
              <a:rPr lang="it-IT" dirty="0">
                <a:latin typeface="Sylfaen" panose="010A0502050306030303" pitchFamily="18" charset="0"/>
              </a:rPr>
              <a:t>ereditaria è </a:t>
            </a:r>
            <a:r>
              <a:rPr lang="it-IT" b="1" dirty="0">
                <a:latin typeface="Sylfaen" panose="010A0502050306030303" pitchFamily="18" charset="0"/>
              </a:rPr>
              <a:t>atto </a:t>
            </a:r>
            <a:r>
              <a:rPr lang="it-IT" b="1" i="1" dirty="0">
                <a:latin typeface="Sylfaen" panose="010A0502050306030303" pitchFamily="18" charset="0"/>
              </a:rPr>
              <a:t>inter </a:t>
            </a:r>
            <a:r>
              <a:rPr lang="it-IT" b="1" i="1" dirty="0" err="1" smtClean="0">
                <a:latin typeface="Sylfaen" panose="010A0502050306030303" pitchFamily="18" charset="0"/>
              </a:rPr>
              <a:t>vivos</a:t>
            </a:r>
            <a:r>
              <a:rPr lang="it-IT" b="1" i="1" dirty="0" smtClean="0">
                <a:latin typeface="Sylfaen" panose="010A0502050306030303" pitchFamily="18" charset="0"/>
              </a:rPr>
              <a:t> </a:t>
            </a:r>
            <a:r>
              <a:rPr lang="it-IT" dirty="0" smtClean="0">
                <a:latin typeface="Sylfaen" panose="010A0502050306030303" pitchFamily="18" charset="0"/>
              </a:rPr>
              <a:t>(non assimilabile agli atti </a:t>
            </a:r>
            <a:r>
              <a:rPr lang="it-IT" i="1" dirty="0" err="1" smtClean="0">
                <a:latin typeface="Sylfaen" panose="010A0502050306030303" pitchFamily="18" charset="0"/>
              </a:rPr>
              <a:t>mortis</a:t>
            </a:r>
            <a:r>
              <a:rPr lang="it-IT" i="1" dirty="0" smtClean="0">
                <a:latin typeface="Sylfaen" panose="010A0502050306030303" pitchFamily="18" charset="0"/>
              </a:rPr>
              <a:t> causa</a:t>
            </a:r>
            <a:r>
              <a:rPr lang="it-IT" dirty="0" smtClean="0">
                <a:latin typeface="Sylfaen" panose="010A0502050306030303" pitchFamily="18" charset="0"/>
              </a:rPr>
              <a:t>)</a:t>
            </a:r>
          </a:p>
          <a:p>
            <a:pPr algn="just">
              <a:lnSpc>
                <a:spcPct val="150000"/>
              </a:lnSpc>
              <a:buFont typeface="Wingdings" panose="05000000000000000000" pitchFamily="2" charset="2"/>
              <a:buChar char="q"/>
            </a:pPr>
            <a:r>
              <a:rPr lang="it-IT" dirty="0" smtClean="0">
                <a:latin typeface="Sylfaen" panose="010A0502050306030303" pitchFamily="18" charset="0"/>
              </a:rPr>
              <a:t> Non ha natura dichiarativa (</a:t>
            </a:r>
            <a:r>
              <a:rPr lang="it-IT" dirty="0" err="1" smtClean="0">
                <a:latin typeface="Sylfaen" panose="010A0502050306030303" pitchFamily="18" charset="0"/>
              </a:rPr>
              <a:t>arg</a:t>
            </a:r>
            <a:r>
              <a:rPr lang="it-IT" dirty="0" smtClean="0">
                <a:latin typeface="Sylfaen" panose="010A0502050306030303" pitchFamily="18" charset="0"/>
              </a:rPr>
              <a:t>. </a:t>
            </a:r>
            <a:r>
              <a:rPr lang="it-IT" i="1" dirty="0" smtClean="0">
                <a:latin typeface="Sylfaen" panose="010A0502050306030303" pitchFamily="18" charset="0"/>
              </a:rPr>
              <a:t>ex</a:t>
            </a:r>
            <a:r>
              <a:rPr lang="it-IT" dirty="0" smtClean="0">
                <a:latin typeface="Sylfaen" panose="010A0502050306030303" pitchFamily="18" charset="0"/>
              </a:rPr>
              <a:t> art. 757 c.c.) e, come lo scioglimento della comunione ordinaria, produce un </a:t>
            </a:r>
            <a:r>
              <a:rPr lang="it-IT" b="1" dirty="0" smtClean="0">
                <a:latin typeface="Sylfaen" panose="010A0502050306030303" pitchFamily="18" charset="0"/>
              </a:rPr>
              <a:t>effetto costitutivo-traslativo </a:t>
            </a:r>
            <a:r>
              <a:rPr lang="it-IT" dirty="0" smtClean="0">
                <a:latin typeface="Sylfaen" panose="010A0502050306030303" pitchFamily="18" charset="0"/>
              </a:rPr>
              <a:t>(contratti plurilaterali ad effetti reali e con funzione distributiva)</a:t>
            </a:r>
          </a:p>
          <a:p>
            <a:pPr marL="0" indent="0" algn="just">
              <a:lnSpc>
                <a:spcPct val="150000"/>
              </a:lnSpc>
              <a:buNone/>
            </a:pPr>
            <a:r>
              <a:rPr lang="it-IT" dirty="0" smtClean="0">
                <a:latin typeface="Sylfaen" panose="010A0502050306030303" pitchFamily="18" charset="0"/>
              </a:rPr>
              <a:t>… quindi, la trascrizione della divisione è sempre un acquisto rilevante nella ricostruzione della continuità ai fini della verifica della titolarità del diritto reale pignorato.</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861102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a:latin typeface="Sylfaen" panose="010A0502050306030303" pitchFamily="18" charset="0"/>
              </a:rPr>
              <a:t>il confine tra «completamento» della </a:t>
            </a:r>
            <a:r>
              <a:rPr lang="it-IT" sz="2800" dirty="0" smtClean="0">
                <a:latin typeface="Sylfaen" panose="010A0502050306030303" pitchFamily="18" charset="0"/>
              </a:rPr>
              <a:t>documentazione e integrazioni ulteriori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883327"/>
            <a:ext cx="10565476" cy="4380499"/>
          </a:xfrm>
        </p:spPr>
        <p:txBody>
          <a:bodyPr>
            <a:normAutofit fontScale="92500" lnSpcReduction="10000"/>
          </a:bodyPr>
          <a:lstStyle/>
          <a:p>
            <a:pPr marL="0" indent="0" algn="just">
              <a:lnSpc>
                <a:spcPct val="150000"/>
              </a:lnSpc>
              <a:buNone/>
            </a:pPr>
            <a:r>
              <a:rPr lang="it-IT" dirty="0" smtClean="0">
                <a:latin typeface="Sylfaen" panose="010A0502050306030303" pitchFamily="18" charset="0"/>
              </a:rPr>
              <a:t>Distinguere nettamente la portata applicativa del terzo comma dell’art. 567 c.p.c. dalle ipotesi ulteriori di integrazione</a:t>
            </a:r>
          </a:p>
          <a:p>
            <a:pPr marL="0" indent="0" algn="just">
              <a:lnSpc>
                <a:spcPct val="150000"/>
              </a:lnSpc>
              <a:buNone/>
            </a:pPr>
            <a:r>
              <a:rPr lang="it-IT" dirty="0" smtClean="0">
                <a:latin typeface="Sylfaen" panose="010A0502050306030303" pitchFamily="18" charset="0"/>
              </a:rPr>
              <a:t>Ricadute applicative:</a:t>
            </a:r>
          </a:p>
          <a:p>
            <a:pPr marL="0" indent="0" algn="just">
              <a:lnSpc>
                <a:spcPct val="150000"/>
              </a:lnSpc>
              <a:buNone/>
            </a:pPr>
            <a:r>
              <a:rPr lang="it-IT" dirty="0" smtClean="0">
                <a:latin typeface="Sylfaen" panose="010A0502050306030303" pitchFamily="18" charset="0"/>
              </a:rPr>
              <a:t>- sulla misura del termine assegnabile;</a:t>
            </a:r>
          </a:p>
          <a:p>
            <a:pPr marL="0" indent="0" algn="just">
              <a:lnSpc>
                <a:spcPct val="150000"/>
              </a:lnSpc>
              <a:buNone/>
            </a:pPr>
            <a:r>
              <a:rPr lang="it-IT" dirty="0" smtClean="0">
                <a:latin typeface="Sylfaen" panose="010A0502050306030303" pitchFamily="18" charset="0"/>
              </a:rPr>
              <a:t>- sulle conseguenze della mancata integrazione: estinzione / improseguibilità (chiusura anticipata);</a:t>
            </a:r>
          </a:p>
          <a:p>
            <a:pPr marL="0" indent="0" algn="just">
              <a:lnSpc>
                <a:spcPct val="150000"/>
              </a:lnSpc>
              <a:buNone/>
            </a:pPr>
            <a:r>
              <a:rPr lang="it-IT" dirty="0" smtClean="0">
                <a:latin typeface="Sylfaen" panose="010A0502050306030303" pitchFamily="18" charset="0"/>
              </a:rPr>
              <a:t>- sul diverso regime di «impugnazione» del relativo provvedimento: reclamo / opposizione agli atti;</a:t>
            </a:r>
          </a:p>
          <a:p>
            <a:pPr marL="0" indent="0" algn="just">
              <a:lnSpc>
                <a:spcPct val="150000"/>
              </a:lnSpc>
              <a:buNone/>
            </a:pPr>
            <a:r>
              <a:rPr lang="it-IT" dirty="0" smtClean="0">
                <a:latin typeface="Sylfaen" panose="010A0502050306030303" pitchFamily="18" charset="0"/>
              </a:rPr>
              <a:t>- la conservazione </a:t>
            </a:r>
            <a:r>
              <a:rPr lang="it-IT" i="1" dirty="0" smtClean="0">
                <a:latin typeface="Sylfaen" panose="010A0502050306030303" pitchFamily="18" charset="0"/>
              </a:rPr>
              <a:t>ex</a:t>
            </a:r>
            <a:r>
              <a:rPr lang="it-IT" dirty="0" smtClean="0">
                <a:latin typeface="Sylfaen" panose="010A0502050306030303" pitchFamily="18" charset="0"/>
              </a:rPr>
              <a:t> art. 2945, c. 2 c.c. dell’effetto interruttivo permanente della prescrizione solo se l’estinzione o la chiusura anticipata non sia imputabile all’</a:t>
            </a:r>
            <a:r>
              <a:rPr lang="it-IT" b="1" dirty="0" smtClean="0">
                <a:latin typeface="Sylfaen" panose="010A0502050306030303" pitchFamily="18" charset="0"/>
              </a:rPr>
              <a:t>inerzia del creditore</a:t>
            </a:r>
            <a:r>
              <a:rPr lang="it-IT" dirty="0" smtClean="0">
                <a:latin typeface="Sylfaen" panose="010A0502050306030303" pitchFamily="18" charset="0"/>
              </a:rPr>
              <a:t> (</a:t>
            </a:r>
            <a:r>
              <a:rPr lang="it-IT" dirty="0" err="1" smtClean="0">
                <a:latin typeface="Sylfaen" panose="010A0502050306030303" pitchFamily="18" charset="0"/>
              </a:rPr>
              <a:t>Cass</a:t>
            </a:r>
            <a:r>
              <a:rPr lang="it-IT" dirty="0" smtClean="0">
                <a:latin typeface="Sylfaen" panose="010A0502050306030303" pitchFamily="18" charset="0"/>
              </a:rPr>
              <a:t>. civ. n. 12239/2019).</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24899441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a:latin typeface="Sylfaen" panose="010A0502050306030303" pitchFamily="18" charset="0"/>
              </a:rPr>
              <a:t>il confine tra «completamento» della </a:t>
            </a:r>
            <a:r>
              <a:rPr lang="it-IT" sz="2800" dirty="0" smtClean="0">
                <a:latin typeface="Sylfaen" panose="010A0502050306030303" pitchFamily="18" charset="0"/>
              </a:rPr>
              <a:t>documentazione e integrazioni ulteriori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883327"/>
            <a:ext cx="10565476" cy="4380499"/>
          </a:xfrm>
        </p:spPr>
        <p:txBody>
          <a:bodyPr>
            <a:normAutofit/>
          </a:bodyPr>
          <a:lstStyle/>
          <a:p>
            <a:pPr marL="0" indent="0" algn="just">
              <a:lnSpc>
                <a:spcPct val="150000"/>
              </a:lnSpc>
              <a:buNone/>
            </a:pPr>
            <a:r>
              <a:rPr lang="it-IT" dirty="0" smtClean="0">
                <a:latin typeface="Sylfaen" panose="010A0502050306030303" pitchFamily="18" charset="0"/>
              </a:rPr>
              <a:t>Il perimetro applicativo del terzo comma – che coincide con l’ampiezza dell’onere </a:t>
            </a:r>
            <a:r>
              <a:rPr lang="it-IT" i="1" dirty="0" smtClean="0">
                <a:latin typeface="Sylfaen" panose="010A0502050306030303" pitchFamily="18" charset="0"/>
              </a:rPr>
              <a:t>ex </a:t>
            </a:r>
            <a:r>
              <a:rPr lang="it-IT" i="1" dirty="0" err="1" smtClean="0">
                <a:latin typeface="Sylfaen" panose="010A0502050306030303" pitchFamily="18" charset="0"/>
              </a:rPr>
              <a:t>lege</a:t>
            </a:r>
            <a:r>
              <a:rPr lang="it-IT" dirty="0" smtClean="0">
                <a:latin typeface="Sylfaen" panose="010A0502050306030303" pitchFamily="18" charset="0"/>
              </a:rPr>
              <a:t> gravante sul creditore, a pena di </a:t>
            </a:r>
            <a:r>
              <a:rPr lang="it-IT" b="1" dirty="0" smtClean="0">
                <a:latin typeface="Sylfaen" panose="010A0502050306030303" pitchFamily="18" charset="0"/>
              </a:rPr>
              <a:t>inefficacia</a:t>
            </a:r>
            <a:r>
              <a:rPr lang="it-IT" dirty="0" smtClean="0">
                <a:latin typeface="Sylfaen" panose="010A0502050306030303" pitchFamily="18" charset="0"/>
              </a:rPr>
              <a:t> del pignoramento – deve restare circoscritto al deposito di documenti (quelli indicati al secondo comma = la certificazione delle risultanze nel ventennio) la cui acquisizione sia sicuramente ottenibile in tempi certi dal creditore, secondo un criterio di prevedibilità e predeterminazione. </a:t>
            </a:r>
          </a:p>
          <a:p>
            <a:pPr marL="0" indent="0" algn="just">
              <a:lnSpc>
                <a:spcPct val="150000"/>
              </a:lnSpc>
              <a:buNone/>
            </a:pPr>
            <a:r>
              <a:rPr lang="it-IT" dirty="0" smtClean="0">
                <a:latin typeface="Sylfaen" panose="010A0502050306030303" pitchFamily="18" charset="0"/>
              </a:rPr>
              <a:t>Tutto ciò che fuoriesce da tale perimetro legale predeterminato è attività di </a:t>
            </a:r>
            <a:r>
              <a:rPr lang="it-IT" b="1" dirty="0" smtClean="0">
                <a:latin typeface="Sylfaen" panose="010A0502050306030303" pitchFamily="18" charset="0"/>
              </a:rPr>
              <a:t>integrazione ulteriore</a:t>
            </a:r>
            <a:r>
              <a:rPr lang="it-IT" dirty="0" smtClean="0">
                <a:latin typeface="Sylfaen" panose="010A0502050306030303" pitchFamily="18" charset="0"/>
              </a:rPr>
              <a:t>, doverosa in quanto funzionale allo scopo del processo esecutivo, da eventualmente sollecitare assegnando appositi termini nell’esercizio del potere-dovere di direzione di cui all’art. 484 c.p.c.   </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762411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a:latin typeface="Sylfaen" panose="010A0502050306030303" pitchFamily="18" charset="0"/>
              </a:rPr>
              <a:t>il confine tra «completamento» della </a:t>
            </a:r>
            <a:r>
              <a:rPr lang="it-IT" sz="2800" dirty="0" smtClean="0">
                <a:latin typeface="Sylfaen" panose="010A0502050306030303" pitchFamily="18" charset="0"/>
              </a:rPr>
              <a:t>documentazione e integrazioni ulteriori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883327"/>
            <a:ext cx="10565476" cy="4380499"/>
          </a:xfrm>
        </p:spPr>
        <p:txBody>
          <a:bodyPr>
            <a:normAutofit/>
          </a:bodyPr>
          <a:lstStyle/>
          <a:p>
            <a:pPr marL="0" indent="0" algn="just">
              <a:lnSpc>
                <a:spcPct val="150000"/>
              </a:lnSpc>
              <a:buNone/>
            </a:pPr>
            <a:endParaRPr lang="it-IT" dirty="0" smtClean="0">
              <a:latin typeface="Sylfaen" panose="010A0502050306030303" pitchFamily="18" charset="0"/>
            </a:endParaRPr>
          </a:p>
          <a:p>
            <a:pPr marL="0" indent="0" algn="just">
              <a:lnSpc>
                <a:spcPct val="150000"/>
              </a:lnSpc>
              <a:buNone/>
            </a:pPr>
            <a:r>
              <a:rPr lang="it-IT" dirty="0" smtClean="0">
                <a:latin typeface="Sylfaen" panose="010A0502050306030303" pitchFamily="18" charset="0"/>
              </a:rPr>
              <a:t>Corte </a:t>
            </a:r>
            <a:r>
              <a:rPr lang="it-IT" dirty="0" err="1" smtClean="0">
                <a:latin typeface="Sylfaen" panose="010A0502050306030303" pitchFamily="18" charset="0"/>
              </a:rPr>
              <a:t>cost</a:t>
            </a:r>
            <a:r>
              <a:rPr lang="it-IT" dirty="0" smtClean="0">
                <a:latin typeface="Sylfaen" panose="010A0502050306030303" pitchFamily="18" charset="0"/>
              </a:rPr>
              <a:t>. n. 379/2005 (</a:t>
            </a:r>
            <a:r>
              <a:rPr lang="it-IT" dirty="0" err="1" smtClean="0">
                <a:latin typeface="Sylfaen" panose="010A0502050306030303" pitchFamily="18" charset="0"/>
              </a:rPr>
              <a:t>sent</a:t>
            </a:r>
            <a:r>
              <a:rPr lang="it-IT" dirty="0" smtClean="0">
                <a:latin typeface="Sylfaen" panose="010A0502050306030303" pitchFamily="18" charset="0"/>
              </a:rPr>
              <a:t>. interpretativa di rigetto sull’art. 567 c.p.c. </a:t>
            </a:r>
            <a:r>
              <a:rPr lang="it-IT" i="1" dirty="0" smtClean="0">
                <a:latin typeface="Sylfaen" panose="010A0502050306030303" pitchFamily="18" charset="0"/>
              </a:rPr>
              <a:t>ante</a:t>
            </a:r>
            <a:r>
              <a:rPr lang="it-IT" dirty="0" smtClean="0">
                <a:latin typeface="Sylfaen" panose="010A0502050306030303" pitchFamily="18" charset="0"/>
              </a:rPr>
              <a:t> riforma del 2005)</a:t>
            </a:r>
          </a:p>
          <a:p>
            <a:pPr marL="0" indent="0" algn="just">
              <a:lnSpc>
                <a:spcPct val="150000"/>
              </a:lnSpc>
              <a:buNone/>
            </a:pPr>
            <a:r>
              <a:rPr lang="it-IT" dirty="0" smtClean="0">
                <a:latin typeface="Sylfaen" panose="010A0502050306030303" pitchFamily="18" charset="0"/>
              </a:rPr>
              <a:t>«sulla </a:t>
            </a:r>
            <a:r>
              <a:rPr lang="it-IT" dirty="0">
                <a:latin typeface="Sylfaen" panose="010A0502050306030303" pitchFamily="18" charset="0"/>
              </a:rPr>
              <a:t>base di una lettura sistematica della disciplina in questione (a fortiori, ciò vale per quella introdotta dal legislatore nel 2005), può essere interpretata in modo che – escludendosi la </a:t>
            </a:r>
            <a:r>
              <a:rPr lang="it-IT" dirty="0" err="1">
                <a:latin typeface="Sylfaen" panose="010A0502050306030303" pitchFamily="18" charset="0"/>
              </a:rPr>
              <a:t>dichiarabilità</a:t>
            </a:r>
            <a:r>
              <a:rPr lang="it-IT" dirty="0">
                <a:latin typeface="Sylfaen" panose="010A0502050306030303" pitchFamily="18" charset="0"/>
              </a:rPr>
              <a:t> dell’estinzione per la mancata produzione dell’estratto delle mappe censuarie e del certificato di destinazione urbanistica – sia risolto ogni contrasto con i principî </a:t>
            </a:r>
            <a:r>
              <a:rPr lang="it-IT" dirty="0" smtClean="0">
                <a:latin typeface="Sylfaen" panose="010A0502050306030303" pitchFamily="18" charset="0"/>
              </a:rPr>
              <a:t>costituzionali»</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121359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smtClean="0">
                <a:latin typeface="Sylfaen" panose="010A0502050306030303" pitchFamily="18" charset="0"/>
              </a:rPr>
              <a:t>Il quadro normativo</a:t>
            </a:r>
            <a:endParaRPr lang="it-IT" sz="3300" dirty="0">
              <a:latin typeface="Sylfaen" panose="010A0502050306030303" pitchFamily="18" charset="0"/>
            </a:endParaRPr>
          </a:p>
        </p:txBody>
      </p:sp>
      <p:sp>
        <p:nvSpPr>
          <p:cNvPr id="6" name="Segnaposto contenuto 5"/>
          <p:cNvSpPr>
            <a:spLocks noGrp="1"/>
          </p:cNvSpPr>
          <p:nvPr>
            <p:ph idx="1"/>
          </p:nvPr>
        </p:nvSpPr>
        <p:spPr/>
        <p:txBody>
          <a:bodyPr/>
          <a:lstStyle/>
          <a:p>
            <a:pPr marL="201168" lvl="1" indent="0">
              <a:buNone/>
            </a:pPr>
            <a:r>
              <a:rPr lang="it-IT" sz="2000" dirty="0" smtClean="0">
                <a:latin typeface="Sylfaen" panose="010A0502050306030303" pitchFamily="18" charset="0"/>
              </a:rPr>
              <a:t>					Fase 1			Fase 2</a:t>
            </a:r>
            <a:endParaRPr lang="it-IT" sz="2000" dirty="0">
              <a:latin typeface="Sylfaen" panose="010A0502050306030303" pitchFamily="18" charset="0"/>
            </a:endParaRPr>
          </a:p>
          <a:p>
            <a:r>
              <a:rPr lang="it-IT" dirty="0" smtClean="0">
                <a:latin typeface="Sylfaen" panose="010A0502050306030303" pitchFamily="18" charset="0"/>
              </a:rPr>
              <a:t>- D.L. 2 marzo 2020, n. 9 (art. 10)		2/31 marzo</a:t>
            </a:r>
          </a:p>
          <a:p>
            <a:r>
              <a:rPr lang="it-IT" dirty="0" smtClean="0">
                <a:latin typeface="Sylfaen" panose="010A0502050306030303" pitchFamily="18" charset="0"/>
              </a:rPr>
              <a:t>- D.L. 8 marzo 2020, n. 11 (art. 1)		9/22 marzo		23 marzo/31 maggio</a:t>
            </a:r>
          </a:p>
          <a:p>
            <a:r>
              <a:rPr lang="it-IT" dirty="0" smtClean="0">
                <a:latin typeface="Sylfaen" panose="010A0502050306030303" pitchFamily="18" charset="0"/>
              </a:rPr>
              <a:t>- D.L. 17 marzo 2020, n. 18 (art. 83)	9 marzo/15 aprile	16 aprile/30 giugno</a:t>
            </a:r>
          </a:p>
          <a:p>
            <a:r>
              <a:rPr lang="it-IT" dirty="0" smtClean="0">
                <a:latin typeface="Sylfaen" panose="010A0502050306030303" pitchFamily="18" charset="0"/>
              </a:rPr>
              <a:t>- D.L. 8 aprile 2020, n. 23 (art. 36)	9 marzo/11 maggio	12 maggio/30 giugno</a:t>
            </a:r>
          </a:p>
          <a:p>
            <a:endParaRPr lang="it-IT" dirty="0" smtClean="0">
              <a:latin typeface="Sylfaen" panose="010A0502050306030303" pitchFamily="18"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718215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a:latin typeface="Sylfaen" panose="010A0502050306030303" pitchFamily="18" charset="0"/>
              </a:rPr>
              <a:t>il confine tra «completamento» della </a:t>
            </a:r>
            <a:r>
              <a:rPr lang="it-IT" sz="2800" dirty="0" smtClean="0">
                <a:latin typeface="Sylfaen" panose="010A0502050306030303" pitchFamily="18" charset="0"/>
              </a:rPr>
              <a:t>documentazione e integrazioni ulteriori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92500"/>
          </a:bodyPr>
          <a:lstStyle/>
          <a:p>
            <a:pPr marL="0" indent="0" algn="ctr">
              <a:lnSpc>
                <a:spcPct val="150000"/>
              </a:lnSpc>
              <a:buNone/>
            </a:pPr>
            <a:r>
              <a:rPr lang="it-IT" dirty="0" err="1" smtClean="0">
                <a:latin typeface="Sylfaen" panose="010A0502050306030303" pitchFamily="18" charset="0"/>
              </a:rPr>
              <a:t>Cass</a:t>
            </a:r>
            <a:r>
              <a:rPr lang="it-IT" dirty="0" smtClean="0">
                <a:latin typeface="Sylfaen" panose="010A0502050306030303" pitchFamily="18" charset="0"/>
              </a:rPr>
              <a:t>. civ. n. 4543/2016</a:t>
            </a:r>
          </a:p>
          <a:p>
            <a:pPr marL="0" indent="0" algn="just">
              <a:lnSpc>
                <a:spcPct val="150000"/>
              </a:lnSpc>
              <a:buNone/>
            </a:pPr>
            <a:r>
              <a:rPr lang="it-IT" dirty="0" smtClean="0">
                <a:latin typeface="Sylfaen" panose="010A0502050306030303" pitchFamily="18" charset="0"/>
              </a:rPr>
              <a:t>«L’art</a:t>
            </a:r>
            <a:r>
              <a:rPr lang="it-IT" dirty="0">
                <a:latin typeface="Sylfaen" panose="010A0502050306030303" pitchFamily="18" charset="0"/>
              </a:rPr>
              <a:t>. 567 c.p.c. prevede determinati termini </a:t>
            </a:r>
            <a:r>
              <a:rPr lang="it-IT" dirty="0" smtClean="0">
                <a:latin typeface="Sylfaen" panose="010A0502050306030303" pitchFamily="18" charset="0"/>
              </a:rPr>
              <a:t>– prorogabili </a:t>
            </a:r>
            <a:r>
              <a:rPr lang="it-IT" dirty="0">
                <a:latin typeface="Sylfaen" panose="010A0502050306030303" pitchFamily="18" charset="0"/>
              </a:rPr>
              <a:t>dal giudice </a:t>
            </a:r>
            <a:r>
              <a:rPr lang="it-IT" dirty="0" smtClean="0">
                <a:latin typeface="Sylfaen" panose="010A0502050306030303" pitchFamily="18" charset="0"/>
              </a:rPr>
              <a:t>dell’esecuzione </a:t>
            </a:r>
            <a:r>
              <a:rPr lang="it-IT" dirty="0">
                <a:latin typeface="Sylfaen" panose="010A0502050306030303" pitchFamily="18" charset="0"/>
              </a:rPr>
              <a:t>e il cui mancato rispetto determina </a:t>
            </a:r>
            <a:r>
              <a:rPr lang="it-IT" dirty="0" smtClean="0">
                <a:latin typeface="Sylfaen" panose="010A0502050306030303" pitchFamily="18" charset="0"/>
              </a:rPr>
              <a:t>l’estinzione </a:t>
            </a:r>
            <a:r>
              <a:rPr lang="it-IT" dirty="0">
                <a:latin typeface="Sylfaen" panose="010A0502050306030303" pitchFamily="18" charset="0"/>
              </a:rPr>
              <a:t>della procedura esecutiva </a:t>
            </a:r>
            <a:r>
              <a:rPr lang="it-IT" dirty="0" smtClean="0">
                <a:latin typeface="Sylfaen" panose="010A0502050306030303" pitchFamily="18" charset="0"/>
              </a:rPr>
              <a:t>– </a:t>
            </a:r>
            <a:r>
              <a:rPr lang="it-IT" b="1" dirty="0" smtClean="0">
                <a:latin typeface="Sylfaen" panose="010A0502050306030303" pitchFamily="18" charset="0"/>
              </a:rPr>
              <a:t>esclusivamente </a:t>
            </a:r>
            <a:r>
              <a:rPr lang="it-IT" b="1" dirty="0">
                <a:latin typeface="Sylfaen" panose="010A0502050306030303" pitchFamily="18" charset="0"/>
              </a:rPr>
              <a:t>per la produzione della certificazione ipotecaria e catastale e </a:t>
            </a:r>
            <a:r>
              <a:rPr lang="it-IT" b="1" dirty="0" smtClean="0">
                <a:latin typeface="Sylfaen" panose="010A0502050306030303" pitchFamily="18" charset="0"/>
              </a:rPr>
              <a:t>dell’eventuale </a:t>
            </a:r>
            <a:r>
              <a:rPr lang="it-IT" b="1" dirty="0">
                <a:latin typeface="Sylfaen" panose="010A0502050306030303" pitchFamily="18" charset="0"/>
              </a:rPr>
              <a:t>certificazione notarile sostitutiva</a:t>
            </a:r>
            <a:r>
              <a:rPr lang="it-IT" dirty="0">
                <a:latin typeface="Sylfaen" panose="010A0502050306030303" pitchFamily="18" charset="0"/>
              </a:rPr>
              <a:t>. La detta norma, pertanto, certamente </a:t>
            </a:r>
            <a:r>
              <a:rPr lang="it-IT" u="sng" dirty="0">
                <a:latin typeface="Sylfaen" panose="010A0502050306030303" pitchFamily="18" charset="0"/>
              </a:rPr>
              <a:t>non è applicabile in relazione al deposito di altri documenti, pur se necessari ai fini </a:t>
            </a:r>
            <a:r>
              <a:rPr lang="it-IT" u="sng" dirty="0" smtClean="0">
                <a:latin typeface="Sylfaen" panose="010A0502050306030303" pitchFamily="18" charset="0"/>
              </a:rPr>
              <a:t>dell’utile </a:t>
            </a:r>
            <a:r>
              <a:rPr lang="it-IT" u="sng" dirty="0">
                <a:latin typeface="Sylfaen" panose="010A0502050306030303" pitchFamily="18" charset="0"/>
              </a:rPr>
              <a:t>procedibilità della azione esecutiva</a:t>
            </a:r>
            <a:r>
              <a:rPr lang="it-IT" dirty="0">
                <a:latin typeface="Sylfaen" panose="010A0502050306030303" pitchFamily="18" charset="0"/>
              </a:rPr>
              <a:t>, quali il titolo esecutivo, la nota di trascrizione del pignoramento, la prova degli avvisi ai creditori iscritti ai sensi </a:t>
            </a:r>
            <a:r>
              <a:rPr lang="it-IT" dirty="0" smtClean="0">
                <a:latin typeface="Sylfaen" panose="010A0502050306030303" pitchFamily="18" charset="0"/>
              </a:rPr>
              <a:t>dell’art</a:t>
            </a:r>
            <a:r>
              <a:rPr lang="it-IT" dirty="0">
                <a:latin typeface="Sylfaen" panose="010A0502050306030303" pitchFamily="18" charset="0"/>
              </a:rPr>
              <a:t>. 498 c.p.c., il certificato di destinazione urbanistica. A maggior ragione essa non è applicabile alla documentazione della avvenuta rinnovazione della trascrizione del </a:t>
            </a:r>
            <a:r>
              <a:rPr lang="it-IT" dirty="0" smtClean="0">
                <a:latin typeface="Sylfaen" panose="010A0502050306030303" pitchFamily="18" charset="0"/>
              </a:rPr>
              <a:t>pignoramento» (cfr. pure </a:t>
            </a:r>
            <a:r>
              <a:rPr lang="it-IT" dirty="0" err="1" smtClean="0">
                <a:latin typeface="Sylfaen" panose="010A0502050306030303" pitchFamily="18" charset="0"/>
              </a:rPr>
              <a:t>Cass</a:t>
            </a:r>
            <a:r>
              <a:rPr lang="it-IT" dirty="0" smtClean="0">
                <a:latin typeface="Sylfaen" panose="010A0502050306030303" pitchFamily="18" charset="0"/>
              </a:rPr>
              <a:t>. civ. n. 9348/2009).</a:t>
            </a: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3688721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2800" dirty="0">
                <a:latin typeface="Sylfaen" panose="010A0502050306030303" pitchFamily="18" charset="0"/>
              </a:rPr>
              <a:t>il confine tra «completamento» della </a:t>
            </a:r>
            <a:r>
              <a:rPr lang="it-IT" sz="2800" dirty="0" smtClean="0">
                <a:latin typeface="Sylfaen" panose="010A0502050306030303" pitchFamily="18" charset="0"/>
              </a:rPr>
              <a:t>documentazione e integrazioni ulteriori</a:t>
            </a:r>
            <a:endParaRPr lang="it-IT" sz="2800" i="1"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62500" lnSpcReduction="20000"/>
          </a:bodyPr>
          <a:lstStyle/>
          <a:p>
            <a:pPr marL="0" indent="0" algn="ctr">
              <a:lnSpc>
                <a:spcPct val="150000"/>
              </a:lnSpc>
              <a:buNone/>
            </a:pPr>
            <a:r>
              <a:rPr lang="it-IT" dirty="0" err="1" smtClean="0">
                <a:latin typeface="Sylfaen" panose="010A0502050306030303" pitchFamily="18" charset="0"/>
              </a:rPr>
              <a:t>Cass</a:t>
            </a:r>
            <a:r>
              <a:rPr lang="it-IT" dirty="0" smtClean="0">
                <a:latin typeface="Sylfaen" panose="010A0502050306030303" pitchFamily="18" charset="0"/>
              </a:rPr>
              <a:t>. civ. n. 15597/2019</a:t>
            </a:r>
          </a:p>
          <a:p>
            <a:pPr marL="0" indent="0" algn="just">
              <a:lnSpc>
                <a:spcPct val="150000"/>
              </a:lnSpc>
              <a:buNone/>
            </a:pPr>
            <a:r>
              <a:rPr lang="it-IT" dirty="0" smtClean="0">
                <a:latin typeface="Sylfaen" panose="010A0502050306030303" pitchFamily="18" charset="0"/>
              </a:rPr>
              <a:t>«sarà necessario acquisire documentazione che consenta di risalire all’atto di acquisto anteriore al ventennio, in estrinsecazione dei consueti poteri ordinatori del giudice dell’esecuzione in merito alle verifiche preliminari all’accoglimento dell’istanza di vendita, </a:t>
            </a:r>
            <a:r>
              <a:rPr lang="it-IT" b="1" dirty="0" smtClean="0">
                <a:latin typeface="Sylfaen" panose="010A0502050306030303" pitchFamily="18" charset="0"/>
              </a:rPr>
              <a:t>ma non di quelli tipizzati dall’art. 567 c.p.c.</a:t>
            </a:r>
            <a:r>
              <a:rPr lang="it-IT" dirty="0" smtClean="0">
                <a:latin typeface="Sylfaen" panose="010A0502050306030303" pitchFamily="18" charset="0"/>
              </a:rPr>
              <a:t> (…) Resta conclusivamente fermo che:</a:t>
            </a:r>
          </a:p>
          <a:p>
            <a:pPr marL="0" indent="0" algn="just">
              <a:lnSpc>
                <a:spcPct val="150000"/>
              </a:lnSpc>
              <a:buNone/>
            </a:pPr>
            <a:r>
              <a:rPr lang="it-IT" dirty="0" smtClean="0">
                <a:latin typeface="Sylfaen" panose="010A0502050306030303" pitchFamily="18" charset="0"/>
              </a:rPr>
              <a:t>a) solo se il creditore non fornisca, neppure nel termine fissato ex art. 567 c.p.c., comma 3, la certificazione del ventennio letteralmente richiamata, l’estinzione sarà tipica</a:t>
            </a:r>
            <a:r>
              <a:rPr lang="it-IT" dirty="0">
                <a:latin typeface="Sylfaen" panose="010A0502050306030303" pitchFamily="18" charset="0"/>
              </a:rPr>
              <a:t>, </a:t>
            </a:r>
            <a:r>
              <a:rPr lang="it-IT" dirty="0" smtClean="0">
                <a:latin typeface="Sylfaen" panose="010A0502050306030303" pitchFamily="18" charset="0"/>
              </a:rPr>
              <a:t>mentre</a:t>
            </a:r>
          </a:p>
          <a:p>
            <a:pPr marL="0" indent="0" algn="just">
              <a:lnSpc>
                <a:spcPct val="150000"/>
              </a:lnSpc>
              <a:buNone/>
            </a:pPr>
            <a:r>
              <a:rPr lang="it-IT" dirty="0" smtClean="0">
                <a:latin typeface="Sylfaen" panose="010A0502050306030303" pitchFamily="18" charset="0"/>
              </a:rPr>
              <a:t>b</a:t>
            </a:r>
            <a:r>
              <a:rPr lang="it-IT" dirty="0">
                <a:latin typeface="Sylfaen" panose="010A0502050306030303" pitchFamily="18" charset="0"/>
              </a:rPr>
              <a:t>) la mancata produzione del primo titolo di acquisto ultraventennale cui deve risalire la certificazione, oggetto di richiesta da iscrivere, di conseguenza, nel perimetro degli artt. 484 e 175 c.p.c., imporrà la chiusura anticipata del processo esecutivo, non essendo possibile porre in vendita il bene;</a:t>
            </a:r>
          </a:p>
          <a:p>
            <a:pPr marL="0" indent="0" algn="just">
              <a:lnSpc>
                <a:spcPct val="150000"/>
              </a:lnSpc>
              <a:buNone/>
            </a:pPr>
            <a:r>
              <a:rPr lang="it-IT" dirty="0">
                <a:latin typeface="Sylfaen" panose="010A0502050306030303" pitchFamily="18" charset="0"/>
              </a:rPr>
              <a:t>c) il regime del relativo termine fissato per l'acquisizione documentale indicata sub b) sarà quindi quello ordinatorio di cui agli artt. 152 e 154 c.p.c. (</a:t>
            </a:r>
            <a:r>
              <a:rPr lang="it-IT" dirty="0" err="1">
                <a:latin typeface="Sylfaen" panose="010A0502050306030303" pitchFamily="18" charset="0"/>
              </a:rPr>
              <a:t>Cass</a:t>
            </a:r>
            <a:r>
              <a:rPr lang="it-IT" dirty="0">
                <a:latin typeface="Sylfaen" panose="010A0502050306030303" pitchFamily="18" charset="0"/>
              </a:rPr>
              <a:t>., 27/01/2017, n. 2044);</a:t>
            </a:r>
          </a:p>
          <a:p>
            <a:pPr marL="0" indent="0" algn="just">
              <a:lnSpc>
                <a:spcPct val="150000"/>
              </a:lnSpc>
              <a:buNone/>
            </a:pPr>
            <a:r>
              <a:rPr lang="it-IT" dirty="0">
                <a:latin typeface="Sylfaen" panose="010A0502050306030303" pitchFamily="18" charset="0"/>
              </a:rPr>
              <a:t>d) il creditore procedente potrà, come logico e in applicazione dei generali principi in tema di rimessione in termini in ipotesi di causa non imputabile, dimostrare l'impossibilità incolpevole della produzione della documentazione sub b</a:t>
            </a:r>
            <a:r>
              <a:rPr lang="it-IT" dirty="0" smtClean="0">
                <a:latin typeface="Sylfaen" panose="010A0502050306030303" pitchFamily="18" charset="0"/>
              </a:rPr>
              <a:t>) …».</a:t>
            </a:r>
            <a:endParaRPr lang="it-IT" dirty="0">
              <a:latin typeface="Sylfaen" panose="010A0502050306030303" pitchFamily="18" charset="0"/>
            </a:endParaRPr>
          </a:p>
          <a:p>
            <a:pPr marL="0" indent="0" algn="just">
              <a:lnSpc>
                <a:spcPct val="150000"/>
              </a:lnSpc>
              <a:buNone/>
            </a:pP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440576" y="186541"/>
            <a:ext cx="2402377" cy="968928"/>
          </a:xfrm>
          <a:prstGeom prst="rect">
            <a:avLst/>
          </a:prstGeom>
        </p:spPr>
      </p:pic>
    </p:spTree>
    <p:extLst>
      <p:ext uri="{BB962C8B-B14F-4D97-AF65-F5344CB8AC3E}">
        <p14:creationId xmlns:p14="http://schemas.microsoft.com/office/powerpoint/2010/main" val="150236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3300" dirty="0" smtClean="0">
                <a:latin typeface="Sylfaen" panose="010A0502050306030303" pitchFamily="18" charset="0"/>
              </a:rPr>
              <a:t>quale </a:t>
            </a:r>
            <a:r>
              <a:rPr lang="it-IT" sz="3300" i="1" dirty="0" smtClean="0">
                <a:latin typeface="Sylfaen" panose="010A0502050306030303" pitchFamily="18" charset="0"/>
              </a:rPr>
              <a:t>ratio </a:t>
            </a:r>
            <a:r>
              <a:rPr lang="it-IT" sz="3300" i="1" dirty="0" err="1" smtClean="0">
                <a:latin typeface="Sylfaen" panose="010A0502050306030303" pitchFamily="18" charset="0"/>
              </a:rPr>
              <a:t>legis</a:t>
            </a:r>
            <a:r>
              <a:rPr lang="it-IT" sz="3300" dirty="0" smtClean="0">
                <a:latin typeface="Sylfaen" panose="010A0502050306030303" pitchFamily="18" charset="0"/>
              </a:rPr>
              <a:t>? Interpretazione restrittiva o teleologica?</a:t>
            </a:r>
            <a:endParaRPr lang="it-IT" sz="3300" dirty="0">
              <a:latin typeface="Sylfaen" panose="010A0502050306030303" pitchFamily="18" charset="0"/>
            </a:endParaRPr>
          </a:p>
        </p:txBody>
      </p:sp>
      <p:sp>
        <p:nvSpPr>
          <p:cNvPr id="6" name="Segnaposto contenuto 5"/>
          <p:cNvSpPr>
            <a:spLocks noGrp="1"/>
          </p:cNvSpPr>
          <p:nvPr>
            <p:ph idx="1"/>
          </p:nvPr>
        </p:nvSpPr>
        <p:spPr/>
        <p:txBody>
          <a:bodyPr/>
          <a:lstStyle/>
          <a:p>
            <a:pPr algn="just"/>
            <a:r>
              <a:rPr lang="it-IT" dirty="0" smtClean="0">
                <a:latin typeface="Sylfaen" panose="010A0502050306030303" pitchFamily="18" charset="0"/>
              </a:rPr>
              <a:t>- </a:t>
            </a:r>
            <a:r>
              <a:rPr lang="it-IT" b="1" dirty="0" smtClean="0">
                <a:latin typeface="Sylfaen" panose="010A0502050306030303" pitchFamily="18" charset="0"/>
              </a:rPr>
              <a:t>Regola</a:t>
            </a:r>
            <a:r>
              <a:rPr lang="it-IT" dirty="0" smtClean="0">
                <a:latin typeface="Sylfaen" panose="010A0502050306030303" pitchFamily="18" charset="0"/>
              </a:rPr>
              <a:t>: la stasi generalizzata dell’attività di </a:t>
            </a:r>
            <a:r>
              <a:rPr lang="it-IT" b="1" dirty="0" smtClean="0">
                <a:latin typeface="Sylfaen" panose="010A0502050306030303" pitchFamily="18" charset="0"/>
              </a:rPr>
              <a:t>udienza</a:t>
            </a:r>
            <a:r>
              <a:rPr lang="it-IT" dirty="0" smtClean="0">
                <a:latin typeface="Sylfaen" panose="010A0502050306030303" pitchFamily="18" charset="0"/>
              </a:rPr>
              <a:t> alla stregua di qualunque attività il cui svolgimento determina la contestuale presenza di più persone nel medesimo luogo fisico e conseguente </a:t>
            </a:r>
            <a:r>
              <a:rPr lang="it-IT" b="1" dirty="0" smtClean="0">
                <a:latin typeface="Sylfaen" panose="010A0502050306030303" pitchFamily="18" charset="0"/>
              </a:rPr>
              <a:t>sospensione</a:t>
            </a:r>
            <a:r>
              <a:rPr lang="it-IT" dirty="0" smtClean="0">
                <a:latin typeface="Sylfaen" panose="010A0502050306030303" pitchFamily="18" charset="0"/>
              </a:rPr>
              <a:t> </a:t>
            </a:r>
            <a:r>
              <a:rPr lang="it-IT" b="1" dirty="0" smtClean="0">
                <a:latin typeface="Sylfaen" panose="010A0502050306030303" pitchFamily="18" charset="0"/>
              </a:rPr>
              <a:t>del decorso dei termini</a:t>
            </a:r>
            <a:r>
              <a:rPr lang="it-IT" dirty="0" smtClean="0">
                <a:latin typeface="Sylfaen" panose="010A0502050306030303" pitchFamily="18" charset="0"/>
              </a:rPr>
              <a:t> per il compimento di qualsiasi atto del procedimento [art. 83, cc. 1 e 2]</a:t>
            </a:r>
          </a:p>
          <a:p>
            <a:pPr algn="just"/>
            <a:r>
              <a:rPr lang="it-IT" dirty="0" smtClean="0">
                <a:latin typeface="Sylfaen" panose="010A0502050306030303" pitchFamily="18" charset="0"/>
              </a:rPr>
              <a:t>- </a:t>
            </a:r>
            <a:r>
              <a:rPr lang="it-IT" b="1" dirty="0" smtClean="0">
                <a:latin typeface="Sylfaen" panose="010A0502050306030303" pitchFamily="18" charset="0"/>
              </a:rPr>
              <a:t>Eccezione</a:t>
            </a:r>
            <a:r>
              <a:rPr lang="it-IT" dirty="0" smtClean="0">
                <a:latin typeface="Sylfaen" panose="010A0502050306030303" pitchFamily="18" charset="0"/>
              </a:rPr>
              <a:t>: limitate ipotesi tipiche direttamente inerenti alla tutela di diritti fondamentali della persona e clausola generale di urgenza ove «</a:t>
            </a:r>
            <a:r>
              <a:rPr lang="it-IT" i="1" dirty="0" smtClean="0">
                <a:latin typeface="Sylfaen" panose="010A0502050306030303" pitchFamily="18" charset="0"/>
              </a:rPr>
              <a:t>grave pregiudizio alle parti</a:t>
            </a:r>
            <a:r>
              <a:rPr lang="it-IT" dirty="0" smtClean="0">
                <a:latin typeface="Sylfaen" panose="010A0502050306030303" pitchFamily="18" charset="0"/>
              </a:rPr>
              <a:t>» [art. 83, c. 3 </a:t>
            </a:r>
            <a:r>
              <a:rPr lang="it-IT" dirty="0" err="1" smtClean="0">
                <a:latin typeface="Sylfaen" panose="010A0502050306030303" pitchFamily="18" charset="0"/>
              </a:rPr>
              <a:t>lett</a:t>
            </a:r>
            <a:r>
              <a:rPr lang="it-IT" dirty="0" smtClean="0">
                <a:latin typeface="Sylfaen" panose="010A0502050306030303" pitchFamily="18" charset="0"/>
              </a:rPr>
              <a:t>. a)]</a:t>
            </a:r>
          </a:p>
          <a:p>
            <a:pPr algn="just"/>
            <a:r>
              <a:rPr lang="it-IT" dirty="0" smtClean="0">
                <a:latin typeface="Sylfaen" panose="010A0502050306030303" pitchFamily="18" charset="0"/>
              </a:rPr>
              <a:t>- </a:t>
            </a:r>
            <a:r>
              <a:rPr lang="it-IT" b="1" dirty="0" smtClean="0">
                <a:latin typeface="Sylfaen" panose="010A0502050306030303" pitchFamily="18" charset="0"/>
              </a:rPr>
              <a:t>Organizzarsi per ripartire</a:t>
            </a:r>
            <a:r>
              <a:rPr lang="it-IT" dirty="0" smtClean="0">
                <a:latin typeface="Sylfaen" panose="010A0502050306030303" pitchFamily="18" charset="0"/>
              </a:rPr>
              <a:t>: le misure organizzative finalizzate a «</a:t>
            </a:r>
            <a:r>
              <a:rPr lang="it-IT" i="1" dirty="0" smtClean="0">
                <a:latin typeface="Sylfaen" panose="010A0502050306030303" pitchFamily="18" charset="0"/>
              </a:rPr>
              <a:t>evitare assembramenti all’interno dell’ufficio giudiziario e contatti ravvicinati tra le persone</a:t>
            </a:r>
            <a:r>
              <a:rPr lang="it-IT" dirty="0" smtClean="0">
                <a:latin typeface="Sylfaen" panose="010A0502050306030303" pitchFamily="18" charset="0"/>
              </a:rPr>
              <a:t>» (</a:t>
            </a:r>
            <a:r>
              <a:rPr lang="it-IT" dirty="0">
                <a:latin typeface="Sylfaen" panose="010A0502050306030303" pitchFamily="18" charset="0"/>
              </a:rPr>
              <a:t>ufficio </a:t>
            </a:r>
            <a:r>
              <a:rPr lang="it-IT" dirty="0" smtClean="0">
                <a:latin typeface="Sylfaen" panose="010A0502050306030303" pitchFamily="18" charset="0"/>
              </a:rPr>
              <a:t>giudiziario e </a:t>
            </a:r>
            <a:r>
              <a:rPr lang="it-IT" dirty="0">
                <a:latin typeface="Sylfaen" panose="010A0502050306030303" pitchFamily="18" charset="0"/>
              </a:rPr>
              <a:t>ufficio esecuzioni immobiliari) </a:t>
            </a:r>
            <a:r>
              <a:rPr lang="it-IT" dirty="0" smtClean="0">
                <a:latin typeface="Sylfaen" panose="010A0502050306030303" pitchFamily="18" charset="0"/>
              </a:rPr>
              <a:t>[art. 83, cc. 6 e 7]</a:t>
            </a:r>
          </a:p>
          <a:p>
            <a:pPr algn="just"/>
            <a:r>
              <a:rPr lang="it-IT" dirty="0" smtClean="0">
                <a:latin typeface="Sylfaen" panose="010A0502050306030303" pitchFamily="18" charset="0"/>
              </a:rPr>
              <a:t>- L’importanza in chiave «attuativa e integrativa» della funzione di </a:t>
            </a:r>
            <a:r>
              <a:rPr lang="it-IT" b="1" dirty="0" smtClean="0">
                <a:latin typeface="Sylfaen" panose="010A0502050306030303" pitchFamily="18" charset="0"/>
              </a:rPr>
              <a:t>direzione</a:t>
            </a:r>
            <a:r>
              <a:rPr lang="it-IT" dirty="0" smtClean="0">
                <a:latin typeface="Sylfaen" panose="010A0502050306030303" pitchFamily="18" charset="0"/>
              </a:rPr>
              <a:t> del processo esecutivo affidata al G.E. (art. 484 c.p.c.) </a:t>
            </a:r>
            <a:r>
              <a:rPr lang="it-IT" dirty="0" smtClean="0">
                <a:latin typeface="Sylfaen" panose="010A0502050306030303" pitchFamily="18" charset="0"/>
                <a:sym typeface="Wingdings" panose="05000000000000000000" pitchFamily="2" charset="2"/>
              </a:rPr>
              <a:t> circolari e direttive</a:t>
            </a:r>
            <a:endParaRPr lang="it-IT" dirty="0" smtClean="0">
              <a:latin typeface="Sylfaen" panose="010A0502050306030303" pitchFamily="18" charset="0"/>
            </a:endParaRPr>
          </a:p>
          <a:p>
            <a:pPr marL="0" indent="0">
              <a:buNone/>
            </a:pPr>
            <a:endParaRPr lang="it-IT" dirty="0" smtClean="0">
              <a:latin typeface="Sylfaen" panose="010A0502050306030303" pitchFamily="18"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0"/>
            <a:ext cx="2917767" cy="1114425"/>
          </a:xfrm>
          <a:prstGeom prst="rect">
            <a:avLst/>
          </a:prstGeom>
        </p:spPr>
      </p:pic>
    </p:spTree>
    <p:extLst>
      <p:ext uri="{BB962C8B-B14F-4D97-AF65-F5344CB8AC3E}">
        <p14:creationId xmlns:p14="http://schemas.microsoft.com/office/powerpoint/2010/main" val="2319974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2"/>
            <a:ext cx="10058400" cy="1450757"/>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4400" dirty="0" smtClean="0">
                <a:latin typeface="Sylfaen" panose="010A0502050306030303" pitchFamily="18" charset="0"/>
              </a:rPr>
              <a:t>la sospensione dei termini fino all’11 maggio</a:t>
            </a:r>
            <a:endParaRPr lang="it-IT" sz="4400" dirty="0">
              <a:latin typeface="Sylfaen" panose="010A0502050306030303" pitchFamily="18" charset="0"/>
            </a:endParaRPr>
          </a:p>
        </p:txBody>
      </p:sp>
      <p:sp>
        <p:nvSpPr>
          <p:cNvPr id="6" name="Segnaposto contenuto 5"/>
          <p:cNvSpPr>
            <a:spLocks noGrp="1"/>
          </p:cNvSpPr>
          <p:nvPr>
            <p:ph idx="1"/>
          </p:nvPr>
        </p:nvSpPr>
        <p:spPr>
          <a:xfrm>
            <a:off x="1097280" y="1845733"/>
            <a:ext cx="10058400" cy="4264121"/>
          </a:xfrm>
        </p:spPr>
        <p:txBody>
          <a:bodyPr>
            <a:normAutofit lnSpcReduction="10000"/>
          </a:bodyPr>
          <a:lstStyle/>
          <a:p>
            <a:pPr marL="0" indent="0" algn="just">
              <a:buNone/>
            </a:pPr>
            <a:r>
              <a:rPr lang="it-IT" dirty="0" smtClean="0">
                <a:latin typeface="Sylfaen" panose="010A0502050306030303" pitchFamily="18" charset="0"/>
              </a:rPr>
              <a:t>Sospensione del decorso dei termini (processuali) e non del processo (ma vedi artt. 54-</a:t>
            </a:r>
            <a:r>
              <a:rPr lang="it-IT" i="1" dirty="0" smtClean="0">
                <a:latin typeface="Sylfaen" panose="010A0502050306030303" pitchFamily="18" charset="0"/>
              </a:rPr>
              <a:t>ter</a:t>
            </a:r>
            <a:r>
              <a:rPr lang="it-IT" dirty="0" smtClean="0">
                <a:latin typeface="Sylfaen" panose="010A0502050306030303" pitchFamily="18" charset="0"/>
              </a:rPr>
              <a:t> e 54-</a:t>
            </a:r>
            <a:r>
              <a:rPr lang="it-IT" i="1" dirty="0" smtClean="0">
                <a:latin typeface="Sylfaen" panose="010A0502050306030303" pitchFamily="18" charset="0"/>
              </a:rPr>
              <a:t>quater</a:t>
            </a:r>
            <a:r>
              <a:rPr lang="it-IT" dirty="0" smtClean="0">
                <a:latin typeface="Sylfaen" panose="010A0502050306030303" pitchFamily="18" charset="0"/>
              </a:rPr>
              <a:t> </a:t>
            </a:r>
            <a:r>
              <a:rPr lang="it-IT" dirty="0">
                <a:latin typeface="Sylfaen" panose="010A0502050306030303" pitchFamily="18" charset="0"/>
              </a:rPr>
              <a:t> </a:t>
            </a:r>
            <a:r>
              <a:rPr lang="it-IT" dirty="0" smtClean="0">
                <a:latin typeface="Sylfaen" panose="010A0502050306030303" pitchFamily="18" charset="0"/>
              </a:rPr>
              <a:t>inseriti in sede di conversione del </a:t>
            </a:r>
            <a:r>
              <a:rPr lang="it-IT" dirty="0" err="1" smtClean="0">
                <a:latin typeface="Sylfaen" panose="010A0502050306030303" pitchFamily="18" charset="0"/>
              </a:rPr>
              <a:t>d.l.</a:t>
            </a:r>
            <a:r>
              <a:rPr lang="it-IT" dirty="0">
                <a:latin typeface="Sylfaen" panose="010A0502050306030303" pitchFamily="18" charset="0"/>
              </a:rPr>
              <a:t> </a:t>
            </a:r>
            <a:r>
              <a:rPr lang="it-IT" dirty="0" smtClean="0">
                <a:latin typeface="Sylfaen" panose="010A0502050306030303" pitchFamily="18" charset="0"/>
              </a:rPr>
              <a:t>18/2020)</a:t>
            </a:r>
          </a:p>
          <a:p>
            <a:pPr algn="just">
              <a:buFontTx/>
              <a:buChar char="-"/>
            </a:pPr>
            <a:r>
              <a:rPr lang="it-IT" dirty="0">
                <a:latin typeface="Sylfaen" panose="010A0502050306030303" pitchFamily="18" charset="0"/>
              </a:rPr>
              <a:t> </a:t>
            </a:r>
            <a:r>
              <a:rPr lang="it-IT" dirty="0" smtClean="0">
                <a:latin typeface="Sylfaen" panose="010A0502050306030303" pitchFamily="18" charset="0"/>
              </a:rPr>
              <a:t>Atti </a:t>
            </a:r>
            <a:r>
              <a:rPr lang="it-IT" dirty="0" err="1" smtClean="0">
                <a:latin typeface="Sylfaen" panose="010A0502050306030303" pitchFamily="18" charset="0"/>
              </a:rPr>
              <a:t>pre</a:t>
            </a:r>
            <a:r>
              <a:rPr lang="it-IT" dirty="0" smtClean="0">
                <a:latin typeface="Sylfaen" panose="010A0502050306030303" pitchFamily="18" charset="0"/>
              </a:rPr>
              <a:t>-processuali prodromici all’esecuzione forzata (termine ad adempiere art. 482 c.p.c.)</a:t>
            </a:r>
          </a:p>
          <a:p>
            <a:pPr algn="just">
              <a:buFontTx/>
              <a:buChar char="-"/>
            </a:pPr>
            <a:r>
              <a:rPr lang="it-IT" dirty="0">
                <a:latin typeface="Sylfaen" panose="010A0502050306030303" pitchFamily="18" charset="0"/>
              </a:rPr>
              <a:t> </a:t>
            </a:r>
            <a:r>
              <a:rPr lang="it-IT" dirty="0" smtClean="0">
                <a:latin typeface="Sylfaen" panose="010A0502050306030303" pitchFamily="18" charset="0"/>
              </a:rPr>
              <a:t>Sospeso il termine di </a:t>
            </a:r>
            <a:r>
              <a:rPr lang="it-IT" b="1" dirty="0" smtClean="0">
                <a:latin typeface="Sylfaen" panose="010A0502050306030303" pitchFamily="18" charset="0"/>
              </a:rPr>
              <a:t>efficacia del precetto - </a:t>
            </a:r>
            <a:r>
              <a:rPr lang="it-IT" dirty="0" smtClean="0">
                <a:latin typeface="Sylfaen" panose="010A0502050306030303" pitchFamily="18" charset="0"/>
              </a:rPr>
              <a:t>art. 481 c.p.c. (rilievo in </a:t>
            </a:r>
            <a:r>
              <a:rPr lang="it-IT" dirty="0" err="1" smtClean="0">
                <a:latin typeface="Sylfaen" panose="010A0502050306030303" pitchFamily="18" charset="0"/>
              </a:rPr>
              <a:t>proc</a:t>
            </a:r>
            <a:r>
              <a:rPr lang="it-IT" dirty="0" smtClean="0">
                <a:latin typeface="Sylfaen" panose="010A0502050306030303" pitchFamily="18" charset="0"/>
              </a:rPr>
              <a:t>. </a:t>
            </a:r>
            <a:r>
              <a:rPr lang="it-IT" i="1" dirty="0" smtClean="0">
                <a:latin typeface="Sylfaen" panose="010A0502050306030303" pitchFamily="18" charset="0"/>
              </a:rPr>
              <a:t>ex</a:t>
            </a:r>
            <a:r>
              <a:rPr lang="it-IT" dirty="0" smtClean="0">
                <a:latin typeface="Sylfaen" panose="010A0502050306030303" pitchFamily="18" charset="0"/>
              </a:rPr>
              <a:t> art. 492-</a:t>
            </a:r>
            <a:r>
              <a:rPr lang="it-IT" i="1" dirty="0" smtClean="0">
                <a:latin typeface="Sylfaen" panose="010A0502050306030303" pitchFamily="18" charset="0"/>
              </a:rPr>
              <a:t>bis</a:t>
            </a:r>
            <a:r>
              <a:rPr lang="it-IT" dirty="0" smtClean="0">
                <a:latin typeface="Sylfaen" panose="010A0502050306030303" pitchFamily="18" charset="0"/>
              </a:rPr>
              <a:t> c.p.c.) per iniziare l’esecuzione </a:t>
            </a:r>
            <a:r>
              <a:rPr lang="it-IT" dirty="0" smtClean="0">
                <a:latin typeface="Sylfaen" panose="010A0502050306030303" pitchFamily="18" charset="0"/>
                <a:sym typeface="Wingdings" panose="05000000000000000000" pitchFamily="2" charset="2"/>
              </a:rPr>
              <a:t> «</a:t>
            </a:r>
            <a:r>
              <a:rPr lang="it-IT" i="1" dirty="0" smtClean="0">
                <a:latin typeface="Sylfaen" panose="010A0502050306030303" pitchFamily="18" charset="0"/>
                <a:sym typeface="Wingdings" panose="05000000000000000000" pitchFamily="2" charset="2"/>
              </a:rPr>
              <a:t>l’espropriazione forzata si inizia col pignoramento</a:t>
            </a:r>
            <a:r>
              <a:rPr lang="it-IT" dirty="0" smtClean="0">
                <a:latin typeface="Sylfaen" panose="010A0502050306030303" pitchFamily="18" charset="0"/>
                <a:sym typeface="Wingdings" panose="05000000000000000000" pitchFamily="2" charset="2"/>
              </a:rPr>
              <a:t>» </a:t>
            </a:r>
          </a:p>
          <a:p>
            <a:pPr algn="just">
              <a:buFontTx/>
              <a:buChar char="-"/>
            </a:pPr>
            <a:r>
              <a:rPr lang="it-IT" dirty="0">
                <a:latin typeface="Sylfaen" panose="010A0502050306030303" pitchFamily="18" charset="0"/>
                <a:sym typeface="Wingdings" panose="05000000000000000000" pitchFamily="2" charset="2"/>
              </a:rPr>
              <a:t> Sospeso il termine per l’</a:t>
            </a:r>
            <a:r>
              <a:rPr lang="it-IT" b="1" dirty="0">
                <a:latin typeface="Sylfaen" panose="010A0502050306030303" pitchFamily="18" charset="0"/>
                <a:sym typeface="Wingdings" panose="05000000000000000000" pitchFamily="2" charset="2"/>
              </a:rPr>
              <a:t>iscrizione a </a:t>
            </a:r>
            <a:r>
              <a:rPr lang="it-IT" b="1" dirty="0" smtClean="0">
                <a:latin typeface="Sylfaen" panose="010A0502050306030303" pitchFamily="18" charset="0"/>
                <a:sym typeface="Wingdings" panose="05000000000000000000" pitchFamily="2" charset="2"/>
              </a:rPr>
              <a:t>ruolo -</a:t>
            </a:r>
            <a:r>
              <a:rPr lang="it-IT" dirty="0" smtClean="0">
                <a:latin typeface="Sylfaen" panose="010A0502050306030303" pitchFamily="18" charset="0"/>
                <a:sym typeface="Wingdings" panose="05000000000000000000" pitchFamily="2" charset="2"/>
              </a:rPr>
              <a:t> </a:t>
            </a:r>
            <a:r>
              <a:rPr lang="it-IT" dirty="0">
                <a:latin typeface="Sylfaen" panose="010A0502050306030303" pitchFamily="18" charset="0"/>
                <a:sym typeface="Wingdings" panose="05000000000000000000" pitchFamily="2" charset="2"/>
              </a:rPr>
              <a:t>art. 557 cc. 2 e 3 c.p.c. (15 gg. dalla restituzione degli atti dall’ufficiale giudiziario)</a:t>
            </a:r>
          </a:p>
          <a:p>
            <a:pPr algn="just">
              <a:buFontTx/>
              <a:buChar char="-"/>
            </a:pPr>
            <a:r>
              <a:rPr lang="it-IT" dirty="0" smtClean="0">
                <a:latin typeface="Sylfaen" panose="010A0502050306030303" pitchFamily="18" charset="0"/>
                <a:sym typeface="Wingdings" panose="05000000000000000000" pitchFamily="2" charset="2"/>
              </a:rPr>
              <a:t>Sospeso il termine di </a:t>
            </a:r>
            <a:r>
              <a:rPr lang="it-IT" b="1" dirty="0" smtClean="0">
                <a:latin typeface="Sylfaen" panose="010A0502050306030303" pitchFamily="18" charset="0"/>
                <a:sym typeface="Wingdings" panose="05000000000000000000" pitchFamily="2" charset="2"/>
              </a:rPr>
              <a:t>efficacia del pignoramento </a:t>
            </a:r>
            <a:r>
              <a:rPr lang="it-IT" dirty="0" smtClean="0">
                <a:latin typeface="Sylfaen" panose="010A0502050306030303" pitchFamily="18" charset="0"/>
                <a:sym typeface="Wingdings" panose="05000000000000000000" pitchFamily="2" charset="2"/>
              </a:rPr>
              <a:t>art. 497 c.p.c. - 45 gg. dal completamento dell’</a:t>
            </a:r>
            <a:r>
              <a:rPr lang="it-IT" i="1" dirty="0" smtClean="0">
                <a:latin typeface="Sylfaen" panose="010A0502050306030303" pitchFamily="18" charset="0"/>
                <a:sym typeface="Wingdings" panose="05000000000000000000" pitchFamily="2" charset="2"/>
              </a:rPr>
              <a:t>iter</a:t>
            </a:r>
            <a:r>
              <a:rPr lang="it-IT" dirty="0" smtClean="0">
                <a:latin typeface="Sylfaen" panose="010A0502050306030303" pitchFamily="18" charset="0"/>
                <a:sym typeface="Wingdings" panose="05000000000000000000" pitchFamily="2" charset="2"/>
              </a:rPr>
              <a:t> procedurale dell’ultima notifica (cfr. Sez. Un. n. 23675/2014 no alla scissione del momento di efficacia per il notificante per il computo di termini di decadenza che decorrono dalla notifica)</a:t>
            </a:r>
          </a:p>
          <a:p>
            <a:pPr algn="just">
              <a:buFontTx/>
              <a:buChar char="-"/>
            </a:pPr>
            <a:r>
              <a:rPr lang="it-IT" dirty="0">
                <a:latin typeface="Sylfaen" panose="010A0502050306030303" pitchFamily="18" charset="0"/>
                <a:sym typeface="Wingdings" panose="05000000000000000000" pitchFamily="2" charset="2"/>
              </a:rPr>
              <a:t> </a:t>
            </a:r>
            <a:r>
              <a:rPr lang="it-IT" dirty="0" smtClean="0">
                <a:latin typeface="Sylfaen" panose="010A0502050306030303" pitchFamily="18" charset="0"/>
                <a:sym typeface="Wingdings" panose="05000000000000000000" pitchFamily="2" charset="2"/>
              </a:rPr>
              <a:t>Sospeso il termine per il deposito della </a:t>
            </a:r>
            <a:r>
              <a:rPr lang="it-IT" b="1" dirty="0" smtClean="0">
                <a:latin typeface="Sylfaen" panose="010A0502050306030303" pitchFamily="18" charset="0"/>
                <a:sym typeface="Wingdings" panose="05000000000000000000" pitchFamily="2" charset="2"/>
              </a:rPr>
              <a:t>documentazione ipocatastale/certificazione notarile sostitutiva - </a:t>
            </a:r>
            <a:r>
              <a:rPr lang="it-IT" dirty="0" smtClean="0">
                <a:latin typeface="Sylfaen" panose="010A0502050306030303" pitchFamily="18" charset="0"/>
                <a:sym typeface="Wingdings" panose="05000000000000000000" pitchFamily="2" charset="2"/>
              </a:rPr>
              <a:t>art. 567, c. 2 c.p.c.</a:t>
            </a:r>
            <a:endParaRPr lang="it-IT" dirty="0" smtClean="0">
              <a:latin typeface="Sylfaen" panose="010A0502050306030303" pitchFamily="18" charset="0"/>
            </a:endParaRPr>
          </a:p>
          <a:p>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1878223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53353"/>
            <a:ext cx="10058400" cy="1400880"/>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300" dirty="0" smtClean="0">
                <a:latin typeface="Sylfaen" panose="010A0502050306030303" pitchFamily="18" charset="0"/>
              </a:rPr>
              <a:t>le verifiche del G.E.  </a:t>
            </a:r>
            <a:endParaRPr lang="it-IT" sz="5300" dirty="0">
              <a:latin typeface="Sylfaen" panose="010A0502050306030303" pitchFamily="18" charset="0"/>
            </a:endParaRPr>
          </a:p>
        </p:txBody>
      </p:sp>
      <p:sp>
        <p:nvSpPr>
          <p:cNvPr id="6" name="Segnaposto contenuto 5"/>
          <p:cNvSpPr>
            <a:spLocks noGrp="1"/>
          </p:cNvSpPr>
          <p:nvPr>
            <p:ph idx="1"/>
          </p:nvPr>
        </p:nvSpPr>
        <p:spPr>
          <a:xfrm>
            <a:off x="590204" y="1845734"/>
            <a:ext cx="10565476" cy="4505190"/>
          </a:xfrm>
        </p:spPr>
        <p:txBody>
          <a:bodyPr>
            <a:normAutofit fontScale="77500" lnSpcReduction="20000"/>
          </a:bodyPr>
          <a:lstStyle/>
          <a:p>
            <a:pPr algn="just">
              <a:buFont typeface="Wingdings" panose="05000000000000000000" pitchFamily="2" charset="2"/>
              <a:buChar char="q"/>
            </a:pPr>
            <a:r>
              <a:rPr lang="it-IT" dirty="0" smtClean="0">
                <a:latin typeface="Sylfaen" panose="010A0502050306030303" pitchFamily="18" charset="0"/>
                <a:sym typeface="Wingdings" panose="05000000000000000000" pitchFamily="2" charset="2"/>
              </a:rPr>
              <a:t> Competenza per territorio e </a:t>
            </a:r>
            <a:r>
              <a:rPr lang="it-IT" i="1" dirty="0" err="1" smtClean="0">
                <a:latin typeface="Sylfaen" panose="010A0502050306030303" pitchFamily="18" charset="0"/>
                <a:sym typeface="Wingdings" panose="05000000000000000000" pitchFamily="2" charset="2"/>
              </a:rPr>
              <a:t>translatio</a:t>
            </a:r>
            <a:r>
              <a:rPr lang="it-IT" i="1" dirty="0" smtClean="0">
                <a:latin typeface="Sylfaen" panose="010A0502050306030303" pitchFamily="18" charset="0"/>
                <a:sym typeface="Wingdings" panose="05000000000000000000" pitchFamily="2" charset="2"/>
              </a:rPr>
              <a:t> </a:t>
            </a:r>
            <a:r>
              <a:rPr lang="it-IT" i="1" dirty="0" err="1" smtClean="0">
                <a:latin typeface="Sylfaen" panose="010A0502050306030303" pitchFamily="18" charset="0"/>
                <a:sym typeface="Wingdings" panose="05000000000000000000" pitchFamily="2" charset="2"/>
              </a:rPr>
              <a:t>iudicii</a:t>
            </a:r>
            <a:r>
              <a:rPr lang="it-IT" i="1" dirty="0" smtClean="0">
                <a:latin typeface="Sylfaen" panose="010A0502050306030303" pitchFamily="18" charset="0"/>
                <a:sym typeface="Wingdings" panose="05000000000000000000" pitchFamily="2" charset="2"/>
              </a:rPr>
              <a:t> </a:t>
            </a:r>
            <a:r>
              <a:rPr lang="it-IT" dirty="0" smtClean="0">
                <a:latin typeface="Sylfaen" panose="010A0502050306030303" pitchFamily="18" charset="0"/>
                <a:sym typeface="Wingdings" panose="05000000000000000000" pitchFamily="2" charset="2"/>
              </a:rPr>
              <a:t>(</a:t>
            </a:r>
            <a:r>
              <a:rPr lang="it-IT" dirty="0" err="1" smtClean="0">
                <a:latin typeface="Sylfaen" panose="010A0502050306030303" pitchFamily="18" charset="0"/>
                <a:sym typeface="Wingdings" panose="05000000000000000000" pitchFamily="2" charset="2"/>
              </a:rPr>
              <a:t>Cass</a:t>
            </a:r>
            <a:r>
              <a:rPr lang="it-IT" dirty="0" smtClean="0">
                <a:latin typeface="Sylfaen" panose="010A0502050306030303" pitchFamily="18" charset="0"/>
                <a:sym typeface="Wingdings" panose="05000000000000000000" pitchFamily="2" charset="2"/>
              </a:rPr>
              <a:t>. civ. n. 26935/2018);</a:t>
            </a:r>
          </a:p>
          <a:p>
            <a:pPr algn="just">
              <a:buFont typeface="Wingdings" panose="05000000000000000000" pitchFamily="2" charset="2"/>
              <a:buChar char="q"/>
            </a:pPr>
            <a:r>
              <a:rPr lang="it-IT" dirty="0">
                <a:latin typeface="Sylfaen" panose="010A0502050306030303" pitchFamily="18" charset="0"/>
                <a:sym typeface="Wingdings" panose="05000000000000000000" pitchFamily="2" charset="2"/>
              </a:rPr>
              <a:t> </a:t>
            </a:r>
            <a:r>
              <a:rPr lang="it-IT" dirty="0" smtClean="0">
                <a:latin typeface="Sylfaen" panose="010A0502050306030303" pitchFamily="18" charset="0"/>
                <a:sym typeface="Wingdings" panose="05000000000000000000" pitchFamily="2" charset="2"/>
              </a:rPr>
              <a:t>L’iscrizione a ruolo:</a:t>
            </a:r>
          </a:p>
          <a:p>
            <a:pPr marL="0" indent="0" algn="just">
              <a:buNone/>
            </a:pPr>
            <a:r>
              <a:rPr lang="it-IT" dirty="0" smtClean="0">
                <a:latin typeface="Sylfaen" panose="010A0502050306030303" pitchFamily="18" charset="0"/>
                <a:sym typeface="Wingdings" panose="05000000000000000000" pitchFamily="2" charset="2"/>
              </a:rPr>
              <a:t>- l’attestazione di conformità delle copie di titolo, precetto, pignoramento e nota di trascrizione;</a:t>
            </a:r>
          </a:p>
          <a:p>
            <a:pPr marL="0" indent="0" algn="just">
              <a:buNone/>
            </a:pPr>
            <a:r>
              <a:rPr lang="it-IT" dirty="0" smtClean="0">
                <a:latin typeface="Sylfaen" panose="010A0502050306030303" pitchFamily="18" charset="0"/>
                <a:sym typeface="Wingdings" panose="05000000000000000000" pitchFamily="2" charset="2"/>
              </a:rPr>
              <a:t>- il termine di deposito della nota di trascrizione;</a:t>
            </a:r>
          </a:p>
          <a:p>
            <a:pPr algn="just">
              <a:buFont typeface="Wingdings" panose="05000000000000000000" pitchFamily="2" charset="2"/>
              <a:buChar char="q"/>
            </a:pPr>
            <a:r>
              <a:rPr lang="it-IT" dirty="0" smtClean="0">
                <a:latin typeface="Sylfaen" panose="010A0502050306030303" pitchFamily="18" charset="0"/>
                <a:sym typeface="Wingdings" panose="05000000000000000000" pitchFamily="2" charset="2"/>
              </a:rPr>
              <a:t> La documentazione </a:t>
            </a:r>
            <a:r>
              <a:rPr lang="it-IT" i="1" dirty="0" smtClean="0">
                <a:latin typeface="Sylfaen" panose="010A0502050306030303" pitchFamily="18" charset="0"/>
                <a:sym typeface="Wingdings" panose="05000000000000000000" pitchFamily="2" charset="2"/>
              </a:rPr>
              <a:t>ex</a:t>
            </a:r>
            <a:r>
              <a:rPr lang="it-IT" dirty="0" smtClean="0">
                <a:latin typeface="Sylfaen" panose="010A0502050306030303" pitchFamily="18" charset="0"/>
                <a:sym typeface="Wingdings" panose="05000000000000000000" pitchFamily="2" charset="2"/>
              </a:rPr>
              <a:t> art. 567 c.p.c. – «certificazione» di iscrizioni e trascrizioni:</a:t>
            </a:r>
          </a:p>
          <a:p>
            <a:pPr marL="0" indent="0" algn="just">
              <a:buNone/>
            </a:pPr>
            <a:r>
              <a:rPr lang="it-IT" dirty="0" smtClean="0">
                <a:latin typeface="Sylfaen" panose="010A0502050306030303" pitchFamily="18" charset="0"/>
                <a:sym typeface="Wingdings" panose="05000000000000000000" pitchFamily="2" charset="2"/>
              </a:rPr>
              <a:t>- stato </a:t>
            </a:r>
            <a:r>
              <a:rPr lang="it-IT" dirty="0">
                <a:latin typeface="Sylfaen" panose="010A0502050306030303" pitchFamily="18" charset="0"/>
                <a:sym typeface="Wingdings" panose="05000000000000000000" pitchFamily="2" charset="2"/>
              </a:rPr>
              <a:t>civile e regime patrimoniale della parte esecutata al momento </a:t>
            </a:r>
            <a:r>
              <a:rPr lang="it-IT" dirty="0" smtClean="0">
                <a:latin typeface="Sylfaen" panose="010A0502050306030303" pitchFamily="18" charset="0"/>
                <a:sym typeface="Wingdings" panose="05000000000000000000" pitchFamily="2" charset="2"/>
              </a:rPr>
              <a:t>dell’acquisto;</a:t>
            </a:r>
            <a:endParaRPr lang="it-IT" dirty="0">
              <a:latin typeface="Sylfaen" panose="010A0502050306030303" pitchFamily="18" charset="0"/>
              <a:sym typeface="Wingdings" panose="05000000000000000000" pitchFamily="2" charset="2"/>
            </a:endParaRPr>
          </a:p>
          <a:p>
            <a:pPr marL="0" indent="0" algn="just">
              <a:buNone/>
            </a:pPr>
            <a:r>
              <a:rPr lang="it-IT" dirty="0" smtClean="0">
                <a:latin typeface="Sylfaen" panose="010A0502050306030303" pitchFamily="18" charset="0"/>
                <a:sym typeface="Wingdings" panose="05000000000000000000" pitchFamily="2" charset="2"/>
              </a:rPr>
              <a:t>- verifica </a:t>
            </a:r>
            <a:r>
              <a:rPr lang="it-IT" dirty="0">
                <a:latin typeface="Sylfaen" panose="010A0502050306030303" pitchFamily="18" charset="0"/>
                <a:sym typeface="Wingdings" panose="05000000000000000000" pitchFamily="2" charset="2"/>
              </a:rPr>
              <a:t>della (formale) titolarità del diritto </a:t>
            </a:r>
            <a:r>
              <a:rPr lang="it-IT" dirty="0" smtClean="0">
                <a:latin typeface="Sylfaen" panose="010A0502050306030303" pitchFamily="18" charset="0"/>
                <a:sym typeface="Wingdings" panose="05000000000000000000" pitchFamily="2" charset="2"/>
              </a:rPr>
              <a:t>pignorato in capo alla parte esecutata;</a:t>
            </a:r>
          </a:p>
          <a:p>
            <a:pPr marL="0" indent="0" algn="just">
              <a:lnSpc>
                <a:spcPct val="120000"/>
              </a:lnSpc>
              <a:buNone/>
            </a:pPr>
            <a:r>
              <a:rPr lang="it-IT" dirty="0" smtClean="0">
                <a:latin typeface="Sylfaen" panose="010A0502050306030303" pitchFamily="18" charset="0"/>
                <a:sym typeface="Wingdings" panose="05000000000000000000" pitchFamily="2" charset="2"/>
              </a:rPr>
              <a:t>- la continuità delle trascrizioni di idonei atti di acquisto del diritto pignorato fino a risalire al primo che sia trascritto </a:t>
            </a:r>
            <a:r>
              <a:rPr lang="it-IT" i="1" dirty="0" smtClean="0">
                <a:latin typeface="Sylfaen" panose="010A0502050306030303" pitchFamily="18" charset="0"/>
                <a:sym typeface="Wingdings" panose="05000000000000000000" pitchFamily="2" charset="2"/>
              </a:rPr>
              <a:t>ante</a:t>
            </a:r>
            <a:r>
              <a:rPr lang="it-IT" dirty="0" smtClean="0">
                <a:latin typeface="Sylfaen" panose="010A0502050306030303" pitchFamily="18" charset="0"/>
                <a:sym typeface="Wingdings" panose="05000000000000000000" pitchFamily="2" charset="2"/>
              </a:rPr>
              <a:t> ventennio (</a:t>
            </a:r>
            <a:r>
              <a:rPr lang="it-IT" dirty="0" err="1" smtClean="0">
                <a:latin typeface="Sylfaen" panose="010A0502050306030303" pitchFamily="18" charset="0"/>
                <a:sym typeface="Wingdings" panose="05000000000000000000" pitchFamily="2" charset="2"/>
              </a:rPr>
              <a:t>Cass</a:t>
            </a:r>
            <a:r>
              <a:rPr lang="it-IT" dirty="0" smtClean="0">
                <a:latin typeface="Sylfaen" panose="010A0502050306030303" pitchFamily="18" charset="0"/>
                <a:sym typeface="Wingdings" panose="05000000000000000000" pitchFamily="2" charset="2"/>
              </a:rPr>
              <a:t>. civ. n. 15597/2019);</a:t>
            </a:r>
          </a:p>
          <a:p>
            <a:pPr marL="0" indent="0" algn="just">
              <a:buNone/>
            </a:pPr>
            <a:r>
              <a:rPr lang="it-IT" dirty="0" smtClean="0">
                <a:latin typeface="Sylfaen" panose="010A0502050306030303" pitchFamily="18" charset="0"/>
                <a:sym typeface="Wingdings" panose="05000000000000000000" pitchFamily="2" charset="2"/>
              </a:rPr>
              <a:t>- l’acquisto </a:t>
            </a:r>
            <a:r>
              <a:rPr lang="it-IT" i="1" dirty="0" err="1" smtClean="0">
                <a:latin typeface="Sylfaen" panose="010A0502050306030303" pitchFamily="18" charset="0"/>
                <a:sym typeface="Wingdings" panose="05000000000000000000" pitchFamily="2" charset="2"/>
              </a:rPr>
              <a:t>mortis</a:t>
            </a:r>
            <a:r>
              <a:rPr lang="it-IT" i="1" dirty="0" smtClean="0">
                <a:latin typeface="Sylfaen" panose="010A0502050306030303" pitchFamily="18" charset="0"/>
                <a:sym typeface="Wingdings" panose="05000000000000000000" pitchFamily="2" charset="2"/>
              </a:rPr>
              <a:t> causa </a:t>
            </a:r>
            <a:r>
              <a:rPr lang="it-IT" dirty="0" smtClean="0">
                <a:latin typeface="Sylfaen" panose="010A0502050306030303" pitchFamily="18" charset="0"/>
                <a:sym typeface="Wingdings" panose="05000000000000000000" pitchFamily="2" charset="2"/>
              </a:rPr>
              <a:t>e l’irrilevanza della dichiarazione di successione (</a:t>
            </a:r>
            <a:r>
              <a:rPr lang="it-IT" dirty="0" err="1" smtClean="0">
                <a:latin typeface="Sylfaen" panose="010A0502050306030303" pitchFamily="18" charset="0"/>
                <a:sym typeface="Wingdings" panose="05000000000000000000" pitchFamily="2" charset="2"/>
              </a:rPr>
              <a:t>Cass</a:t>
            </a:r>
            <a:r>
              <a:rPr lang="it-IT" dirty="0" smtClean="0">
                <a:latin typeface="Sylfaen" panose="010A0502050306030303" pitchFamily="18" charset="0"/>
                <a:sym typeface="Wingdings" panose="05000000000000000000" pitchFamily="2" charset="2"/>
              </a:rPr>
              <a:t>. civ. n. 4843/2019);</a:t>
            </a:r>
          </a:p>
          <a:p>
            <a:pPr marL="0" indent="0" algn="just">
              <a:lnSpc>
                <a:spcPct val="120000"/>
              </a:lnSpc>
              <a:buNone/>
            </a:pPr>
            <a:r>
              <a:rPr lang="it-IT" dirty="0" smtClean="0">
                <a:latin typeface="Sylfaen" panose="010A0502050306030303" pitchFamily="18" charset="0"/>
                <a:sym typeface="Wingdings" panose="05000000000000000000" pitchFamily="2" charset="2"/>
              </a:rPr>
              <a:t>- l’acquisto per atto di divisione e la tesi della natura dichiarativa della divisione ereditaria (Sez. un. n. 25021/2019);</a:t>
            </a:r>
          </a:p>
          <a:p>
            <a:pPr marL="0" indent="0" algn="just">
              <a:lnSpc>
                <a:spcPct val="120000"/>
              </a:lnSpc>
              <a:buNone/>
            </a:pPr>
            <a:r>
              <a:rPr lang="it-IT" dirty="0" smtClean="0">
                <a:latin typeface="Sylfaen" panose="010A0502050306030303" pitchFamily="18" charset="0"/>
                <a:sym typeface="Wingdings" panose="05000000000000000000" pitchFamily="2" charset="2"/>
              </a:rPr>
              <a:t>- il confine tra «completamento» della documentazione </a:t>
            </a:r>
            <a:r>
              <a:rPr lang="it-IT" i="1" dirty="0" smtClean="0">
                <a:latin typeface="Sylfaen" panose="010A0502050306030303" pitchFamily="18" charset="0"/>
                <a:sym typeface="Wingdings" panose="05000000000000000000" pitchFamily="2" charset="2"/>
              </a:rPr>
              <a:t>ex</a:t>
            </a:r>
            <a:r>
              <a:rPr lang="it-IT" dirty="0" smtClean="0">
                <a:latin typeface="Sylfaen" panose="010A0502050306030303" pitchFamily="18" charset="0"/>
                <a:sym typeface="Wingdings" panose="05000000000000000000" pitchFamily="2" charset="2"/>
              </a:rPr>
              <a:t> art. 567 c. 3 c.p.c. (inefficacia-estinzione) e integrazioni ulteriori (improseguibilità).</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3970062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4200" dirty="0" smtClean="0">
                <a:latin typeface="Sylfaen" panose="010A0502050306030303" pitchFamily="18" charset="0"/>
              </a:rPr>
              <a:t>la competenza per territorio (inderogabile)</a:t>
            </a:r>
            <a:r>
              <a:rPr lang="it-IT" sz="5100" dirty="0" smtClean="0">
                <a:latin typeface="Sylfaen" panose="010A0502050306030303" pitchFamily="18" charset="0"/>
              </a:rPr>
              <a:t> </a:t>
            </a:r>
            <a:endParaRPr lang="it-IT" sz="51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a:bodyPr>
          <a:lstStyle/>
          <a:p>
            <a:pPr marL="0" indent="0" algn="just">
              <a:lnSpc>
                <a:spcPct val="150000"/>
              </a:lnSpc>
              <a:buNone/>
            </a:pPr>
            <a:r>
              <a:rPr lang="it-IT" dirty="0" smtClean="0">
                <a:latin typeface="Sylfaen" panose="010A0502050306030303" pitchFamily="18" charset="0"/>
              </a:rPr>
              <a:t>Sulla </a:t>
            </a:r>
            <a:r>
              <a:rPr lang="it-IT" dirty="0">
                <a:latin typeface="Sylfaen" panose="010A0502050306030303" pitchFamily="18" charset="0"/>
              </a:rPr>
              <a:t>scorta di quanto affermato da Corte </a:t>
            </a:r>
            <a:r>
              <a:rPr lang="it-IT" dirty="0" err="1">
                <a:latin typeface="Sylfaen" panose="010A0502050306030303" pitchFamily="18" charset="0"/>
              </a:rPr>
              <a:t>cost</a:t>
            </a:r>
            <a:r>
              <a:rPr lang="it-IT" dirty="0">
                <a:latin typeface="Sylfaen" panose="010A0502050306030303" pitchFamily="18" charset="0"/>
              </a:rPr>
              <a:t>. n. 77/2007 e n. 114/2018, quello della </a:t>
            </a:r>
            <a:r>
              <a:rPr lang="it-IT" i="1" dirty="0" err="1">
                <a:latin typeface="Sylfaen" panose="010A0502050306030303" pitchFamily="18" charset="0"/>
              </a:rPr>
              <a:t>translatio</a:t>
            </a:r>
            <a:r>
              <a:rPr lang="it-IT" i="1" dirty="0">
                <a:latin typeface="Sylfaen" panose="010A0502050306030303" pitchFamily="18" charset="0"/>
              </a:rPr>
              <a:t> </a:t>
            </a:r>
            <a:r>
              <a:rPr lang="it-IT" i="1" dirty="0" err="1">
                <a:latin typeface="Sylfaen" panose="010A0502050306030303" pitchFamily="18" charset="0"/>
              </a:rPr>
              <a:t>iudicii</a:t>
            </a:r>
            <a:r>
              <a:rPr lang="it-IT" dirty="0">
                <a:latin typeface="Sylfaen" panose="010A0502050306030303" pitchFamily="18" charset="0"/>
              </a:rPr>
              <a:t> deve ritenersi un principio generale dell’ordinamento in virtù del quale, allorché il Giudice dell’esecuzione neghi la propria competenza per territorio, è sempre possibile la riassunzione del processo esecutivo dinanzi al Giudice competente, nulla ostando all’applicazione del meccanismo della </a:t>
            </a:r>
            <a:r>
              <a:rPr lang="it-IT" i="1" dirty="0" err="1" smtClean="0">
                <a:latin typeface="Sylfaen" panose="010A0502050306030303" pitchFamily="18" charset="0"/>
              </a:rPr>
              <a:t>translatio</a:t>
            </a:r>
            <a:r>
              <a:rPr lang="it-IT" dirty="0" smtClean="0">
                <a:latin typeface="Sylfaen" panose="010A0502050306030303" pitchFamily="18" charset="0"/>
              </a:rPr>
              <a:t> </a:t>
            </a:r>
            <a:r>
              <a:rPr lang="it-IT" dirty="0">
                <a:latin typeface="Sylfaen" panose="010A0502050306030303" pitchFamily="18" charset="0"/>
              </a:rPr>
              <a:t>di cui all’art. 50 c.p.c. (cfr. </a:t>
            </a:r>
            <a:r>
              <a:rPr lang="it-IT" dirty="0" err="1">
                <a:latin typeface="Sylfaen" panose="010A0502050306030303" pitchFamily="18" charset="0"/>
              </a:rPr>
              <a:t>Cass</a:t>
            </a:r>
            <a:r>
              <a:rPr lang="it-IT" dirty="0">
                <a:latin typeface="Sylfaen" panose="010A0502050306030303" pitchFamily="18" charset="0"/>
              </a:rPr>
              <a:t>. civ. n. 26935/2018, paragrafo 3.7 della motivazione</a:t>
            </a:r>
            <a:r>
              <a:rPr lang="it-IT" dirty="0" smtClean="0">
                <a:latin typeface="Sylfaen" panose="010A0502050306030303" pitchFamily="18" charset="0"/>
              </a:rPr>
              <a:t>)</a:t>
            </a:r>
          </a:p>
          <a:p>
            <a:pPr marL="0" indent="0" algn="just">
              <a:lnSpc>
                <a:spcPct val="150000"/>
              </a:lnSpc>
              <a:buNone/>
            </a:pPr>
            <a:r>
              <a:rPr lang="it-IT" dirty="0" smtClean="0">
                <a:latin typeface="Sylfaen" panose="010A0502050306030303" pitchFamily="18" charset="0"/>
              </a:rPr>
              <a:t>Normativa di riferimento: artt. 26, 21, 28, 38 e 50 c.p.c.</a:t>
            </a:r>
          </a:p>
          <a:p>
            <a:pPr marL="0" indent="0" algn="just">
              <a:lnSpc>
                <a:spcPct val="150000"/>
              </a:lnSpc>
              <a:buNone/>
            </a:pPr>
            <a:r>
              <a:rPr lang="it-IT" dirty="0" smtClean="0">
                <a:latin typeface="Sylfaen" panose="010A0502050306030303" pitchFamily="18" charset="0"/>
              </a:rPr>
              <a:t>Precedenti conformi richiamati: </a:t>
            </a:r>
            <a:r>
              <a:rPr lang="it-IT" dirty="0" err="1" smtClean="0">
                <a:latin typeface="Sylfaen" panose="010A0502050306030303" pitchFamily="18" charset="0"/>
              </a:rPr>
              <a:t>Cass</a:t>
            </a:r>
            <a:r>
              <a:rPr lang="it-IT" dirty="0" smtClean="0">
                <a:latin typeface="Sylfaen" panose="010A0502050306030303" pitchFamily="18" charset="0"/>
              </a:rPr>
              <a:t>. civ. </a:t>
            </a:r>
            <a:r>
              <a:rPr lang="it-IT" dirty="0" err="1" smtClean="0">
                <a:latin typeface="Sylfaen" panose="010A0502050306030303" pitchFamily="18" charset="0"/>
              </a:rPr>
              <a:t>nn</a:t>
            </a:r>
            <a:r>
              <a:rPr lang="it-IT" dirty="0" smtClean="0">
                <a:latin typeface="Sylfaen" panose="010A0502050306030303" pitchFamily="18" charset="0"/>
              </a:rPr>
              <a:t>. 8172/2018 e 17462/2010  </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3451062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100" dirty="0" smtClean="0">
                <a:latin typeface="Sylfaen" panose="010A0502050306030303" pitchFamily="18" charset="0"/>
              </a:rPr>
              <a:t>l’attestazione di conformità  </a:t>
            </a:r>
            <a:endParaRPr lang="it-IT" sz="51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lnSpcReduction="10000"/>
          </a:bodyPr>
          <a:lstStyle/>
          <a:p>
            <a:pPr marL="0" indent="0" algn="ctr">
              <a:lnSpc>
                <a:spcPct val="150000"/>
              </a:lnSpc>
              <a:buNone/>
            </a:pPr>
            <a:r>
              <a:rPr lang="it-IT" dirty="0" smtClean="0">
                <a:latin typeface="Sylfaen" panose="010A0502050306030303" pitchFamily="18" charset="0"/>
              </a:rPr>
              <a:t>Art. 557 c.p.c.</a:t>
            </a:r>
          </a:p>
          <a:p>
            <a:pPr marL="0" indent="0" algn="just">
              <a:lnSpc>
                <a:spcPct val="100000"/>
              </a:lnSpc>
              <a:buNone/>
            </a:pPr>
            <a:r>
              <a:rPr lang="it-IT" dirty="0" smtClean="0">
                <a:latin typeface="Sylfaen" panose="010A0502050306030303" pitchFamily="18" charset="0"/>
              </a:rPr>
              <a:t>[I] Eseguita l’ultima notificazione, l’ufficiale giudiziario consegna senza ritardo al creditore l’atto di pignoramento e la nota di trascrizione restituitagli dal conservatore dei registri immobiliari.</a:t>
            </a:r>
          </a:p>
          <a:p>
            <a:pPr marL="0" indent="0" algn="just">
              <a:lnSpc>
                <a:spcPct val="100000"/>
              </a:lnSpc>
              <a:buNone/>
            </a:pPr>
            <a:r>
              <a:rPr lang="it-IT" dirty="0" smtClean="0">
                <a:latin typeface="Sylfaen" panose="010A0502050306030303" pitchFamily="18" charset="0"/>
              </a:rPr>
              <a:t>[II] Il creditore deve depositare nella cancelleria del tribunale competente per l’esecuzione la nota di iscrizione a ruolo, con </a:t>
            </a:r>
            <a:r>
              <a:rPr lang="it-IT" b="1" dirty="0" smtClean="0">
                <a:latin typeface="Sylfaen" panose="010A0502050306030303" pitchFamily="18" charset="0"/>
              </a:rPr>
              <a:t>copie conformi </a:t>
            </a:r>
            <a:r>
              <a:rPr lang="it-IT" dirty="0" smtClean="0">
                <a:latin typeface="Sylfaen" panose="010A0502050306030303" pitchFamily="18" charset="0"/>
              </a:rPr>
              <a:t>del titolo esecutivo, del precetto, dell’atto di pignoramento e della nota di trascrizione </a:t>
            </a:r>
            <a:r>
              <a:rPr lang="it-IT" b="1" dirty="0" smtClean="0">
                <a:latin typeface="Sylfaen" panose="010A0502050306030303" pitchFamily="18" charset="0"/>
              </a:rPr>
              <a:t>entro quindici giorni dalla consegna </a:t>
            </a:r>
            <a:r>
              <a:rPr lang="it-IT" dirty="0" smtClean="0">
                <a:latin typeface="Sylfaen" panose="010A0502050306030303" pitchFamily="18" charset="0"/>
              </a:rPr>
              <a:t>dell’atto di pignoramento. La conformità di tali copie è attestata dall’avvocato del creditore ai soli fini del presente articolo. Nell’ipotesi di cui all’articolo 555, ultimo comma, il creditore deve depositare la nota di trascrizione appena restituitagli dal conservatore dei registri immobiliari.</a:t>
            </a:r>
          </a:p>
          <a:p>
            <a:pPr marL="0" indent="0" algn="just">
              <a:lnSpc>
                <a:spcPct val="110000"/>
              </a:lnSpc>
              <a:buNone/>
            </a:pPr>
            <a:r>
              <a:rPr lang="it-IT" dirty="0" smtClean="0">
                <a:latin typeface="Sylfaen" panose="010A0502050306030303" pitchFamily="18" charset="0"/>
              </a:rPr>
              <a:t>[III] Il cancelliere forma il fascicolo dell’esecuzione. Il pignoramento </a:t>
            </a:r>
            <a:r>
              <a:rPr lang="it-IT" b="1" dirty="0" smtClean="0">
                <a:latin typeface="Sylfaen" panose="010A0502050306030303" pitchFamily="18" charset="0"/>
              </a:rPr>
              <a:t>perde efficacia quando la nota di iscrizione a ruolo e le copie</a:t>
            </a:r>
            <a:r>
              <a:rPr lang="it-IT" dirty="0" smtClean="0">
                <a:latin typeface="Sylfaen" panose="010A0502050306030303" pitchFamily="18" charset="0"/>
              </a:rPr>
              <a:t> [conformi] </a:t>
            </a:r>
            <a:r>
              <a:rPr lang="it-IT" b="1" dirty="0" smtClean="0">
                <a:latin typeface="Sylfaen" panose="010A0502050306030303" pitchFamily="18" charset="0"/>
              </a:rPr>
              <a:t>dell’atto di pignoramento, del titolo esecutivo e del precetto</a:t>
            </a:r>
            <a:r>
              <a:rPr lang="it-IT" dirty="0" smtClean="0">
                <a:latin typeface="Sylfaen" panose="010A0502050306030303" pitchFamily="18" charset="0"/>
              </a:rPr>
              <a:t> sono depositate oltre il termine di quindici giorni dalla consegna al creditore. </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4119259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100" dirty="0" smtClean="0">
                <a:latin typeface="Sylfaen" panose="010A0502050306030303" pitchFamily="18" charset="0"/>
              </a:rPr>
              <a:t>l’attestazione di conformità  </a:t>
            </a:r>
            <a:endParaRPr lang="it-IT" sz="51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85000" lnSpcReduction="10000"/>
          </a:bodyPr>
          <a:lstStyle/>
          <a:p>
            <a:pPr marL="0" indent="0" algn="ctr">
              <a:lnSpc>
                <a:spcPct val="150000"/>
              </a:lnSpc>
              <a:buNone/>
            </a:pPr>
            <a:r>
              <a:rPr lang="it-IT" b="1" dirty="0" smtClean="0">
                <a:latin typeface="Sylfaen" panose="010A0502050306030303" pitchFamily="18" charset="0"/>
              </a:rPr>
              <a:t>Per un primo orientamento…</a:t>
            </a:r>
          </a:p>
          <a:p>
            <a:pPr marL="0" indent="0" algn="just">
              <a:lnSpc>
                <a:spcPct val="150000"/>
              </a:lnSpc>
              <a:buNone/>
            </a:pPr>
            <a:r>
              <a:rPr lang="it-IT" dirty="0" smtClean="0">
                <a:latin typeface="Sylfaen" panose="010A0502050306030303" pitchFamily="18" charset="0"/>
              </a:rPr>
              <a:t>L’omessa o tardiva attestazione di conformità ai rispettivi originali delle copie del titolo, del precetto e del pignoramento costituisce una mera irregolarità formale </a:t>
            </a:r>
            <a:r>
              <a:rPr lang="it-IT" dirty="0" smtClean="0">
                <a:latin typeface="Sylfaen" panose="010A0502050306030303" pitchFamily="18" charset="0"/>
                <a:sym typeface="Wingdings" panose="05000000000000000000" pitchFamily="2" charset="2"/>
              </a:rPr>
              <a:t>regolarizzabile/sanabile </a:t>
            </a:r>
            <a:r>
              <a:rPr lang="it-IT" dirty="0">
                <a:latin typeface="Sylfaen" panose="010A0502050306030303" pitchFamily="18" charset="0"/>
                <a:sym typeface="Wingdings" panose="05000000000000000000" pitchFamily="2" charset="2"/>
              </a:rPr>
              <a:t>anche tardivamente (anche con esibizione del titolo in udienza)</a:t>
            </a:r>
            <a:endParaRPr lang="it-IT" dirty="0" smtClean="0">
              <a:latin typeface="Sylfaen" panose="010A0502050306030303" pitchFamily="18" charset="0"/>
            </a:endParaRPr>
          </a:p>
          <a:p>
            <a:pPr marL="0" indent="0" algn="just">
              <a:lnSpc>
                <a:spcPct val="150000"/>
              </a:lnSpc>
              <a:buNone/>
            </a:pPr>
            <a:r>
              <a:rPr lang="it-IT" dirty="0" smtClean="0">
                <a:latin typeface="Sylfaen" panose="010A0502050306030303" pitchFamily="18" charset="0"/>
                <a:sym typeface="Wingdings" panose="05000000000000000000" pitchFamily="2" charset="2"/>
              </a:rPr>
              <a:t> strumentalità o congruità delle forme allo scopo (art. 156, c. 3 c.p.c.)  art. 22</a:t>
            </a:r>
            <a:r>
              <a:rPr lang="it-IT" dirty="0">
                <a:latin typeface="Sylfaen" panose="010A0502050306030303" pitchFamily="18" charset="0"/>
                <a:sym typeface="Wingdings" panose="05000000000000000000" pitchFamily="2" charset="2"/>
              </a:rPr>
              <a:t>, </a:t>
            </a:r>
            <a:r>
              <a:rPr lang="it-IT" dirty="0" smtClean="0">
                <a:latin typeface="Sylfaen" panose="010A0502050306030303" pitchFamily="18" charset="0"/>
                <a:sym typeface="Wingdings" panose="05000000000000000000" pitchFamily="2" charset="2"/>
              </a:rPr>
              <a:t>c. </a:t>
            </a:r>
            <a:r>
              <a:rPr lang="it-IT" dirty="0">
                <a:latin typeface="Sylfaen" panose="010A0502050306030303" pitchFamily="18" charset="0"/>
                <a:sym typeface="Wingdings" panose="05000000000000000000" pitchFamily="2" charset="2"/>
              </a:rPr>
              <a:t>3, CAD </a:t>
            </a:r>
            <a:r>
              <a:rPr lang="it-IT" dirty="0" smtClean="0">
                <a:latin typeface="Sylfaen" panose="010A0502050306030303" pitchFamily="18" charset="0"/>
                <a:sym typeface="Wingdings" panose="05000000000000000000" pitchFamily="2" charset="2"/>
              </a:rPr>
              <a:t>«</a:t>
            </a:r>
            <a:r>
              <a:rPr lang="it-IT" i="1" dirty="0" smtClean="0">
                <a:latin typeface="Sylfaen" panose="010A0502050306030303" pitchFamily="18" charset="0"/>
                <a:sym typeface="Wingdings" panose="05000000000000000000" pitchFamily="2" charset="2"/>
              </a:rPr>
              <a:t>le </a:t>
            </a:r>
            <a:r>
              <a:rPr lang="it-IT" i="1" dirty="0">
                <a:latin typeface="Sylfaen" panose="010A0502050306030303" pitchFamily="18" charset="0"/>
                <a:sym typeface="Wingdings" panose="05000000000000000000" pitchFamily="2" charset="2"/>
              </a:rPr>
              <a:t>copie per immagine su supporto informatico di documenti originali formati in origine su supporto analogico nel rispetto delle regole tecniche di cui all’articolo 71 hanno la stessa efficacia probatoria degli originali da cui sono tratte se la loro conformità all’originale non è espressamente </a:t>
            </a:r>
            <a:r>
              <a:rPr lang="it-IT" i="1" dirty="0" smtClean="0">
                <a:latin typeface="Sylfaen" panose="010A0502050306030303" pitchFamily="18" charset="0"/>
                <a:sym typeface="Wingdings" panose="05000000000000000000" pitchFamily="2" charset="2"/>
              </a:rPr>
              <a:t>disconosciuta</a:t>
            </a:r>
            <a:r>
              <a:rPr lang="it-IT" dirty="0" smtClean="0">
                <a:latin typeface="Sylfaen" panose="010A0502050306030303" pitchFamily="18" charset="0"/>
                <a:sym typeface="Wingdings" panose="05000000000000000000" pitchFamily="2" charset="2"/>
              </a:rPr>
              <a:t>»</a:t>
            </a:r>
          </a:p>
          <a:p>
            <a:pPr marL="0" indent="0" algn="just">
              <a:lnSpc>
                <a:spcPct val="150000"/>
              </a:lnSpc>
              <a:buNone/>
            </a:pPr>
            <a:r>
              <a:rPr lang="it-IT" dirty="0" smtClean="0">
                <a:latin typeface="Sylfaen" panose="010A0502050306030303" pitchFamily="18" charset="0"/>
              </a:rPr>
              <a:t>(</a:t>
            </a:r>
            <a:r>
              <a:rPr lang="it-IT" dirty="0" err="1" smtClean="0">
                <a:latin typeface="Sylfaen" panose="010A0502050306030303" pitchFamily="18" charset="0"/>
              </a:rPr>
              <a:t>Trib</a:t>
            </a:r>
            <a:r>
              <a:rPr lang="it-IT" dirty="0">
                <a:latin typeface="Sylfaen" panose="010A0502050306030303" pitchFamily="18" charset="0"/>
              </a:rPr>
              <a:t>. Bologna, </a:t>
            </a:r>
            <a:r>
              <a:rPr lang="it-IT" dirty="0" err="1">
                <a:latin typeface="Sylfaen" panose="010A0502050306030303" pitchFamily="18" charset="0"/>
              </a:rPr>
              <a:t>ord</a:t>
            </a:r>
            <a:r>
              <a:rPr lang="it-IT" dirty="0">
                <a:latin typeface="Sylfaen" panose="010A0502050306030303" pitchFamily="18" charset="0"/>
              </a:rPr>
              <a:t>. 22 ottobre </a:t>
            </a:r>
            <a:r>
              <a:rPr lang="it-IT" dirty="0" smtClean="0">
                <a:latin typeface="Sylfaen" panose="010A0502050306030303" pitchFamily="18" charset="0"/>
              </a:rPr>
              <a:t>2015; </a:t>
            </a:r>
            <a:r>
              <a:rPr lang="it-IT" dirty="0" err="1" smtClean="0">
                <a:latin typeface="Sylfaen" panose="010A0502050306030303" pitchFamily="18" charset="0"/>
              </a:rPr>
              <a:t>Trib</a:t>
            </a:r>
            <a:r>
              <a:rPr lang="it-IT" dirty="0">
                <a:latin typeface="Sylfaen" panose="010A0502050306030303" pitchFamily="18" charset="0"/>
              </a:rPr>
              <a:t>. Bari, </a:t>
            </a:r>
            <a:r>
              <a:rPr lang="it-IT" dirty="0" err="1">
                <a:latin typeface="Sylfaen" panose="010A0502050306030303" pitchFamily="18" charset="0"/>
              </a:rPr>
              <a:t>ord</a:t>
            </a:r>
            <a:r>
              <a:rPr lang="it-IT" dirty="0">
                <a:latin typeface="Sylfaen" panose="010A0502050306030303" pitchFamily="18" charset="0"/>
              </a:rPr>
              <a:t>. 4 maggio </a:t>
            </a:r>
            <a:r>
              <a:rPr lang="it-IT" dirty="0" smtClean="0">
                <a:latin typeface="Sylfaen" panose="010A0502050306030303" pitchFamily="18" charset="0"/>
              </a:rPr>
              <a:t>2016; </a:t>
            </a:r>
            <a:r>
              <a:rPr lang="it-IT" dirty="0" err="1" smtClean="0">
                <a:latin typeface="Sylfaen" panose="010A0502050306030303" pitchFamily="18" charset="0"/>
              </a:rPr>
              <a:t>Trib</a:t>
            </a:r>
            <a:r>
              <a:rPr lang="it-IT" dirty="0">
                <a:latin typeface="Sylfaen" panose="010A0502050306030303" pitchFamily="18" charset="0"/>
              </a:rPr>
              <a:t>. Caltanissetta, </a:t>
            </a:r>
            <a:r>
              <a:rPr lang="it-IT" dirty="0" err="1" smtClean="0">
                <a:latin typeface="Sylfaen" panose="010A0502050306030303" pitchFamily="18" charset="0"/>
              </a:rPr>
              <a:t>ord</a:t>
            </a:r>
            <a:r>
              <a:rPr lang="it-IT" dirty="0">
                <a:latin typeface="Sylfaen" panose="010A0502050306030303" pitchFamily="18" charset="0"/>
              </a:rPr>
              <a:t>. 1 giugno </a:t>
            </a:r>
            <a:r>
              <a:rPr lang="it-IT" dirty="0" smtClean="0">
                <a:latin typeface="Sylfaen" panose="010A0502050306030303" pitchFamily="18" charset="0"/>
              </a:rPr>
              <a:t>2016)</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3336315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914399"/>
            <a:ext cx="10058400" cy="739833"/>
          </a:xfrm>
        </p:spPr>
        <p:txBody>
          <a:bodyPr>
            <a:normAutofit fontScale="90000"/>
          </a:bodyPr>
          <a:lstStyle/>
          <a:p>
            <a:pPr algn="ct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6000" dirty="0"/>
              <a:t/>
            </a:r>
            <a:br>
              <a:rPr lang="it-IT" sz="6000" dirty="0"/>
            </a:br>
            <a:r>
              <a:rPr lang="it-IT" sz="6000" dirty="0" smtClean="0"/>
              <a:t/>
            </a:r>
            <a:br>
              <a:rPr lang="it-IT" sz="6000" dirty="0" smtClean="0"/>
            </a:br>
            <a:r>
              <a:rPr lang="it-IT" sz="5100" dirty="0" smtClean="0">
                <a:latin typeface="Sylfaen" panose="010A0502050306030303" pitchFamily="18" charset="0"/>
              </a:rPr>
              <a:t>l’attestazione di conformità  </a:t>
            </a:r>
            <a:endParaRPr lang="it-IT" sz="5100" dirty="0">
              <a:latin typeface="Sylfaen" panose="010A0502050306030303" pitchFamily="18" charset="0"/>
            </a:endParaRPr>
          </a:p>
        </p:txBody>
      </p:sp>
      <p:sp>
        <p:nvSpPr>
          <p:cNvPr id="6" name="Segnaposto contenuto 5"/>
          <p:cNvSpPr>
            <a:spLocks noGrp="1"/>
          </p:cNvSpPr>
          <p:nvPr>
            <p:ph idx="1"/>
          </p:nvPr>
        </p:nvSpPr>
        <p:spPr>
          <a:xfrm>
            <a:off x="590204" y="1845734"/>
            <a:ext cx="10565476" cy="4380499"/>
          </a:xfrm>
        </p:spPr>
        <p:txBody>
          <a:bodyPr>
            <a:normAutofit fontScale="62500" lnSpcReduction="20000"/>
          </a:bodyPr>
          <a:lstStyle/>
          <a:p>
            <a:pPr marL="0" indent="0" algn="ctr">
              <a:lnSpc>
                <a:spcPct val="150000"/>
              </a:lnSpc>
              <a:buNone/>
            </a:pPr>
            <a:r>
              <a:rPr lang="it-IT" b="1" dirty="0" smtClean="0">
                <a:latin typeface="Sylfaen" panose="010A0502050306030303" pitchFamily="18" charset="0"/>
              </a:rPr>
              <a:t>… per un secondo orientamento</a:t>
            </a:r>
          </a:p>
          <a:p>
            <a:pPr marL="0" indent="0" algn="just">
              <a:lnSpc>
                <a:spcPct val="150000"/>
              </a:lnSpc>
              <a:buNone/>
            </a:pPr>
            <a:r>
              <a:rPr lang="it-IT" dirty="0">
                <a:latin typeface="Sylfaen" panose="010A0502050306030303" pitchFamily="18" charset="0"/>
              </a:rPr>
              <a:t>L’omessa o tardiva attestazione di conformità ai rispettivi originali delle copie del titolo, del precetto e del pignoramento </a:t>
            </a:r>
            <a:r>
              <a:rPr lang="it-IT" dirty="0" smtClean="0">
                <a:latin typeface="Sylfaen" panose="010A0502050306030303" pitchFamily="18" charset="0"/>
              </a:rPr>
              <a:t>integra una nullità insanabile per violazione delle forme legali sul deposito che conduce all’inefficacia del pignoramento e all’estinzione (tipica) del processo esecutivo</a:t>
            </a:r>
            <a:endParaRPr lang="it-IT" dirty="0">
              <a:latin typeface="Sylfaen" panose="010A0502050306030303" pitchFamily="18" charset="0"/>
            </a:endParaRPr>
          </a:p>
          <a:p>
            <a:pPr algn="just">
              <a:lnSpc>
                <a:spcPct val="150000"/>
              </a:lnSpc>
              <a:buFont typeface="Wingdings" panose="05000000000000000000" pitchFamily="2" charset="2"/>
              <a:buChar char="à"/>
            </a:pPr>
            <a:r>
              <a:rPr lang="it-IT" dirty="0" smtClean="0">
                <a:latin typeface="Sylfaen" panose="010A0502050306030303" pitchFamily="18" charset="0"/>
              </a:rPr>
              <a:t> forme </a:t>
            </a:r>
            <a:r>
              <a:rPr lang="it-IT" dirty="0">
                <a:latin typeface="Sylfaen" panose="010A0502050306030303" pitchFamily="18" charset="0"/>
              </a:rPr>
              <a:t>libere più idonee allo scopo solo nei casi in cui la legge non imponga forme determinate (art. 121 c.p.c</a:t>
            </a:r>
            <a:r>
              <a:rPr lang="it-IT" dirty="0" smtClean="0">
                <a:latin typeface="Sylfaen" panose="010A0502050306030303" pitchFamily="18" charset="0"/>
              </a:rPr>
              <a:t>.) </a:t>
            </a:r>
            <a:r>
              <a:rPr lang="it-IT" dirty="0" smtClean="0">
                <a:latin typeface="Sylfaen" panose="010A0502050306030303" pitchFamily="18" charset="0"/>
                <a:sym typeface="Wingdings" panose="05000000000000000000" pitchFamily="2" charset="2"/>
              </a:rPr>
              <a:t></a:t>
            </a:r>
            <a:r>
              <a:rPr lang="it-IT" dirty="0" smtClean="0">
                <a:latin typeface="Sylfaen" panose="010A0502050306030303" pitchFamily="18" charset="0"/>
              </a:rPr>
              <a:t> le modalità </a:t>
            </a:r>
            <a:r>
              <a:rPr lang="it-IT" dirty="0">
                <a:latin typeface="Sylfaen" panose="010A0502050306030303" pitchFamily="18" charset="0"/>
              </a:rPr>
              <a:t>di deposito telematico degli atti processuali rappresentano </a:t>
            </a:r>
            <a:r>
              <a:rPr lang="it-IT" b="1" dirty="0">
                <a:latin typeface="Sylfaen" panose="010A0502050306030303" pitchFamily="18" charset="0"/>
              </a:rPr>
              <a:t>nuove forme legali</a:t>
            </a:r>
            <a:r>
              <a:rPr lang="it-IT" dirty="0">
                <a:latin typeface="Sylfaen" panose="010A0502050306030303" pitchFamily="18" charset="0"/>
              </a:rPr>
              <a:t> per il compimento degli stessi </a:t>
            </a:r>
            <a:r>
              <a:rPr lang="it-IT" dirty="0" smtClean="0">
                <a:latin typeface="Sylfaen" panose="010A0502050306030303" pitchFamily="18" charset="0"/>
              </a:rPr>
              <a:t>atti;</a:t>
            </a:r>
          </a:p>
          <a:p>
            <a:pPr algn="just">
              <a:lnSpc>
                <a:spcPct val="150000"/>
              </a:lnSpc>
              <a:buFont typeface="Wingdings" panose="05000000000000000000" pitchFamily="2" charset="2"/>
              <a:buChar char="à"/>
            </a:pPr>
            <a:r>
              <a:rPr lang="it-IT" dirty="0">
                <a:latin typeface="Sylfaen" panose="010A0502050306030303" pitchFamily="18" charset="0"/>
              </a:rPr>
              <a:t> </a:t>
            </a:r>
            <a:r>
              <a:rPr lang="it-IT" dirty="0" smtClean="0">
                <a:latin typeface="Sylfaen" panose="010A0502050306030303" pitchFamily="18" charset="0"/>
              </a:rPr>
              <a:t>«la </a:t>
            </a:r>
            <a:r>
              <a:rPr lang="it-IT" dirty="0">
                <a:latin typeface="Sylfaen" panose="010A0502050306030303" pitchFamily="18" charset="0"/>
              </a:rPr>
              <a:t>questione della conformità del titolo all’originale è strettamente connessa al possesso del titolo esecutivo quale presupposto processuale dell’azione </a:t>
            </a:r>
            <a:r>
              <a:rPr lang="it-IT" dirty="0" smtClean="0">
                <a:latin typeface="Sylfaen" panose="010A0502050306030303" pitchFamily="18" charset="0"/>
              </a:rPr>
              <a:t>esecutiva»; </a:t>
            </a:r>
            <a:r>
              <a:rPr lang="it-IT" dirty="0">
                <a:latin typeface="Sylfaen" panose="010A0502050306030303" pitchFamily="18" charset="0"/>
              </a:rPr>
              <a:t>in quest’ottica </a:t>
            </a:r>
            <a:r>
              <a:rPr lang="it-IT" dirty="0" smtClean="0">
                <a:latin typeface="Sylfaen" panose="010A0502050306030303" pitchFamily="18" charset="0"/>
              </a:rPr>
              <a:t>«l’attestazione </a:t>
            </a:r>
            <a:r>
              <a:rPr lang="it-IT" dirty="0">
                <a:latin typeface="Sylfaen" panose="010A0502050306030303" pitchFamily="18" charset="0"/>
              </a:rPr>
              <a:t>di conformità non costituisce una mera formalità in quanto il difensore del creditore, per poter attestare che la copia è conforme all’originale, deve avere avanti a sé l’originale da collazionare con la </a:t>
            </a:r>
            <a:r>
              <a:rPr lang="it-IT" dirty="0" smtClean="0">
                <a:latin typeface="Sylfaen" panose="010A0502050306030303" pitchFamily="18" charset="0"/>
              </a:rPr>
              <a:t>copia», </a:t>
            </a:r>
            <a:r>
              <a:rPr lang="it-IT" dirty="0">
                <a:latin typeface="Sylfaen" panose="010A0502050306030303" pitchFamily="18" charset="0"/>
              </a:rPr>
              <a:t>ovvero deve avere il possesso del titolo: in mancanza di attestazione di conformità, quindi, il G.E. non è messo in condizione di conoscere – con il grado di certezza che la legge esige – se il creditore sia legittimato o meno all’esercizio dell’azione </a:t>
            </a:r>
            <a:r>
              <a:rPr lang="it-IT" dirty="0" smtClean="0">
                <a:latin typeface="Sylfaen" panose="010A0502050306030303" pitchFamily="18" charset="0"/>
              </a:rPr>
              <a:t>esecutiva;</a:t>
            </a:r>
          </a:p>
          <a:p>
            <a:pPr algn="just">
              <a:lnSpc>
                <a:spcPct val="150000"/>
              </a:lnSpc>
              <a:buFont typeface="Wingdings" panose="05000000000000000000" pitchFamily="2" charset="2"/>
              <a:buChar char="à"/>
            </a:pPr>
            <a:r>
              <a:rPr lang="it-IT" dirty="0">
                <a:latin typeface="Sylfaen" panose="010A0502050306030303" pitchFamily="18" charset="0"/>
              </a:rPr>
              <a:t> </a:t>
            </a:r>
            <a:r>
              <a:rPr lang="it-IT" dirty="0" smtClean="0">
                <a:latin typeface="Sylfaen" panose="010A0502050306030303" pitchFamily="18" charset="0"/>
              </a:rPr>
              <a:t>non invocabile il principio del raggiungimento dello scopo trattandosi di un adempimento omesso entro un termine assegnato dalla legge a pena di inefficacia.</a:t>
            </a:r>
          </a:p>
          <a:p>
            <a:pPr marL="0" indent="0" algn="just">
              <a:lnSpc>
                <a:spcPct val="150000"/>
              </a:lnSpc>
              <a:buNone/>
            </a:pPr>
            <a:r>
              <a:rPr lang="it-IT" dirty="0" smtClean="0">
                <a:latin typeface="Sylfaen" panose="010A0502050306030303" pitchFamily="18" charset="0"/>
              </a:rPr>
              <a:t>(</a:t>
            </a:r>
            <a:r>
              <a:rPr lang="it-IT" dirty="0" err="1" smtClean="0">
                <a:latin typeface="Sylfaen" panose="010A0502050306030303" pitchFamily="18" charset="0"/>
              </a:rPr>
              <a:t>Trib</a:t>
            </a:r>
            <a:r>
              <a:rPr lang="it-IT" dirty="0">
                <a:latin typeface="Sylfaen" panose="010A0502050306030303" pitchFamily="18" charset="0"/>
              </a:rPr>
              <a:t>. Milano, sez. III, </a:t>
            </a:r>
            <a:r>
              <a:rPr lang="it-IT" dirty="0" err="1">
                <a:latin typeface="Sylfaen" panose="010A0502050306030303" pitchFamily="18" charset="0"/>
              </a:rPr>
              <a:t>sent</a:t>
            </a:r>
            <a:r>
              <a:rPr lang="it-IT" dirty="0">
                <a:latin typeface="Sylfaen" panose="010A0502050306030303" pitchFamily="18" charset="0"/>
              </a:rPr>
              <a:t>. 19 agosto 2016 n. </a:t>
            </a:r>
            <a:r>
              <a:rPr lang="it-IT" dirty="0" smtClean="0">
                <a:latin typeface="Sylfaen" panose="010A0502050306030303" pitchFamily="18" charset="0"/>
              </a:rPr>
              <a:t>9728; </a:t>
            </a:r>
            <a:r>
              <a:rPr lang="it-IT" dirty="0" err="1" smtClean="0">
                <a:latin typeface="Sylfaen" panose="010A0502050306030303" pitchFamily="18" charset="0"/>
              </a:rPr>
              <a:t>Trib</a:t>
            </a:r>
            <a:r>
              <a:rPr lang="it-IT" dirty="0">
                <a:latin typeface="Sylfaen" panose="010A0502050306030303" pitchFamily="18" charset="0"/>
              </a:rPr>
              <a:t>. Milano </a:t>
            </a:r>
            <a:r>
              <a:rPr lang="it-IT" dirty="0" err="1">
                <a:latin typeface="Sylfaen" panose="010A0502050306030303" pitchFamily="18" charset="0"/>
              </a:rPr>
              <a:t>sent</a:t>
            </a:r>
            <a:r>
              <a:rPr lang="it-IT" dirty="0">
                <a:latin typeface="Sylfaen" panose="010A0502050306030303" pitchFamily="18" charset="0"/>
              </a:rPr>
              <a:t>. </a:t>
            </a:r>
            <a:r>
              <a:rPr lang="it-IT" dirty="0" smtClean="0">
                <a:latin typeface="Sylfaen" panose="010A0502050306030303" pitchFamily="18" charset="0"/>
              </a:rPr>
              <a:t>29 giugno 2016; </a:t>
            </a:r>
            <a:r>
              <a:rPr lang="it-IT" dirty="0" err="1" smtClean="0">
                <a:latin typeface="Sylfaen" panose="010A0502050306030303" pitchFamily="18" charset="0"/>
              </a:rPr>
              <a:t>Trib</a:t>
            </a:r>
            <a:r>
              <a:rPr lang="it-IT" dirty="0">
                <a:latin typeface="Sylfaen" panose="010A0502050306030303" pitchFamily="18" charset="0"/>
              </a:rPr>
              <a:t>. Napoli nord, </a:t>
            </a:r>
            <a:r>
              <a:rPr lang="it-IT" dirty="0" err="1">
                <a:latin typeface="Sylfaen" panose="010A0502050306030303" pitchFamily="18" charset="0"/>
              </a:rPr>
              <a:t>ord</a:t>
            </a:r>
            <a:r>
              <a:rPr lang="it-IT" dirty="0">
                <a:latin typeface="Sylfaen" panose="010A0502050306030303" pitchFamily="18" charset="0"/>
              </a:rPr>
              <a:t>. 15-17 gennaio </a:t>
            </a:r>
            <a:r>
              <a:rPr lang="it-IT" dirty="0" smtClean="0">
                <a:latin typeface="Sylfaen" panose="010A0502050306030303" pitchFamily="18" charset="0"/>
              </a:rPr>
              <a:t>2017)</a:t>
            </a:r>
            <a:endParaRPr lang="it-IT" dirty="0">
              <a:latin typeface="Sylfaen" panose="010A0502050306030303" pitchFamily="18" charset="0"/>
            </a:endParaRPr>
          </a:p>
        </p:txBody>
      </p:sp>
      <p:pic>
        <p:nvPicPr>
          <p:cNvPr id="4" name="Immagine 3"/>
          <p:cNvPicPr>
            <a:picLocks noChangeAspect="1"/>
          </p:cNvPicPr>
          <p:nvPr/>
        </p:nvPicPr>
        <p:blipFill>
          <a:blip r:embed="rId2"/>
          <a:stretch>
            <a:fillRect/>
          </a:stretch>
        </p:blipFill>
        <p:spPr>
          <a:xfrm>
            <a:off x="365761" y="111727"/>
            <a:ext cx="2402377" cy="968928"/>
          </a:xfrm>
          <a:prstGeom prst="rect">
            <a:avLst/>
          </a:prstGeom>
        </p:spPr>
      </p:pic>
    </p:spTree>
    <p:extLst>
      <p:ext uri="{BB962C8B-B14F-4D97-AF65-F5344CB8AC3E}">
        <p14:creationId xmlns:p14="http://schemas.microsoft.com/office/powerpoint/2010/main" val="2925004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2355</TotalTime>
  <Words>2974</Words>
  <Application>Microsoft Office PowerPoint</Application>
  <PresentationFormat>Widescreen</PresentationFormat>
  <Paragraphs>111</Paragraphs>
  <Slides>21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Calibri</vt:lpstr>
      <vt:lpstr>Calibri Light</vt:lpstr>
      <vt:lpstr>Sylfaen</vt:lpstr>
      <vt:lpstr>Wingdings</vt:lpstr>
      <vt:lpstr>Retrospettivo</vt:lpstr>
      <vt:lpstr>        I poteri del G.E. ed il processo esecutivo dopo l’emergenza da Covid-19 </vt:lpstr>
      <vt:lpstr>       Il quadro normativo</vt:lpstr>
      <vt:lpstr>       quale ratio legis? Interpretazione restrittiva o teleologica?</vt:lpstr>
      <vt:lpstr>       la sospensione dei termini fino all’11 maggio</vt:lpstr>
      <vt:lpstr>       le verifiche del G.E.  </vt:lpstr>
      <vt:lpstr>       la competenza per territorio (inderogabile) </vt:lpstr>
      <vt:lpstr>       l’attestazione di conformità  </vt:lpstr>
      <vt:lpstr>       l’attestazione di conformità  </vt:lpstr>
      <vt:lpstr>       l’attestazione di conformità  </vt:lpstr>
      <vt:lpstr>       la nota di trascrizione  </vt:lpstr>
      <vt:lpstr>       la documentazione ipocatastale</vt:lpstr>
      <vt:lpstr>       poteri di verifica d’ufficio e scopo dell’espropriazione la ragionevole affidabilità della vendita forzata</vt:lpstr>
      <vt:lpstr>       la verifica della «appartenenza» del bene al debitore</vt:lpstr>
      <vt:lpstr>       la verifica della «appartenenza» del bene al debitore</vt:lpstr>
      <vt:lpstr>      il ripristino ex post della continuità in caso di acquisto mortis causa</vt:lpstr>
      <vt:lpstr>      la confutazione della tesi della natura dichiarativa della divisione ereditaria</vt:lpstr>
      <vt:lpstr>      il confine tra «completamento» della documentazione e integrazioni ulteriori</vt:lpstr>
      <vt:lpstr>      il confine tra «completamento» della documentazione e integrazioni ulteriori</vt:lpstr>
      <vt:lpstr>      il confine tra «completamento» della documentazione e integrazioni ulteriori</vt:lpstr>
      <vt:lpstr>      il confine tra «completamento» della documentazione e integrazioni ulteriori</vt:lpstr>
      <vt:lpstr>      il confine tra «completamento» della documentazione e integrazioni ulteriori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poteri del G.E. ed il processo esecutivo dopo l’emergenza da Covid-19</dc:title>
  <dc:creator>Fabrizio Minutoli</dc:creator>
  <cp:lastModifiedBy>Fabrizio Minutoli</cp:lastModifiedBy>
  <cp:revision>93</cp:revision>
  <cp:lastPrinted>2020-04-18T18:11:08Z</cp:lastPrinted>
  <dcterms:created xsi:type="dcterms:W3CDTF">2020-04-17T15:00:38Z</dcterms:created>
  <dcterms:modified xsi:type="dcterms:W3CDTF">2020-04-22T10:53:37Z</dcterms:modified>
</cp:coreProperties>
</file>