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20" r:id="rId1"/>
  </p:sldMasterIdLst>
  <p:sldIdLst>
    <p:sldId id="256" r:id="rId2"/>
    <p:sldId id="257" r:id="rId3"/>
    <p:sldId id="279" r:id="rId4"/>
    <p:sldId id="280" r:id="rId5"/>
    <p:sldId id="281" r:id="rId6"/>
    <p:sldId id="282" r:id="rId7"/>
    <p:sldId id="283" r:id="rId8"/>
    <p:sldId id="284" r:id="rId9"/>
    <p:sldId id="285" r:id="rId10"/>
    <p:sldId id="286" r:id="rId11"/>
    <p:sldId id="287" r:id="rId12"/>
    <p:sldId id="288" r:id="rId13"/>
    <p:sldId id="289" r:id="rId14"/>
    <p:sldId id="290" r:id="rId15"/>
    <p:sldId id="291" r:id="rId16"/>
    <p:sldId id="292" r:id="rId17"/>
    <p:sldId id="293" r:id="rId18"/>
    <p:sldId id="294" r:id="rId19"/>
    <p:sldId id="309" r:id="rId20"/>
    <p:sldId id="310" r:id="rId21"/>
    <p:sldId id="311" r:id="rId22"/>
    <p:sldId id="312" r:id="rId23"/>
    <p:sldId id="313" r:id="rId24"/>
    <p:sldId id="314" r:id="rId25"/>
    <p:sldId id="295" r:id="rId26"/>
    <p:sldId id="315" r:id="rId27"/>
    <p:sldId id="296" r:id="rId28"/>
    <p:sldId id="298" r:id="rId29"/>
    <p:sldId id="297" r:id="rId30"/>
    <p:sldId id="299" r:id="rId31"/>
    <p:sldId id="300" r:id="rId32"/>
    <p:sldId id="301" r:id="rId33"/>
    <p:sldId id="302" r:id="rId34"/>
    <p:sldId id="303" r:id="rId35"/>
    <p:sldId id="304" r:id="rId36"/>
    <p:sldId id="305" r:id="rId37"/>
    <p:sldId id="306" r:id="rId38"/>
    <p:sldId id="307" r:id="rId39"/>
    <p:sldId id="308" r:id="rId40"/>
    <p:sldId id="316" r:id="rId41"/>
  </p:sldIdLst>
  <p:sldSz cx="12192000" cy="6858000"/>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4" d="100"/>
          <a:sy n="114" d="100"/>
        </p:scale>
        <p:origin x="414"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0" Type="http://schemas.openxmlformats.org/officeDocument/2006/relationships/slide" Target="slides/slide19.xml"/><Relationship Id="rId41" Type="http://schemas.openxmlformats.org/officeDocument/2006/relationships/slide" Target="slides/slide40.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 y="6334316"/>
            <a:ext cx="12192000"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it-IT"/>
              <a:t>Fare clic per modificare lo stile del titolo dello schema</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t>5/20/2020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‹N›</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438803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t>5/20/2020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‹N›</a:t>
            </a:fld>
            <a:endParaRPr lang="en-US" dirty="0"/>
          </a:p>
        </p:txBody>
      </p:sp>
    </p:spTree>
    <p:extLst>
      <p:ext uri="{BB962C8B-B14F-4D97-AF65-F5344CB8AC3E}">
        <p14:creationId xmlns:p14="http://schemas.microsoft.com/office/powerpoint/2010/main" val="11422889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1_Titolo e testo vertical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t>5/20/2020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‹N›</a:t>
            </a:fld>
            <a:endParaRPr lang="en-US" dirty="0"/>
          </a:p>
        </p:txBody>
      </p:sp>
    </p:spTree>
    <p:extLst>
      <p:ext uri="{BB962C8B-B14F-4D97-AF65-F5344CB8AC3E}">
        <p14:creationId xmlns:p14="http://schemas.microsoft.com/office/powerpoint/2010/main" val="17094778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t>5/20/2020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‹N›</a:t>
            </a:fld>
            <a:endParaRPr lang="en-US" dirty="0"/>
          </a:p>
        </p:txBody>
      </p:sp>
    </p:spTree>
    <p:extLst>
      <p:ext uri="{BB962C8B-B14F-4D97-AF65-F5344CB8AC3E}">
        <p14:creationId xmlns:p14="http://schemas.microsoft.com/office/powerpoint/2010/main" val="10444027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Intestazione sezione">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C764DE79-268F-4C1A-8933-263129D2AF90}" type="datetimeFigureOut">
              <a:rPr lang="en-US" smtClean="0"/>
              <a:t>5/20/2020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‹N›</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192095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it-IT"/>
              <a:t>Fare clic per modificare lo stile del titolo dello schema</a:t>
            </a:r>
            <a:endParaRPr lang="en-US" dirty="0"/>
          </a:p>
        </p:txBody>
      </p:sp>
      <p:sp>
        <p:nvSpPr>
          <p:cNvPr id="3" name="Content Placeholder 2"/>
          <p:cNvSpPr>
            <a:spLocks noGrp="1"/>
          </p:cNvSpPr>
          <p:nvPr>
            <p:ph sz="half" idx="1"/>
          </p:nvPr>
        </p:nvSpPr>
        <p:spPr>
          <a:xfrm>
            <a:off x="1097280" y="1845734"/>
            <a:ext cx="4937760" cy="4023359"/>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Date Placeholder 4"/>
          <p:cNvSpPr>
            <a:spLocks noGrp="1"/>
          </p:cNvSpPr>
          <p:nvPr>
            <p:ph type="dt" sz="half" idx="10"/>
          </p:nvPr>
        </p:nvSpPr>
        <p:spPr/>
        <p:txBody>
          <a:bodyPr/>
          <a:lstStyle/>
          <a:p>
            <a:fld id="{C764DE79-268F-4C1A-8933-263129D2AF90}" type="datetimeFigureOut">
              <a:rPr lang="en-US" smtClean="0"/>
              <a:t>5/20/2020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smtClean="0"/>
              <a:t>‹N›</a:t>
            </a:fld>
            <a:endParaRPr lang="en-US" dirty="0"/>
          </a:p>
        </p:txBody>
      </p:sp>
    </p:spTree>
    <p:extLst>
      <p:ext uri="{BB962C8B-B14F-4D97-AF65-F5344CB8AC3E}">
        <p14:creationId xmlns:p14="http://schemas.microsoft.com/office/powerpoint/2010/main" val="7751396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Content Placeholder 3"/>
          <p:cNvSpPr>
            <a:spLocks noGrp="1"/>
          </p:cNvSpPr>
          <p:nvPr>
            <p:ph sz="half" idx="2"/>
          </p:nvPr>
        </p:nvSpPr>
        <p:spPr>
          <a:xfrm>
            <a:off x="1097280" y="2582335"/>
            <a:ext cx="4937760" cy="3286760"/>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Content Placeholder 5"/>
          <p:cNvSpPr>
            <a:spLocks noGrp="1"/>
          </p:cNvSpPr>
          <p:nvPr>
            <p:ph sz="quarter" idx="4"/>
          </p:nvPr>
        </p:nvSpPr>
        <p:spPr>
          <a:xfrm>
            <a:off x="6217920" y="2582334"/>
            <a:ext cx="4937760" cy="3286760"/>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p:txBody>
          <a:bodyPr/>
          <a:lstStyle/>
          <a:p>
            <a:fld id="{C764DE79-268F-4C1A-8933-263129D2AF90}" type="datetimeFigureOut">
              <a:rPr lang="en-US" smtClean="0"/>
              <a:t>5/20/2020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8F63A3B-78C7-47BE-AE5E-E10140E04643}" type="slidenum">
              <a:rPr lang="en-US" smtClean="0"/>
              <a:t>‹N›</a:t>
            </a:fld>
            <a:endParaRPr lang="en-US" dirty="0"/>
          </a:p>
        </p:txBody>
      </p:sp>
    </p:spTree>
    <p:extLst>
      <p:ext uri="{BB962C8B-B14F-4D97-AF65-F5344CB8AC3E}">
        <p14:creationId xmlns:p14="http://schemas.microsoft.com/office/powerpoint/2010/main" val="21770833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Date Placeholder 2"/>
          <p:cNvSpPr>
            <a:spLocks noGrp="1"/>
          </p:cNvSpPr>
          <p:nvPr>
            <p:ph type="dt" sz="half" idx="10"/>
          </p:nvPr>
        </p:nvSpPr>
        <p:spPr/>
        <p:txBody>
          <a:bodyPr/>
          <a:lstStyle/>
          <a:p>
            <a:fld id="{C764DE79-268F-4C1A-8933-263129D2AF90}" type="datetimeFigureOut">
              <a:rPr lang="en-US" smtClean="0"/>
              <a:t>5/20/2020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8F63A3B-78C7-47BE-AE5E-E10140E04643}" type="slidenum">
              <a:rPr lang="en-US" smtClean="0"/>
              <a:t>‹N›</a:t>
            </a:fld>
            <a:endParaRPr lang="en-US" dirty="0"/>
          </a:p>
        </p:txBody>
      </p:sp>
    </p:spTree>
    <p:extLst>
      <p:ext uri="{BB962C8B-B14F-4D97-AF65-F5344CB8AC3E}">
        <p14:creationId xmlns:p14="http://schemas.microsoft.com/office/powerpoint/2010/main" val="20000760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uota">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C764DE79-268F-4C1A-8933-263129D2AF90}" type="datetimeFigureOut">
              <a:rPr lang="en-US" smtClean="0"/>
              <a:t>5/20/2020</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48F63A3B-78C7-47BE-AE5E-E10140E04643}" type="slidenum">
              <a:rPr lang="en-US" smtClean="0"/>
              <a:t>‹N›</a:t>
            </a:fld>
            <a:endParaRPr lang="en-US" dirty="0"/>
          </a:p>
        </p:txBody>
      </p:sp>
    </p:spTree>
    <p:extLst>
      <p:ext uri="{BB962C8B-B14F-4D97-AF65-F5344CB8AC3E}">
        <p14:creationId xmlns:p14="http://schemas.microsoft.com/office/powerpoint/2010/main" val="25015689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to con didascalia">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it-IT"/>
              <a:t>Fare clic per modificare lo stile del titolo dello schema</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C764DE79-268F-4C1A-8933-263129D2AF90}" type="datetimeFigureOut">
              <a:rPr lang="en-US" smtClean="0"/>
              <a:t>5/20/2020</a:t>
            </a:fld>
            <a:endParaRPr lang="en-US"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8F63A3B-78C7-47BE-AE5E-E10140E04643}" type="slidenum">
              <a:rPr lang="en-US" smtClean="0"/>
              <a:t>‹N›</a:t>
            </a:fld>
            <a:endParaRPr lang="en-US" dirty="0"/>
          </a:p>
        </p:txBody>
      </p:sp>
    </p:spTree>
    <p:extLst>
      <p:ext uri="{BB962C8B-B14F-4D97-AF65-F5344CB8AC3E}">
        <p14:creationId xmlns:p14="http://schemas.microsoft.com/office/powerpoint/2010/main" val="20459865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tIns="0" bIns="0" anchor="b">
            <a:noAutofit/>
          </a:bodyPr>
          <a:lstStyle>
            <a:lvl1pPr>
              <a:defRPr sz="3600" b="0">
                <a:solidFill>
                  <a:srgbClr val="FFFFFF"/>
                </a:solidFill>
              </a:defRPr>
            </a:lvl1pPr>
          </a:lstStyle>
          <a:p>
            <a:r>
              <a:rPr lang="it-IT"/>
              <a:t>Fare clic per modificare lo stile del titolo dello schema</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a:t>Fare clic sull'icona per inserire un'immagine</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C764DE79-268F-4C1A-8933-263129D2AF90}" type="datetimeFigureOut">
              <a:rPr lang="en-US" smtClean="0"/>
              <a:t>5/20/2020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smtClean="0"/>
              <a:t>‹N›</a:t>
            </a:fld>
            <a:endParaRPr lang="en-US" dirty="0"/>
          </a:p>
        </p:txBody>
      </p:sp>
    </p:spTree>
    <p:extLst>
      <p:ext uri="{BB962C8B-B14F-4D97-AF65-F5344CB8AC3E}">
        <p14:creationId xmlns:p14="http://schemas.microsoft.com/office/powerpoint/2010/main" val="25872304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C764DE79-268F-4C1A-8933-263129D2AF90}" type="datetimeFigureOut">
              <a:rPr lang="en-US" smtClean="0"/>
              <a:t>5/20/2020</a:t>
            </a:fld>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48F63A3B-78C7-47BE-AE5E-E10140E04643}" type="slidenum">
              <a:rPr lang="en-US" smtClean="0"/>
              <a:t>‹N›</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66530451"/>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5.xml"/></Relationships>
</file>

<file path=ppt/slides/_rels/slide3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540326" y="1712421"/>
            <a:ext cx="11272059" cy="2751515"/>
          </a:xfrm>
        </p:spPr>
        <p:txBody>
          <a:bodyPr>
            <a:normAutofit fontScale="90000"/>
          </a:bodyPr>
          <a:lstStyle/>
          <a:p>
            <a:pPr algn="ctr"/>
            <a:br>
              <a:rPr lang="it-IT" sz="6000" dirty="0"/>
            </a:br>
            <a:br>
              <a:rPr lang="it-IT" sz="6000" dirty="0"/>
            </a:br>
            <a:br>
              <a:rPr lang="it-IT" sz="6000" dirty="0"/>
            </a:br>
            <a:br>
              <a:rPr lang="it-IT" sz="6000" dirty="0"/>
            </a:br>
            <a:br>
              <a:rPr lang="it-IT" sz="6000" dirty="0"/>
            </a:br>
            <a:br>
              <a:rPr lang="it-IT" sz="6000" dirty="0"/>
            </a:br>
            <a:br>
              <a:rPr lang="it-IT" sz="6000" dirty="0"/>
            </a:br>
            <a:br>
              <a:rPr lang="it-IT" sz="6000" dirty="0"/>
            </a:br>
            <a:r>
              <a:rPr lang="it-IT" sz="5900" dirty="0">
                <a:latin typeface="Sylfaen" panose="010A0502050306030303" pitchFamily="18" charset="0"/>
              </a:rPr>
              <a:t>L’ordine di liberazione </a:t>
            </a:r>
            <a:br>
              <a:rPr lang="it-IT" sz="5900" dirty="0">
                <a:latin typeface="Sylfaen" panose="010A0502050306030303" pitchFamily="18" charset="0"/>
              </a:rPr>
            </a:br>
            <a:r>
              <a:rPr lang="it-IT" sz="5900" dirty="0">
                <a:latin typeface="Sylfaen" panose="010A0502050306030303" pitchFamily="18" charset="0"/>
              </a:rPr>
              <a:t>tra vecchi dubbi e nuove incertezze</a:t>
            </a:r>
            <a:br>
              <a:rPr lang="it-IT" sz="5900" dirty="0">
                <a:latin typeface="Sylfaen" panose="010A0502050306030303" pitchFamily="18" charset="0"/>
              </a:rPr>
            </a:br>
            <a:endParaRPr lang="it-IT" sz="5900" dirty="0"/>
          </a:p>
        </p:txBody>
      </p:sp>
      <p:sp>
        <p:nvSpPr>
          <p:cNvPr id="3" name="Sottotitolo 2"/>
          <p:cNvSpPr>
            <a:spLocks noGrp="1"/>
          </p:cNvSpPr>
          <p:nvPr>
            <p:ph type="subTitle" idx="1"/>
          </p:nvPr>
        </p:nvSpPr>
        <p:spPr>
          <a:xfrm>
            <a:off x="540326" y="4463936"/>
            <a:ext cx="10615353" cy="1579417"/>
          </a:xfrm>
        </p:spPr>
        <p:txBody>
          <a:bodyPr>
            <a:normAutofit/>
          </a:bodyPr>
          <a:lstStyle/>
          <a:p>
            <a:pPr algn="ctr"/>
            <a:r>
              <a:rPr lang="it-IT" dirty="0">
                <a:latin typeface="Sylfaen" panose="010A0502050306030303" pitchFamily="18" charset="0"/>
              </a:rPr>
              <a:t>20 MAGGIO 2020</a:t>
            </a:r>
          </a:p>
          <a:p>
            <a:pPr algn="r"/>
            <a:r>
              <a:rPr lang="it-IT" dirty="0">
                <a:latin typeface="Sylfaen" panose="010A0502050306030303" pitchFamily="18" charset="0"/>
              </a:rPr>
              <a:t>RAFFAELE ROSSI </a:t>
            </a:r>
          </a:p>
          <a:p>
            <a:endParaRPr lang="it-IT" dirty="0"/>
          </a:p>
        </p:txBody>
      </p:sp>
      <p:pic>
        <p:nvPicPr>
          <p:cNvPr id="4" name="Immagine 3"/>
          <p:cNvPicPr>
            <a:picLocks noChangeAspect="1"/>
          </p:cNvPicPr>
          <p:nvPr/>
        </p:nvPicPr>
        <p:blipFill>
          <a:blip r:embed="rId2"/>
          <a:stretch>
            <a:fillRect/>
          </a:stretch>
        </p:blipFill>
        <p:spPr>
          <a:xfrm>
            <a:off x="822961" y="307051"/>
            <a:ext cx="2917767" cy="1114425"/>
          </a:xfrm>
          <a:prstGeom prst="rect">
            <a:avLst/>
          </a:prstGeom>
        </p:spPr>
      </p:pic>
    </p:spTree>
    <p:extLst>
      <p:ext uri="{BB962C8B-B14F-4D97-AF65-F5344CB8AC3E}">
        <p14:creationId xmlns:p14="http://schemas.microsoft.com/office/powerpoint/2010/main" val="3246093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097280" y="253352"/>
            <a:ext cx="10058400" cy="1450757"/>
          </a:xfrm>
        </p:spPr>
        <p:txBody>
          <a:bodyPr>
            <a:normAutofit fontScale="90000"/>
          </a:bodyPr>
          <a:lstStyle/>
          <a:p>
            <a:pPr algn="ctr"/>
            <a:br>
              <a:rPr lang="it-IT" sz="6000" dirty="0"/>
            </a:br>
            <a:br>
              <a:rPr lang="it-IT" sz="6000" dirty="0"/>
            </a:br>
            <a:br>
              <a:rPr lang="it-IT" sz="6000" dirty="0"/>
            </a:br>
            <a:br>
              <a:rPr lang="it-IT" sz="6000" dirty="0"/>
            </a:br>
            <a:br>
              <a:rPr lang="it-IT" sz="6000" dirty="0"/>
            </a:br>
            <a:br>
              <a:rPr lang="it-IT" sz="6000" dirty="0"/>
            </a:br>
            <a:br>
              <a:rPr lang="it-IT" sz="6000" dirty="0"/>
            </a:br>
            <a:r>
              <a:rPr lang="it-IT" sz="4000" dirty="0">
                <a:latin typeface="Sylfaen" panose="010A0502050306030303" pitchFamily="18" charset="0"/>
              </a:rPr>
              <a:t>Immobile abitato dal debitore:</a:t>
            </a:r>
            <a:br>
              <a:rPr lang="it-IT" sz="4000" dirty="0">
                <a:latin typeface="Sylfaen" panose="010A0502050306030303" pitchFamily="18" charset="0"/>
              </a:rPr>
            </a:br>
            <a:r>
              <a:rPr lang="it-IT" sz="4000" dirty="0">
                <a:latin typeface="Sylfaen" panose="010A0502050306030303" pitchFamily="18" charset="0"/>
              </a:rPr>
              <a:t>in quali casi si libera </a:t>
            </a:r>
            <a:endParaRPr lang="it-IT" sz="3300" dirty="0">
              <a:latin typeface="Sylfaen" panose="010A0502050306030303" pitchFamily="18" charset="0"/>
            </a:endParaRPr>
          </a:p>
        </p:txBody>
      </p:sp>
      <p:sp>
        <p:nvSpPr>
          <p:cNvPr id="6" name="Segnaposto contenuto 5"/>
          <p:cNvSpPr>
            <a:spLocks noGrp="1"/>
          </p:cNvSpPr>
          <p:nvPr>
            <p:ph idx="1"/>
          </p:nvPr>
        </p:nvSpPr>
        <p:spPr>
          <a:xfrm>
            <a:off x="1164392" y="1795400"/>
            <a:ext cx="10058400" cy="4023360"/>
          </a:xfrm>
        </p:spPr>
        <p:txBody>
          <a:bodyPr>
            <a:normAutofit fontScale="32500" lnSpcReduction="20000"/>
          </a:bodyPr>
          <a:lstStyle/>
          <a:p>
            <a:pPr marL="0" indent="0" algn="ctr">
              <a:buFont typeface="Wingdings" panose="05000000000000000000" pitchFamily="2" charset="2"/>
              <a:buNone/>
              <a:defRPr/>
            </a:pPr>
            <a:r>
              <a:rPr lang="it-IT" sz="6200" b="1" dirty="0">
                <a:solidFill>
                  <a:srgbClr val="0070C0"/>
                </a:solidFill>
                <a:effectLst>
                  <a:outerShdw blurRad="38100" dist="38100" dir="2700000" algn="tl">
                    <a:srgbClr val="000000">
                      <a:alpha val="43137"/>
                    </a:srgbClr>
                  </a:outerShdw>
                </a:effectLst>
                <a:latin typeface="Sylfaen" panose="010A0502050306030303" pitchFamily="18" charset="0"/>
                <a:cs typeface="Times New Roman" panose="02020603050405020304" pitchFamily="18" charset="0"/>
              </a:rPr>
              <a:t>CONSERVAZIONE, MANUTENZIONE, TUTELA DELL’INTEGRITA’ DEL BENE</a:t>
            </a:r>
          </a:p>
          <a:p>
            <a:pPr marL="0" indent="0" algn="ctr">
              <a:buFont typeface="Wingdings" panose="05000000000000000000" pitchFamily="2" charset="2"/>
              <a:buNone/>
              <a:defRPr/>
            </a:pPr>
            <a:r>
              <a:rPr lang="it-IT" sz="6000" b="1" dirty="0">
                <a:solidFill>
                  <a:schemeClr val="tx2">
                    <a:lumMod val="60000"/>
                    <a:lumOff val="4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it-IT" sz="4900" b="1" dirty="0">
                <a:solidFill>
                  <a:srgbClr val="FF0000"/>
                </a:solidFill>
                <a:effectLst>
                  <a:outerShdw blurRad="38100" dist="38100" dir="2700000" algn="tl">
                    <a:srgbClr val="000000">
                      <a:alpha val="43137"/>
                    </a:srgbClr>
                  </a:outerShdw>
                </a:effectLst>
                <a:latin typeface="Sylfaen" panose="010A0502050306030303" pitchFamily="18" charset="0"/>
                <a:cs typeface="Times New Roman" panose="02020603050405020304" pitchFamily="18" charset="0"/>
              </a:rPr>
              <a:t>COMPORTAMENTI DA EVITARE</a:t>
            </a:r>
          </a:p>
          <a:p>
            <a:pPr>
              <a:buFont typeface="Arial" panose="020B0604020202020204" pitchFamily="34" charset="0"/>
              <a:buChar char="•"/>
              <a:defRPr/>
            </a:pPr>
            <a:r>
              <a:rPr lang="it-IT" sz="4900" b="1" dirty="0">
                <a:solidFill>
                  <a:srgbClr val="CC6600"/>
                </a:solidFill>
                <a:effectLst>
                  <a:outerShdw blurRad="38100" dist="38100" dir="2700000" algn="tl">
                    <a:srgbClr val="000000">
                      <a:alpha val="43137"/>
                    </a:srgbClr>
                  </a:outerShdw>
                </a:effectLst>
                <a:latin typeface="Sylfaen" panose="010A0502050306030303" pitchFamily="18" charset="0"/>
                <a:cs typeface="Times New Roman" panose="02020603050405020304" pitchFamily="18" charset="0"/>
              </a:rPr>
              <a:t>danneggiamento del bene e/o delle sue componenti anche comuni ad altri;</a:t>
            </a:r>
          </a:p>
          <a:p>
            <a:pPr>
              <a:buFont typeface="Arial" panose="020B0604020202020204" pitchFamily="34" charset="0"/>
              <a:buChar char="•"/>
              <a:defRPr/>
            </a:pPr>
            <a:r>
              <a:rPr lang="it-IT" sz="4900" b="1" dirty="0">
                <a:solidFill>
                  <a:srgbClr val="CC6600"/>
                </a:solidFill>
                <a:effectLst>
                  <a:outerShdw blurRad="38100" dist="38100" dir="2700000" algn="tl">
                    <a:srgbClr val="000000">
                      <a:alpha val="43137"/>
                    </a:srgbClr>
                  </a:outerShdw>
                </a:effectLst>
                <a:latin typeface="Sylfaen" panose="010A0502050306030303" pitchFamily="18" charset="0"/>
                <a:cs typeface="Times New Roman" panose="02020603050405020304" pitchFamily="18" charset="0"/>
              </a:rPr>
              <a:t>modifiche alla conformazione del bene non autorizzate; </a:t>
            </a:r>
          </a:p>
          <a:p>
            <a:pPr>
              <a:buFont typeface="Arial" panose="020B0604020202020204" pitchFamily="34" charset="0"/>
              <a:buChar char="•"/>
              <a:defRPr/>
            </a:pPr>
            <a:r>
              <a:rPr lang="it-IT" sz="4900" b="1" dirty="0">
                <a:solidFill>
                  <a:srgbClr val="CC6600"/>
                </a:solidFill>
                <a:effectLst>
                  <a:outerShdw blurRad="38100" dist="38100" dir="2700000" algn="tl">
                    <a:srgbClr val="000000">
                      <a:alpha val="43137"/>
                    </a:srgbClr>
                  </a:outerShdw>
                </a:effectLst>
                <a:latin typeface="Sylfaen" panose="010A0502050306030303" pitchFamily="18" charset="0"/>
                <a:cs typeface="Times New Roman" panose="02020603050405020304" pitchFamily="18" charset="0"/>
              </a:rPr>
              <a:t> distrazione di frutti;</a:t>
            </a:r>
          </a:p>
          <a:p>
            <a:pPr algn="just">
              <a:buFont typeface="Arial" panose="020B0604020202020204" pitchFamily="34" charset="0"/>
              <a:buChar char="•"/>
              <a:defRPr/>
            </a:pPr>
            <a:r>
              <a:rPr lang="it-IT" sz="4900" b="1" dirty="0">
                <a:solidFill>
                  <a:srgbClr val="CC6600"/>
                </a:solidFill>
                <a:effectLst>
                  <a:outerShdw blurRad="38100" dist="38100" dir="2700000" algn="tl">
                    <a:srgbClr val="000000">
                      <a:alpha val="43137"/>
                    </a:srgbClr>
                  </a:outerShdw>
                </a:effectLst>
                <a:latin typeface="Sylfaen" panose="010A0502050306030303" pitchFamily="18" charset="0"/>
                <a:cs typeface="Times New Roman" panose="02020603050405020304" pitchFamily="18" charset="0"/>
              </a:rPr>
              <a:t> rimozione degli accessori e pertinenze del bene ex art. 2912  c.c. (es. termosifoni, condizionatori, caldaie, infissi);</a:t>
            </a:r>
          </a:p>
          <a:p>
            <a:pPr marL="0" indent="0" algn="ctr">
              <a:buFont typeface="Wingdings" panose="05000000000000000000" pitchFamily="2" charset="2"/>
              <a:buNone/>
              <a:defRPr/>
            </a:pPr>
            <a:r>
              <a:rPr lang="it-IT" sz="4900" b="1" dirty="0">
                <a:solidFill>
                  <a:srgbClr val="92D050"/>
                </a:solidFill>
                <a:effectLst>
                  <a:outerShdw blurRad="38100" dist="38100" dir="2700000" algn="tl">
                    <a:srgbClr val="000000">
                      <a:alpha val="43137"/>
                    </a:srgbClr>
                  </a:outerShdw>
                </a:effectLst>
                <a:latin typeface="Sylfaen" panose="010A0502050306030303" pitchFamily="18" charset="0"/>
                <a:cs typeface="Times New Roman" panose="02020603050405020304" pitchFamily="18" charset="0"/>
              </a:rPr>
              <a:t>COMPORTAMENTI DA ADOTTARE</a:t>
            </a:r>
          </a:p>
          <a:p>
            <a:pPr algn="just">
              <a:buFont typeface="Arial" panose="020B0604020202020204" pitchFamily="34" charset="0"/>
              <a:buChar char="•"/>
              <a:defRPr/>
            </a:pPr>
            <a:r>
              <a:rPr lang="it-IT" sz="4900" b="1" dirty="0">
                <a:solidFill>
                  <a:srgbClr val="002060"/>
                </a:solidFill>
                <a:effectLst>
                  <a:outerShdw blurRad="38100" dist="38100" dir="2700000" algn="tl">
                    <a:srgbClr val="000000">
                      <a:alpha val="43137"/>
                    </a:srgbClr>
                  </a:outerShdw>
                </a:effectLst>
                <a:latin typeface="Sylfaen" panose="010A0502050306030303" pitchFamily="18" charset="0"/>
                <a:cs typeface="Times New Roman" panose="02020603050405020304" pitchFamily="18" charset="0"/>
              </a:rPr>
              <a:t>accorgimenti per evitare intrusioni e danneggiamenti (chiusura e riparazione di porte e finestre);</a:t>
            </a:r>
          </a:p>
          <a:p>
            <a:pPr algn="just">
              <a:buFont typeface="Arial" panose="020B0604020202020204" pitchFamily="34" charset="0"/>
              <a:buChar char="•"/>
              <a:defRPr/>
            </a:pPr>
            <a:r>
              <a:rPr lang="it-IT" sz="4900" b="1" dirty="0">
                <a:solidFill>
                  <a:srgbClr val="002060"/>
                </a:solidFill>
                <a:effectLst>
                  <a:outerShdw blurRad="38100" dist="38100" dir="2700000" algn="tl">
                    <a:srgbClr val="000000">
                      <a:alpha val="43137"/>
                    </a:srgbClr>
                  </a:outerShdw>
                </a:effectLst>
                <a:latin typeface="Sylfaen" panose="010A0502050306030303" pitchFamily="18" charset="0"/>
                <a:cs typeface="Times New Roman" panose="02020603050405020304" pitchFamily="18" charset="0"/>
              </a:rPr>
              <a:t>manutenzione degli impianti, sostituzione/riparazione parti deteriorate;</a:t>
            </a:r>
          </a:p>
          <a:p>
            <a:pPr algn="just">
              <a:buFont typeface="Arial" panose="020B0604020202020204" pitchFamily="34" charset="0"/>
              <a:buChar char="•"/>
              <a:defRPr/>
            </a:pPr>
            <a:r>
              <a:rPr lang="it-IT" sz="4900" b="1" dirty="0">
                <a:solidFill>
                  <a:srgbClr val="002060"/>
                </a:solidFill>
                <a:effectLst>
                  <a:outerShdw blurRad="38100" dist="38100" dir="2700000" algn="tl">
                    <a:srgbClr val="000000">
                      <a:alpha val="43137"/>
                    </a:srgbClr>
                  </a:outerShdw>
                </a:effectLst>
                <a:latin typeface="Sylfaen" panose="010A0502050306030303" pitchFamily="18" charset="0"/>
                <a:cs typeface="Times New Roman" panose="02020603050405020304" pitchFamily="18" charset="0"/>
              </a:rPr>
              <a:t>coltivazione dei fondi, cura dei giardini, potatura piante;</a:t>
            </a:r>
          </a:p>
          <a:p>
            <a:pPr algn="just">
              <a:buFont typeface="Arial" panose="020B0604020202020204" pitchFamily="34" charset="0"/>
              <a:buChar char="•"/>
              <a:defRPr/>
            </a:pPr>
            <a:r>
              <a:rPr lang="it-IT" sz="4900" b="1" dirty="0">
                <a:solidFill>
                  <a:srgbClr val="002060"/>
                </a:solidFill>
                <a:effectLst>
                  <a:outerShdw blurRad="38100" dist="38100" dir="2700000" algn="tl">
                    <a:srgbClr val="000000">
                      <a:alpha val="43137"/>
                    </a:srgbClr>
                  </a:outerShdw>
                </a:effectLst>
                <a:latin typeface="Sylfaen" panose="010A0502050306030303" pitchFamily="18" charset="0"/>
                <a:cs typeface="Times New Roman" panose="02020603050405020304" pitchFamily="18" charset="0"/>
              </a:rPr>
              <a:t>denunce in sede amministrative e penali (in caso di pericolo concreto o di atti vandalici o a seguito degli stessi);</a:t>
            </a:r>
          </a:p>
          <a:p>
            <a:pPr marL="0" indent="0" algn="just">
              <a:buNone/>
              <a:defRPr/>
            </a:pPr>
            <a:endParaRPr lang="it-IT" sz="2900" b="1" dirty="0">
              <a:solidFill>
                <a:srgbClr val="FF0000"/>
              </a:solidFill>
              <a:effectLst>
                <a:outerShdw blurRad="38100" dist="38100" dir="2700000" algn="tl">
                  <a:srgbClr val="000000">
                    <a:alpha val="43137"/>
                  </a:srgbClr>
                </a:outerShdw>
              </a:effectLst>
              <a:latin typeface="Sylfaen" panose="010A0502050306030303" pitchFamily="18" charset="0"/>
              <a:cs typeface="Times New Roman" panose="02020603050405020304" pitchFamily="18" charset="0"/>
            </a:endParaRPr>
          </a:p>
        </p:txBody>
      </p:sp>
      <p:pic>
        <p:nvPicPr>
          <p:cNvPr id="4" name="Immagine 3"/>
          <p:cNvPicPr>
            <a:picLocks noChangeAspect="1"/>
          </p:cNvPicPr>
          <p:nvPr/>
        </p:nvPicPr>
        <p:blipFill>
          <a:blip r:embed="rId2"/>
          <a:stretch>
            <a:fillRect/>
          </a:stretch>
        </p:blipFill>
        <p:spPr>
          <a:xfrm>
            <a:off x="365761" y="0"/>
            <a:ext cx="2917767" cy="1114425"/>
          </a:xfrm>
          <a:prstGeom prst="rect">
            <a:avLst/>
          </a:prstGeom>
        </p:spPr>
      </p:pic>
    </p:spTree>
    <p:extLst>
      <p:ext uri="{BB962C8B-B14F-4D97-AF65-F5344CB8AC3E}">
        <p14:creationId xmlns:p14="http://schemas.microsoft.com/office/powerpoint/2010/main" val="13465805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pPr algn="ctr"/>
            <a:br>
              <a:rPr lang="it-IT" sz="6000" dirty="0"/>
            </a:br>
            <a:br>
              <a:rPr lang="it-IT" sz="6000" dirty="0"/>
            </a:br>
            <a:br>
              <a:rPr lang="it-IT" sz="6000" dirty="0"/>
            </a:br>
            <a:br>
              <a:rPr lang="it-IT" sz="6000" dirty="0"/>
            </a:br>
            <a:br>
              <a:rPr lang="it-IT" sz="6000" dirty="0"/>
            </a:br>
            <a:br>
              <a:rPr lang="it-IT" sz="6000" dirty="0"/>
            </a:br>
            <a:br>
              <a:rPr lang="it-IT" sz="6000" dirty="0"/>
            </a:br>
            <a:r>
              <a:rPr lang="it-IT" sz="4000" dirty="0">
                <a:latin typeface="Sylfaen" panose="010A0502050306030303" pitchFamily="18" charset="0"/>
              </a:rPr>
              <a:t>Immobile abitato dal debitore:</a:t>
            </a:r>
            <a:br>
              <a:rPr lang="it-IT" sz="4000" dirty="0">
                <a:latin typeface="Sylfaen" panose="010A0502050306030303" pitchFamily="18" charset="0"/>
              </a:rPr>
            </a:br>
            <a:r>
              <a:rPr lang="it-IT" sz="4000" dirty="0">
                <a:latin typeface="Sylfaen" panose="010A0502050306030303" pitchFamily="18" charset="0"/>
              </a:rPr>
              <a:t>in quali casi si libera </a:t>
            </a:r>
            <a:endParaRPr lang="it-IT" sz="3300" dirty="0">
              <a:latin typeface="Sylfaen" panose="010A0502050306030303" pitchFamily="18" charset="0"/>
            </a:endParaRPr>
          </a:p>
        </p:txBody>
      </p:sp>
      <p:sp>
        <p:nvSpPr>
          <p:cNvPr id="9" name="Segnaposto testo 8">
            <a:extLst>
              <a:ext uri="{FF2B5EF4-FFF2-40B4-BE49-F238E27FC236}">
                <a16:creationId xmlns:a16="http://schemas.microsoft.com/office/drawing/2014/main" id="{88D22012-2364-467B-BFE9-25F055A2C340}"/>
              </a:ext>
            </a:extLst>
          </p:cNvPr>
          <p:cNvSpPr>
            <a:spLocks noGrp="1"/>
          </p:cNvSpPr>
          <p:nvPr>
            <p:ph type="body" idx="1"/>
          </p:nvPr>
        </p:nvSpPr>
        <p:spPr>
          <a:xfrm>
            <a:off x="1097280" y="2341984"/>
            <a:ext cx="4937760" cy="614982"/>
          </a:xfrm>
        </p:spPr>
        <p:txBody>
          <a:bodyPr>
            <a:normAutofit/>
          </a:bodyPr>
          <a:lstStyle/>
          <a:p>
            <a:pPr algn="ctr"/>
            <a:r>
              <a:rPr lang="it-IT" b="1" dirty="0">
                <a:solidFill>
                  <a:srgbClr val="FFC000"/>
                </a:solidFill>
                <a:effectLst>
                  <a:outerShdw blurRad="38100" dist="38100" dir="2700000" algn="tl">
                    <a:srgbClr val="000000">
                      <a:alpha val="43137"/>
                    </a:srgbClr>
                  </a:outerShdw>
                </a:effectLst>
                <a:latin typeface="Sylfaen" panose="010A0502050306030303" pitchFamily="18" charset="0"/>
              </a:rPr>
              <a:t>ESECUTATO</a:t>
            </a:r>
          </a:p>
        </p:txBody>
      </p:sp>
      <p:sp>
        <p:nvSpPr>
          <p:cNvPr id="6" name="Segnaposto contenuto 5"/>
          <p:cNvSpPr>
            <a:spLocks noGrp="1"/>
          </p:cNvSpPr>
          <p:nvPr>
            <p:ph sz="half" idx="2"/>
          </p:nvPr>
        </p:nvSpPr>
        <p:spPr>
          <a:xfrm>
            <a:off x="1097280" y="3256384"/>
            <a:ext cx="4937760" cy="2704150"/>
          </a:xfrm>
        </p:spPr>
        <p:txBody>
          <a:bodyPr>
            <a:normAutofit fontScale="62500" lnSpcReduction="20000"/>
          </a:bodyPr>
          <a:lstStyle/>
          <a:p>
            <a:pPr marL="0" indent="0" algn="ctr">
              <a:buNone/>
              <a:defRPr/>
            </a:pPr>
            <a:r>
              <a:rPr lang="it-IT" sz="2900" b="1" dirty="0">
                <a:solidFill>
                  <a:srgbClr val="FFC000"/>
                </a:solidFill>
                <a:effectLst>
                  <a:outerShdw blurRad="38100" dist="38100" dir="2700000" algn="tl">
                    <a:srgbClr val="000000">
                      <a:alpha val="43137"/>
                    </a:srgbClr>
                  </a:outerShdw>
                </a:effectLst>
                <a:latin typeface="Sylfaen" panose="010A0502050306030303" pitchFamily="18" charset="0"/>
                <a:cs typeface="Times New Roman" panose="02020603050405020304" pitchFamily="18" charset="0"/>
              </a:rPr>
              <a:t>DILIGENZA BUON PADRE DI FAMIGLIA</a:t>
            </a:r>
          </a:p>
          <a:p>
            <a:pPr marL="0" indent="0" algn="ctr">
              <a:buNone/>
              <a:defRPr/>
            </a:pPr>
            <a:endParaRPr lang="it-IT" sz="2900" b="1" dirty="0">
              <a:solidFill>
                <a:srgbClr val="FFC000"/>
              </a:solidFill>
              <a:effectLst>
                <a:outerShdw blurRad="38100" dist="38100" dir="2700000" algn="tl">
                  <a:srgbClr val="000000">
                    <a:alpha val="43137"/>
                  </a:srgbClr>
                </a:outerShdw>
              </a:effectLst>
              <a:latin typeface="Sylfaen" panose="010A0502050306030303" pitchFamily="18" charset="0"/>
              <a:cs typeface="Times New Roman" panose="02020603050405020304" pitchFamily="18" charset="0"/>
            </a:endParaRPr>
          </a:p>
          <a:p>
            <a:pPr marL="0" indent="0" algn="ctr">
              <a:buNone/>
              <a:defRPr/>
            </a:pPr>
            <a:r>
              <a:rPr lang="it-IT" sz="2900" b="1" dirty="0">
                <a:solidFill>
                  <a:srgbClr val="FFC000"/>
                </a:solidFill>
                <a:effectLst>
                  <a:outerShdw blurRad="38100" dist="38100" dir="2700000" algn="tl">
                    <a:srgbClr val="000000">
                      <a:alpha val="43137"/>
                    </a:srgbClr>
                  </a:outerShdw>
                </a:effectLst>
                <a:latin typeface="Sylfaen" panose="010A0502050306030303" pitchFamily="18" charset="0"/>
                <a:cs typeface="Times New Roman" panose="02020603050405020304" pitchFamily="18" charset="0"/>
              </a:rPr>
              <a:t>ANCHE MANUTENZIONE DEL BENE </a:t>
            </a:r>
          </a:p>
        </p:txBody>
      </p:sp>
      <p:sp>
        <p:nvSpPr>
          <p:cNvPr id="10" name="Segnaposto testo 9">
            <a:extLst>
              <a:ext uri="{FF2B5EF4-FFF2-40B4-BE49-F238E27FC236}">
                <a16:creationId xmlns:a16="http://schemas.microsoft.com/office/drawing/2014/main" id="{5C3478D2-1C68-4D4A-9B8F-2C5DF6B73D3F}"/>
              </a:ext>
            </a:extLst>
          </p:cNvPr>
          <p:cNvSpPr>
            <a:spLocks noGrp="1"/>
          </p:cNvSpPr>
          <p:nvPr>
            <p:ph type="body" sz="quarter" idx="3"/>
          </p:nvPr>
        </p:nvSpPr>
        <p:spPr>
          <a:xfrm>
            <a:off x="6217920" y="2220685"/>
            <a:ext cx="4937760" cy="736281"/>
          </a:xfrm>
        </p:spPr>
        <p:txBody>
          <a:bodyPr>
            <a:normAutofit/>
          </a:bodyPr>
          <a:lstStyle/>
          <a:p>
            <a:pPr algn="ctr"/>
            <a:r>
              <a:rPr lang="it-IT" b="1" dirty="0">
                <a:solidFill>
                  <a:srgbClr val="7030A0"/>
                </a:solidFill>
                <a:effectLst>
                  <a:outerShdw blurRad="38100" dist="38100" dir="2700000" algn="tl">
                    <a:srgbClr val="000000">
                      <a:alpha val="43137"/>
                    </a:srgbClr>
                  </a:outerShdw>
                </a:effectLst>
                <a:latin typeface="Sylfaen" panose="010A0502050306030303" pitchFamily="18" charset="0"/>
              </a:rPr>
              <a:t>CUSTODE </a:t>
            </a:r>
          </a:p>
        </p:txBody>
      </p:sp>
      <p:sp>
        <p:nvSpPr>
          <p:cNvPr id="11" name="Segnaposto contenuto 10">
            <a:extLst>
              <a:ext uri="{FF2B5EF4-FFF2-40B4-BE49-F238E27FC236}">
                <a16:creationId xmlns:a16="http://schemas.microsoft.com/office/drawing/2014/main" id="{52EECD63-F7D3-4E0E-BB65-A79277786ADE}"/>
              </a:ext>
            </a:extLst>
          </p:cNvPr>
          <p:cNvSpPr>
            <a:spLocks noGrp="1"/>
          </p:cNvSpPr>
          <p:nvPr>
            <p:ph sz="quarter" idx="4"/>
          </p:nvPr>
        </p:nvSpPr>
        <p:spPr>
          <a:xfrm>
            <a:off x="6217920" y="3256382"/>
            <a:ext cx="4937760" cy="2704151"/>
          </a:xfrm>
        </p:spPr>
        <p:txBody>
          <a:bodyPr>
            <a:normAutofit fontScale="62500" lnSpcReduction="20000"/>
          </a:bodyPr>
          <a:lstStyle/>
          <a:p>
            <a:pPr algn="ctr"/>
            <a:r>
              <a:rPr lang="it-IT" sz="2900" b="1" dirty="0">
                <a:solidFill>
                  <a:srgbClr val="7030A0"/>
                </a:solidFill>
                <a:effectLst>
                  <a:outerShdw blurRad="38100" dist="38100" dir="2700000" algn="tl">
                    <a:srgbClr val="000000">
                      <a:alpha val="43137"/>
                    </a:srgbClr>
                  </a:outerShdw>
                </a:effectLst>
                <a:latin typeface="Sylfaen" panose="010A0502050306030303" pitchFamily="18" charset="0"/>
              </a:rPr>
              <a:t>DILIGENZA PROFESSIONALE</a:t>
            </a:r>
          </a:p>
          <a:p>
            <a:pPr algn="ctr"/>
            <a:endParaRPr lang="it-IT" b="1" dirty="0">
              <a:solidFill>
                <a:srgbClr val="7030A0"/>
              </a:solidFill>
              <a:effectLst>
                <a:outerShdw blurRad="38100" dist="38100" dir="2700000" algn="tl">
                  <a:srgbClr val="000000">
                    <a:alpha val="43137"/>
                  </a:srgbClr>
                </a:outerShdw>
              </a:effectLst>
            </a:endParaRPr>
          </a:p>
          <a:p>
            <a:pPr algn="ctr"/>
            <a:r>
              <a:rPr lang="it-IT" sz="2900" b="1" dirty="0">
                <a:solidFill>
                  <a:srgbClr val="7030A0"/>
                </a:solidFill>
                <a:effectLst>
                  <a:outerShdw blurRad="38100" dist="38100" dir="2700000" algn="tl">
                    <a:srgbClr val="000000">
                      <a:alpha val="43137"/>
                    </a:srgbClr>
                  </a:outerShdw>
                </a:effectLst>
                <a:latin typeface="Sylfaen" panose="010A0502050306030303" pitchFamily="18" charset="0"/>
              </a:rPr>
              <a:t>CONSERVAZIONE STRICTO SENSU</a:t>
            </a:r>
          </a:p>
          <a:p>
            <a:pPr algn="ctr"/>
            <a:r>
              <a:rPr lang="it-IT" sz="2600" b="1" dirty="0">
                <a:solidFill>
                  <a:schemeClr val="tx1"/>
                </a:solidFill>
                <a:effectLst>
                  <a:outerShdw blurRad="38100" dist="38100" dir="2700000" algn="tl">
                    <a:srgbClr val="000000">
                      <a:alpha val="43137"/>
                    </a:srgbClr>
                  </a:outerShdw>
                </a:effectLst>
                <a:latin typeface="Sylfaen" panose="010A0502050306030303" pitchFamily="18" charset="0"/>
                <a:cs typeface="Times New Roman" panose="02020603050405020304" pitchFamily="18" charset="0"/>
              </a:rPr>
              <a:t>A carico dei creditori -e per il tramite del custode- gravano, quali atti necessari al processo, solo le attività  indissolubilmente finalizzate al mantenimento dello stesso in fisica e giuridica esistenza e non meramente conservative della sua integrità (quali quelle per la manutenzione ordinaria o straordinaria ovvero per la gestione condominiale), spese da anticiparsi dai creditori e poi rimborsabili come spese privilegiate ex art. 2770 c.c.</a:t>
            </a:r>
            <a:r>
              <a:rPr lang="it-IT" sz="2600" b="1" dirty="0">
                <a:solidFill>
                  <a:srgbClr val="7030A0"/>
                </a:solidFill>
                <a:effectLst>
                  <a:outerShdw blurRad="38100" dist="38100" dir="2700000" algn="tl">
                    <a:srgbClr val="000000">
                      <a:alpha val="43137"/>
                    </a:srgbClr>
                  </a:outerShdw>
                </a:effectLst>
                <a:latin typeface="Sylfaen" panose="010A0502050306030303" pitchFamily="18" charset="0"/>
                <a:cs typeface="Times New Roman" panose="02020603050405020304" pitchFamily="18" charset="0"/>
              </a:rPr>
              <a:t> </a:t>
            </a:r>
            <a:r>
              <a:rPr lang="it-IT" sz="2600" b="1" dirty="0">
                <a:solidFill>
                  <a:schemeClr val="tx1"/>
                </a:solidFill>
                <a:effectLst>
                  <a:outerShdw blurRad="38100" dist="38100" dir="2700000" algn="tl">
                    <a:srgbClr val="000000">
                      <a:alpha val="43137"/>
                    </a:srgbClr>
                  </a:outerShdw>
                </a:effectLst>
                <a:latin typeface="Sylfaen" panose="010A0502050306030303" pitchFamily="18" charset="0"/>
                <a:cs typeface="Times New Roman" panose="02020603050405020304" pitchFamily="18" charset="0"/>
              </a:rPr>
              <a:t>(Cass. n. 12877/2016).</a:t>
            </a:r>
            <a:endParaRPr lang="it-IT" sz="2600" b="1" dirty="0">
              <a:solidFill>
                <a:schemeClr val="tx1"/>
              </a:solidFill>
              <a:effectLst>
                <a:outerShdw blurRad="38100" dist="38100" dir="2700000" algn="tl">
                  <a:srgbClr val="000000">
                    <a:alpha val="43137"/>
                  </a:srgbClr>
                </a:outerShdw>
              </a:effectLst>
              <a:latin typeface="Sylfaen" panose="010A0502050306030303" pitchFamily="18" charset="0"/>
            </a:endParaRPr>
          </a:p>
        </p:txBody>
      </p:sp>
      <p:pic>
        <p:nvPicPr>
          <p:cNvPr id="4" name="Immagine 3"/>
          <p:cNvPicPr>
            <a:picLocks noChangeAspect="1"/>
          </p:cNvPicPr>
          <p:nvPr/>
        </p:nvPicPr>
        <p:blipFill>
          <a:blip r:embed="rId2"/>
          <a:stretch>
            <a:fillRect/>
          </a:stretch>
        </p:blipFill>
        <p:spPr>
          <a:xfrm>
            <a:off x="365761" y="0"/>
            <a:ext cx="2917767" cy="1114425"/>
          </a:xfrm>
          <a:prstGeom prst="rect">
            <a:avLst/>
          </a:prstGeom>
        </p:spPr>
      </p:pic>
      <p:sp>
        <p:nvSpPr>
          <p:cNvPr id="12" name="CasellaDiTesto 11">
            <a:extLst>
              <a:ext uri="{FF2B5EF4-FFF2-40B4-BE49-F238E27FC236}">
                <a16:creationId xmlns:a16="http://schemas.microsoft.com/office/drawing/2014/main" id="{4E14A2A9-F4D2-4F0C-A9D5-1F397FF36B38}"/>
              </a:ext>
            </a:extLst>
          </p:cNvPr>
          <p:cNvSpPr txBox="1"/>
          <p:nvPr/>
        </p:nvSpPr>
        <p:spPr>
          <a:xfrm>
            <a:off x="2558642" y="1884784"/>
            <a:ext cx="7390701" cy="338554"/>
          </a:xfrm>
          <a:prstGeom prst="rect">
            <a:avLst/>
          </a:prstGeom>
          <a:noFill/>
        </p:spPr>
        <p:txBody>
          <a:bodyPr wrap="square" rtlCol="0">
            <a:spAutoFit/>
          </a:bodyPr>
          <a:lstStyle/>
          <a:p>
            <a:r>
              <a:rPr lang="it-IT" sz="1600" b="1" dirty="0">
                <a:solidFill>
                  <a:srgbClr val="0070C0"/>
                </a:solidFill>
                <a:effectLst>
                  <a:outerShdw blurRad="38100" dist="38100" dir="2700000" algn="tl">
                    <a:srgbClr val="000000">
                      <a:alpha val="43137"/>
                    </a:srgbClr>
                  </a:outerShdw>
                </a:effectLst>
                <a:latin typeface="Sylfaen" panose="010A0502050306030303" pitchFamily="18" charset="0"/>
              </a:rPr>
              <a:t>CONSERVAZIONE DELL’ESECUTATO VS. CONSERVAZIONE DEL CUSTODE</a:t>
            </a:r>
          </a:p>
        </p:txBody>
      </p:sp>
    </p:spTree>
    <p:extLst>
      <p:ext uri="{BB962C8B-B14F-4D97-AF65-F5344CB8AC3E}">
        <p14:creationId xmlns:p14="http://schemas.microsoft.com/office/powerpoint/2010/main" val="9874312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097280" y="253352"/>
            <a:ext cx="10058400" cy="1450757"/>
          </a:xfrm>
        </p:spPr>
        <p:txBody>
          <a:bodyPr>
            <a:normAutofit fontScale="90000"/>
          </a:bodyPr>
          <a:lstStyle/>
          <a:p>
            <a:pPr algn="ctr"/>
            <a:br>
              <a:rPr lang="it-IT" sz="6000" dirty="0"/>
            </a:br>
            <a:br>
              <a:rPr lang="it-IT" sz="6000" dirty="0"/>
            </a:br>
            <a:br>
              <a:rPr lang="it-IT" sz="6000" dirty="0"/>
            </a:br>
            <a:br>
              <a:rPr lang="it-IT" sz="6000" dirty="0"/>
            </a:br>
            <a:br>
              <a:rPr lang="it-IT" sz="6000" dirty="0"/>
            </a:br>
            <a:br>
              <a:rPr lang="it-IT" sz="6000" dirty="0"/>
            </a:br>
            <a:br>
              <a:rPr lang="it-IT" sz="6000" dirty="0"/>
            </a:br>
            <a:r>
              <a:rPr lang="it-IT" sz="4000" dirty="0">
                <a:latin typeface="Sylfaen" panose="010A0502050306030303" pitchFamily="18" charset="0"/>
              </a:rPr>
              <a:t>Immobile abitato dal debitore:</a:t>
            </a:r>
            <a:br>
              <a:rPr lang="it-IT" sz="4000" dirty="0">
                <a:latin typeface="Sylfaen" panose="010A0502050306030303" pitchFamily="18" charset="0"/>
              </a:rPr>
            </a:br>
            <a:r>
              <a:rPr lang="it-IT" sz="4000" dirty="0">
                <a:latin typeface="Sylfaen" panose="010A0502050306030303" pitchFamily="18" charset="0"/>
              </a:rPr>
              <a:t>in quali casi si libera </a:t>
            </a:r>
            <a:endParaRPr lang="it-IT" sz="3300" dirty="0">
              <a:latin typeface="Sylfaen" panose="010A0502050306030303" pitchFamily="18" charset="0"/>
            </a:endParaRPr>
          </a:p>
        </p:txBody>
      </p:sp>
      <p:sp>
        <p:nvSpPr>
          <p:cNvPr id="6" name="Segnaposto contenuto 5"/>
          <p:cNvSpPr>
            <a:spLocks noGrp="1"/>
          </p:cNvSpPr>
          <p:nvPr>
            <p:ph idx="1"/>
          </p:nvPr>
        </p:nvSpPr>
        <p:spPr>
          <a:xfrm>
            <a:off x="1164392" y="1795400"/>
            <a:ext cx="10058400" cy="4023360"/>
          </a:xfrm>
        </p:spPr>
        <p:txBody>
          <a:bodyPr>
            <a:normAutofit fontScale="55000" lnSpcReduction="20000"/>
          </a:bodyPr>
          <a:lstStyle/>
          <a:p>
            <a:pPr marL="0" indent="0" algn="ctr">
              <a:buFont typeface="Wingdings" panose="05000000000000000000" pitchFamily="2" charset="2"/>
              <a:buNone/>
              <a:defRPr/>
            </a:pPr>
            <a:r>
              <a:rPr lang="it-IT" sz="5100" b="1" dirty="0">
                <a:solidFill>
                  <a:srgbClr val="0070C0"/>
                </a:solidFill>
                <a:effectLst>
                  <a:outerShdw blurRad="38100" dist="38100" dir="2700000" algn="tl">
                    <a:srgbClr val="000000">
                      <a:alpha val="43137"/>
                    </a:srgbClr>
                  </a:outerShdw>
                </a:effectLst>
                <a:latin typeface="Sylfaen" panose="010A0502050306030303" pitchFamily="18" charset="0"/>
                <a:cs typeface="Times New Roman" panose="02020603050405020304" pitchFamily="18" charset="0"/>
              </a:rPr>
              <a:t>SOGGEZIONE ALLE VISITE</a:t>
            </a:r>
          </a:p>
          <a:p>
            <a:pPr marL="0" indent="0" algn="ctr">
              <a:buNone/>
              <a:defRPr/>
            </a:pPr>
            <a:endParaRPr lang="it-IT" sz="2900" b="1" dirty="0">
              <a:solidFill>
                <a:srgbClr val="FFC000"/>
              </a:solidFill>
              <a:effectLst>
                <a:outerShdw blurRad="38100" dist="38100" dir="2700000" algn="tl">
                  <a:srgbClr val="000000">
                    <a:alpha val="43137"/>
                  </a:srgbClr>
                </a:outerShdw>
              </a:effectLst>
              <a:latin typeface="Sylfaen" panose="010A0502050306030303" pitchFamily="18" charset="0"/>
              <a:cs typeface="Times New Roman" panose="02020603050405020304" pitchFamily="18" charset="0"/>
            </a:endParaRPr>
          </a:p>
          <a:p>
            <a:pPr marL="0" indent="0" algn="ctr">
              <a:buNone/>
              <a:defRPr/>
            </a:pPr>
            <a:r>
              <a:rPr lang="it-IT" sz="5100" b="1" dirty="0">
                <a:solidFill>
                  <a:srgbClr val="FFC000"/>
                </a:solidFill>
                <a:effectLst>
                  <a:outerShdw blurRad="38100" dist="38100" dir="2700000" algn="tl">
                    <a:srgbClr val="000000">
                      <a:alpha val="43137"/>
                    </a:srgbClr>
                  </a:outerShdw>
                </a:effectLst>
                <a:latin typeface="Sylfaen" panose="010A0502050306030303" pitchFamily="18" charset="0"/>
                <a:cs typeface="Times New Roman" panose="02020603050405020304" pitchFamily="18" charset="0"/>
              </a:rPr>
              <a:t>LE FONTI NORMATIVE</a:t>
            </a:r>
          </a:p>
          <a:p>
            <a:pPr marL="0" indent="0" algn="just">
              <a:buNone/>
              <a:defRPr/>
            </a:pPr>
            <a:endParaRPr lang="it-IT" sz="2900" b="1" dirty="0">
              <a:solidFill>
                <a:srgbClr val="FF0000"/>
              </a:solidFill>
              <a:effectLst>
                <a:outerShdw blurRad="38100" dist="38100" dir="2700000" algn="tl">
                  <a:srgbClr val="000000">
                    <a:alpha val="43137"/>
                  </a:srgbClr>
                </a:outerShdw>
              </a:effectLst>
              <a:latin typeface="Sylfaen" panose="010A0502050306030303" pitchFamily="18" charset="0"/>
              <a:cs typeface="Times New Roman" panose="02020603050405020304" pitchFamily="18" charset="0"/>
            </a:endParaRPr>
          </a:p>
          <a:p>
            <a:pPr marL="0" indent="0" algn="just">
              <a:buNone/>
              <a:defRPr/>
            </a:pPr>
            <a:r>
              <a:rPr lang="it-IT" sz="2900" b="1" dirty="0">
                <a:solidFill>
                  <a:schemeClr val="accent2">
                    <a:lumMod val="75000"/>
                  </a:schemeClr>
                </a:solidFill>
                <a:effectLst>
                  <a:outerShdw blurRad="38100" dist="38100" dir="2700000" algn="tl">
                    <a:srgbClr val="000000">
                      <a:alpha val="43137"/>
                    </a:srgbClr>
                  </a:outerShdw>
                </a:effectLst>
                <a:latin typeface="Sylfaen" panose="010A0502050306030303" pitchFamily="18" charset="0"/>
                <a:cs typeface="Times New Roman" panose="02020603050405020304" pitchFamily="18" charset="0"/>
              </a:rPr>
              <a:t>«Il debitore deve consentire, in accordo con il custode che l’immobile sia visitato dai potenziali acquirenti»</a:t>
            </a:r>
            <a:r>
              <a:rPr lang="it-IT" sz="2900" b="1" dirty="0">
                <a:solidFill>
                  <a:srgbClr val="FF0000"/>
                </a:solidFill>
                <a:effectLst>
                  <a:outerShdw blurRad="38100" dist="38100" dir="2700000" algn="tl">
                    <a:srgbClr val="000000">
                      <a:alpha val="43137"/>
                    </a:srgbClr>
                  </a:outerShdw>
                </a:effectLst>
                <a:latin typeface="Sylfaen" panose="010A0502050306030303" pitchFamily="18" charset="0"/>
                <a:cs typeface="Times New Roman" panose="02020603050405020304" pitchFamily="18" charset="0"/>
              </a:rPr>
              <a:t> </a:t>
            </a:r>
            <a:r>
              <a:rPr lang="it-IT" sz="2900" b="1" dirty="0">
                <a:solidFill>
                  <a:schemeClr val="tx1"/>
                </a:solidFill>
                <a:effectLst>
                  <a:outerShdw blurRad="38100" dist="38100" dir="2700000" algn="tl">
                    <a:srgbClr val="000000">
                      <a:alpha val="43137"/>
                    </a:srgbClr>
                  </a:outerShdw>
                </a:effectLst>
                <a:latin typeface="Sylfaen" panose="010A0502050306030303" pitchFamily="18" charset="0"/>
                <a:cs typeface="Times New Roman" panose="02020603050405020304" pitchFamily="18" charset="0"/>
              </a:rPr>
              <a:t>(comma 4);</a:t>
            </a:r>
          </a:p>
          <a:p>
            <a:pPr marL="0" indent="0" algn="just">
              <a:buNone/>
              <a:defRPr/>
            </a:pPr>
            <a:r>
              <a:rPr lang="it-IT" sz="2900" b="1" dirty="0">
                <a:solidFill>
                  <a:srgbClr val="FF0000"/>
                </a:solidFill>
                <a:effectLst>
                  <a:outerShdw blurRad="38100" dist="38100" dir="2700000" algn="tl">
                    <a:srgbClr val="000000">
                      <a:alpha val="43137"/>
                    </a:srgbClr>
                  </a:outerShdw>
                </a:effectLst>
                <a:latin typeface="Sylfaen" panose="010A0502050306030303" pitchFamily="18" charset="0"/>
                <a:cs typeface="Times New Roman" panose="02020603050405020304" pitchFamily="18" charset="0"/>
              </a:rPr>
              <a:t> </a:t>
            </a:r>
          </a:p>
          <a:p>
            <a:pPr marL="0" indent="0" algn="just">
              <a:buNone/>
              <a:defRPr/>
            </a:pPr>
            <a:r>
              <a:rPr lang="it-IT" sz="2900" b="1" dirty="0">
                <a:solidFill>
                  <a:schemeClr val="accent2">
                    <a:lumMod val="75000"/>
                  </a:schemeClr>
                </a:solidFill>
                <a:effectLst>
                  <a:outerShdw blurRad="38100" dist="38100" dir="2700000" algn="tl">
                    <a:srgbClr val="000000">
                      <a:alpha val="43137"/>
                    </a:srgbClr>
                  </a:outerShdw>
                </a:effectLst>
                <a:latin typeface="Sylfaen" panose="010A0502050306030303" pitchFamily="18" charset="0"/>
                <a:cs typeface="Times New Roman" panose="02020603050405020304" pitchFamily="18" charset="0"/>
              </a:rPr>
              <a:t>«Le modalità del diritto di visita sono contemplate e stabilite nell'ordinanza di cui all'articolo 569» </a:t>
            </a:r>
            <a:r>
              <a:rPr lang="it-IT" sz="2900" b="1" dirty="0">
                <a:solidFill>
                  <a:schemeClr val="tx1"/>
                </a:solidFill>
                <a:effectLst>
                  <a:outerShdw blurRad="38100" dist="38100" dir="2700000" algn="tl">
                    <a:srgbClr val="000000">
                      <a:alpha val="43137"/>
                    </a:srgbClr>
                  </a:outerShdw>
                </a:effectLst>
                <a:latin typeface="Sylfaen" panose="010A0502050306030303" pitchFamily="18" charset="0"/>
                <a:cs typeface="Times New Roman" panose="02020603050405020304" pitchFamily="18" charset="0"/>
              </a:rPr>
              <a:t>(comma 5); </a:t>
            </a:r>
          </a:p>
          <a:p>
            <a:pPr marL="0" indent="0" algn="just">
              <a:buNone/>
              <a:defRPr/>
            </a:pPr>
            <a:endParaRPr lang="it-IT" sz="2900" b="1" dirty="0">
              <a:solidFill>
                <a:srgbClr val="FF0000"/>
              </a:solidFill>
              <a:effectLst>
                <a:outerShdw blurRad="38100" dist="38100" dir="2700000" algn="tl">
                  <a:srgbClr val="000000">
                    <a:alpha val="43137"/>
                  </a:srgbClr>
                </a:outerShdw>
              </a:effectLst>
              <a:latin typeface="Sylfaen" panose="010A0502050306030303" pitchFamily="18" charset="0"/>
              <a:cs typeface="Times New Roman" panose="02020603050405020304" pitchFamily="18" charset="0"/>
            </a:endParaRPr>
          </a:p>
          <a:p>
            <a:pPr marL="0" indent="0" algn="just">
              <a:buNone/>
              <a:defRPr/>
            </a:pPr>
            <a:r>
              <a:rPr lang="it-IT" sz="2900" b="1" dirty="0">
                <a:solidFill>
                  <a:schemeClr val="accent2">
                    <a:lumMod val="75000"/>
                  </a:schemeClr>
                </a:solidFill>
                <a:effectLst>
                  <a:outerShdw blurRad="38100" dist="38100" dir="2700000" algn="tl">
                    <a:srgbClr val="000000">
                      <a:alpha val="43137"/>
                    </a:srgbClr>
                  </a:outerShdw>
                </a:effectLst>
                <a:latin typeface="Sylfaen" panose="010A0502050306030303" pitchFamily="18" charset="0"/>
                <a:cs typeface="Times New Roman" panose="02020603050405020304" pitchFamily="18" charset="0"/>
              </a:rPr>
              <a:t>«Il giudice ordina, sentiti il custode e il debitore, la liberazione dell'immobile pignorato per lui ed il suo nucleo familiare, qualora sia ostacolato il diritto di visita di potenziali acquirenti» </a:t>
            </a:r>
            <a:r>
              <a:rPr lang="it-IT" sz="2900" b="1" dirty="0">
                <a:solidFill>
                  <a:schemeClr val="tx1"/>
                </a:solidFill>
                <a:effectLst>
                  <a:outerShdw blurRad="38100" dist="38100" dir="2700000" algn="tl">
                    <a:srgbClr val="000000">
                      <a:alpha val="43137"/>
                    </a:srgbClr>
                  </a:outerShdw>
                </a:effectLst>
                <a:latin typeface="Sylfaen" panose="010A0502050306030303" pitchFamily="18" charset="0"/>
                <a:cs typeface="Times New Roman" panose="02020603050405020304" pitchFamily="18" charset="0"/>
              </a:rPr>
              <a:t>(comma 6).</a:t>
            </a:r>
          </a:p>
        </p:txBody>
      </p:sp>
      <p:pic>
        <p:nvPicPr>
          <p:cNvPr id="4" name="Immagine 3"/>
          <p:cNvPicPr>
            <a:picLocks noChangeAspect="1"/>
          </p:cNvPicPr>
          <p:nvPr/>
        </p:nvPicPr>
        <p:blipFill>
          <a:blip r:embed="rId2"/>
          <a:stretch>
            <a:fillRect/>
          </a:stretch>
        </p:blipFill>
        <p:spPr>
          <a:xfrm>
            <a:off x="365761" y="0"/>
            <a:ext cx="2917767" cy="1114425"/>
          </a:xfrm>
          <a:prstGeom prst="rect">
            <a:avLst/>
          </a:prstGeom>
        </p:spPr>
      </p:pic>
    </p:spTree>
    <p:extLst>
      <p:ext uri="{BB962C8B-B14F-4D97-AF65-F5344CB8AC3E}">
        <p14:creationId xmlns:p14="http://schemas.microsoft.com/office/powerpoint/2010/main" val="26600481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097280" y="253352"/>
            <a:ext cx="10058400" cy="1450757"/>
          </a:xfrm>
        </p:spPr>
        <p:txBody>
          <a:bodyPr>
            <a:normAutofit fontScale="90000"/>
          </a:bodyPr>
          <a:lstStyle/>
          <a:p>
            <a:pPr algn="ctr"/>
            <a:br>
              <a:rPr lang="it-IT" sz="6000" dirty="0"/>
            </a:br>
            <a:br>
              <a:rPr lang="it-IT" sz="6000" dirty="0"/>
            </a:br>
            <a:br>
              <a:rPr lang="it-IT" sz="6000" dirty="0"/>
            </a:br>
            <a:br>
              <a:rPr lang="it-IT" sz="6000" dirty="0"/>
            </a:br>
            <a:br>
              <a:rPr lang="it-IT" sz="6000" dirty="0"/>
            </a:br>
            <a:br>
              <a:rPr lang="it-IT" sz="6000" dirty="0"/>
            </a:br>
            <a:br>
              <a:rPr lang="it-IT" sz="6000" dirty="0"/>
            </a:br>
            <a:r>
              <a:rPr lang="it-IT" sz="4000" dirty="0">
                <a:latin typeface="Sylfaen" panose="010A0502050306030303" pitchFamily="18" charset="0"/>
              </a:rPr>
              <a:t>Immobile abitato dal debitore:</a:t>
            </a:r>
            <a:br>
              <a:rPr lang="it-IT" sz="4000" dirty="0">
                <a:latin typeface="Sylfaen" panose="010A0502050306030303" pitchFamily="18" charset="0"/>
              </a:rPr>
            </a:br>
            <a:r>
              <a:rPr lang="it-IT" sz="4000" dirty="0">
                <a:latin typeface="Sylfaen" panose="010A0502050306030303" pitchFamily="18" charset="0"/>
              </a:rPr>
              <a:t>in quali casi si libera </a:t>
            </a:r>
            <a:endParaRPr lang="it-IT" sz="3300" dirty="0">
              <a:latin typeface="Sylfaen" panose="010A0502050306030303" pitchFamily="18" charset="0"/>
            </a:endParaRPr>
          </a:p>
        </p:txBody>
      </p:sp>
      <p:sp>
        <p:nvSpPr>
          <p:cNvPr id="6" name="Segnaposto contenuto 5"/>
          <p:cNvSpPr>
            <a:spLocks noGrp="1"/>
          </p:cNvSpPr>
          <p:nvPr>
            <p:ph idx="1"/>
          </p:nvPr>
        </p:nvSpPr>
        <p:spPr>
          <a:xfrm>
            <a:off x="1197948" y="1795400"/>
            <a:ext cx="10058400" cy="4023360"/>
          </a:xfrm>
        </p:spPr>
        <p:txBody>
          <a:bodyPr>
            <a:normAutofit fontScale="25000" lnSpcReduction="20000"/>
          </a:bodyPr>
          <a:lstStyle/>
          <a:p>
            <a:pPr marL="0" indent="0" algn="ctr">
              <a:buFont typeface="Wingdings" panose="05000000000000000000" pitchFamily="2" charset="2"/>
              <a:buNone/>
              <a:defRPr/>
            </a:pPr>
            <a:r>
              <a:rPr lang="it-IT" sz="5100" b="1" dirty="0">
                <a:solidFill>
                  <a:srgbClr val="0070C0"/>
                </a:solidFill>
                <a:effectLst>
                  <a:outerShdw blurRad="38100" dist="38100" dir="2700000" algn="tl">
                    <a:srgbClr val="000000">
                      <a:alpha val="43137"/>
                    </a:srgbClr>
                  </a:outerShdw>
                </a:effectLst>
                <a:latin typeface="Sylfaen" panose="010A0502050306030303" pitchFamily="18" charset="0"/>
                <a:cs typeface="Times New Roman" panose="02020603050405020304" pitchFamily="18" charset="0"/>
              </a:rPr>
              <a:t>SOGGEZIONE ALLE VISITE</a:t>
            </a:r>
          </a:p>
          <a:p>
            <a:pPr marL="0" indent="0" algn="ctr">
              <a:buNone/>
              <a:defRPr/>
            </a:pPr>
            <a:r>
              <a:rPr lang="it-IT" sz="8000" b="1" dirty="0">
                <a:solidFill>
                  <a:srgbClr val="00B050"/>
                </a:solidFill>
                <a:effectLst>
                  <a:outerShdw blurRad="38100" dist="38100" dir="2700000" algn="tl">
                    <a:srgbClr val="000000">
                      <a:alpha val="43137"/>
                    </a:srgbClr>
                  </a:outerShdw>
                </a:effectLst>
                <a:latin typeface="Sylfaen" panose="010A0502050306030303" pitchFamily="18" charset="0"/>
                <a:cs typeface="Times New Roman" panose="02020603050405020304" pitchFamily="18" charset="0"/>
              </a:rPr>
              <a:t>IL POTERE (DOVERE) DEL GIUDICE DELL’ESECUZIONE</a:t>
            </a:r>
          </a:p>
          <a:p>
            <a:pPr marL="0" indent="0" algn="ctr">
              <a:buNone/>
              <a:defRPr/>
            </a:pPr>
            <a:r>
              <a:rPr lang="it-IT" sz="6200" b="1" dirty="0">
                <a:solidFill>
                  <a:schemeClr val="tx1"/>
                </a:solidFill>
                <a:effectLst>
                  <a:outerShdw blurRad="38100" dist="38100" dir="2700000" algn="tl">
                    <a:srgbClr val="000000">
                      <a:alpha val="43137"/>
                    </a:srgbClr>
                  </a:outerShdw>
                </a:effectLst>
                <a:latin typeface="Sylfaen" panose="010A0502050306030303" pitchFamily="18" charset="0"/>
                <a:cs typeface="Times New Roman" panose="02020603050405020304" pitchFamily="18" charset="0"/>
              </a:rPr>
              <a:t>STABILISCE LE MODALITA’ GENERALI DI VISITA</a:t>
            </a:r>
          </a:p>
          <a:p>
            <a:pPr marL="0" indent="0" algn="ctr">
              <a:buNone/>
              <a:defRPr/>
            </a:pPr>
            <a:r>
              <a:rPr lang="it-IT" sz="6400" b="1" dirty="0">
                <a:solidFill>
                  <a:srgbClr val="00B050"/>
                </a:solidFill>
                <a:effectLst>
                  <a:outerShdw blurRad="38100" dist="38100" dir="2700000" algn="tl">
                    <a:srgbClr val="000000">
                      <a:alpha val="43137"/>
                    </a:srgbClr>
                  </a:outerShdw>
                </a:effectLst>
                <a:latin typeface="Sylfaen" panose="010A0502050306030303" pitchFamily="18" charset="0"/>
                <a:cs typeface="Times New Roman" panose="02020603050405020304" pitchFamily="18" charset="0"/>
              </a:rPr>
              <a:t>DOVE</a:t>
            </a:r>
          </a:p>
          <a:p>
            <a:pPr marL="0" indent="0" algn="ctr">
              <a:buNone/>
              <a:defRPr/>
            </a:pPr>
            <a:r>
              <a:rPr lang="it-IT" sz="6400" b="1" dirty="0">
                <a:solidFill>
                  <a:schemeClr val="tx1"/>
                </a:solidFill>
                <a:effectLst>
                  <a:outerShdw blurRad="38100" dist="38100" dir="2700000" algn="tl">
                    <a:srgbClr val="000000">
                      <a:alpha val="43137"/>
                    </a:srgbClr>
                  </a:outerShdw>
                </a:effectLst>
                <a:latin typeface="Sylfaen" panose="010A0502050306030303" pitchFamily="18" charset="0"/>
                <a:cs typeface="Times New Roman" panose="02020603050405020304" pitchFamily="18" charset="0"/>
              </a:rPr>
              <a:t>Nell’ordinanza di delega, ma anche nel provvedimento di nomina del custode</a:t>
            </a:r>
          </a:p>
          <a:p>
            <a:pPr marL="0" indent="0" algn="ctr">
              <a:buNone/>
              <a:defRPr/>
            </a:pPr>
            <a:r>
              <a:rPr lang="it-IT" sz="6400" b="1" dirty="0">
                <a:solidFill>
                  <a:srgbClr val="00B050"/>
                </a:solidFill>
                <a:effectLst>
                  <a:outerShdw blurRad="38100" dist="38100" dir="2700000" algn="tl">
                    <a:srgbClr val="000000">
                      <a:alpha val="43137"/>
                    </a:srgbClr>
                  </a:outerShdw>
                </a:effectLst>
                <a:latin typeface="Sylfaen" panose="010A0502050306030303" pitchFamily="18" charset="0"/>
                <a:cs typeface="Times New Roman" panose="02020603050405020304" pitchFamily="18" charset="0"/>
              </a:rPr>
              <a:t>COSA</a:t>
            </a:r>
          </a:p>
          <a:p>
            <a:pPr>
              <a:buFont typeface="Wingdings" panose="05000000000000000000" pitchFamily="2" charset="2"/>
              <a:buChar char="ü"/>
              <a:defRPr/>
            </a:pPr>
            <a:r>
              <a:rPr lang="it-IT" sz="5600" b="1" dirty="0">
                <a:solidFill>
                  <a:schemeClr val="tx1"/>
                </a:solidFill>
                <a:effectLst>
                  <a:outerShdw blurRad="38100" dist="38100" dir="2700000" algn="tl">
                    <a:srgbClr val="000000">
                      <a:alpha val="43137"/>
                    </a:srgbClr>
                  </a:outerShdw>
                </a:effectLst>
                <a:latin typeface="Sylfaen" panose="010A0502050306030303" pitchFamily="18" charset="0"/>
                <a:cs typeface="Times New Roman" panose="02020603050405020304" pitchFamily="18" charset="0"/>
              </a:rPr>
              <a:t>Le modalità di formulazione dell’istanza di visita;</a:t>
            </a:r>
          </a:p>
          <a:p>
            <a:pPr>
              <a:buFont typeface="Wingdings" panose="05000000000000000000" pitchFamily="2" charset="2"/>
              <a:buChar char="ü"/>
              <a:defRPr/>
            </a:pPr>
            <a:r>
              <a:rPr lang="it-IT" sz="5600" b="1" dirty="0">
                <a:solidFill>
                  <a:schemeClr val="tx1"/>
                </a:solidFill>
                <a:effectLst>
                  <a:outerShdw blurRad="38100" dist="38100" dir="2700000" algn="tl">
                    <a:srgbClr val="000000">
                      <a:alpha val="43137"/>
                    </a:srgbClr>
                  </a:outerShdw>
                </a:effectLst>
                <a:latin typeface="Sylfaen" panose="010A0502050306030303" pitchFamily="18" charset="0"/>
                <a:cs typeface="Times New Roman" panose="02020603050405020304" pitchFamily="18" charset="0"/>
              </a:rPr>
              <a:t>Il tempo massimo di evasione delle istanze (prima ex lege 15 gg); </a:t>
            </a:r>
          </a:p>
          <a:p>
            <a:pPr>
              <a:buFont typeface="Wingdings" panose="05000000000000000000" pitchFamily="2" charset="2"/>
              <a:buChar char="ü"/>
              <a:defRPr/>
            </a:pPr>
            <a:r>
              <a:rPr lang="it-IT" sz="5600" b="1" dirty="0">
                <a:solidFill>
                  <a:schemeClr val="tx1"/>
                </a:solidFill>
                <a:effectLst>
                  <a:outerShdw blurRad="38100" dist="38100" dir="2700000" algn="tl">
                    <a:srgbClr val="000000">
                      <a:alpha val="43137"/>
                    </a:srgbClr>
                  </a:outerShdw>
                </a:effectLst>
                <a:latin typeface="Sylfaen" panose="010A0502050306030303" pitchFamily="18" charset="0"/>
                <a:cs typeface="Times New Roman" panose="02020603050405020304" pitchFamily="18" charset="0"/>
              </a:rPr>
              <a:t>I giorni e le fasce orarie potenziali o da evitare;</a:t>
            </a:r>
          </a:p>
          <a:p>
            <a:pPr>
              <a:buFont typeface="Wingdings" panose="05000000000000000000" pitchFamily="2" charset="2"/>
              <a:buChar char="ü"/>
              <a:defRPr/>
            </a:pPr>
            <a:r>
              <a:rPr lang="it-IT" sz="5600" b="1" dirty="0">
                <a:solidFill>
                  <a:schemeClr val="tx1"/>
                </a:solidFill>
                <a:effectLst>
                  <a:outerShdw blurRad="38100" dist="38100" dir="2700000" algn="tl">
                    <a:srgbClr val="000000">
                      <a:alpha val="43137"/>
                    </a:srgbClr>
                  </a:outerShdw>
                </a:effectLst>
                <a:latin typeface="Sylfaen" panose="010A0502050306030303" pitchFamily="18" charset="0"/>
                <a:cs typeface="Times New Roman" panose="02020603050405020304" pitchFamily="18" charset="0"/>
              </a:rPr>
              <a:t>La durata massima delle visite;</a:t>
            </a:r>
          </a:p>
          <a:p>
            <a:pPr>
              <a:buFont typeface="Wingdings" panose="05000000000000000000" pitchFamily="2" charset="2"/>
              <a:buChar char="ü"/>
              <a:defRPr/>
            </a:pPr>
            <a:r>
              <a:rPr lang="it-IT" sz="5600" b="1" dirty="0">
                <a:solidFill>
                  <a:schemeClr val="tx1"/>
                </a:solidFill>
                <a:effectLst>
                  <a:outerShdw blurRad="38100" dist="38100" dir="2700000" algn="tl">
                    <a:srgbClr val="000000">
                      <a:alpha val="43137"/>
                    </a:srgbClr>
                  </a:outerShdw>
                </a:effectLst>
                <a:latin typeface="Sylfaen" panose="010A0502050306030303" pitchFamily="18" charset="0"/>
                <a:cs typeface="Times New Roman" panose="02020603050405020304" pitchFamily="18" charset="0"/>
              </a:rPr>
              <a:t>modalità accompagnamento degli interessati e informazione da fornire (prima ex lege garantire la riservatezza dell’identità degli interessati e ad impedire che essi abbiano contatti tra loro);</a:t>
            </a:r>
          </a:p>
          <a:p>
            <a:pPr>
              <a:buFont typeface="Wingdings" panose="05000000000000000000" pitchFamily="2" charset="2"/>
              <a:buChar char="ü"/>
              <a:defRPr/>
            </a:pPr>
            <a:r>
              <a:rPr lang="it-IT" sz="5600" b="1" dirty="0">
                <a:solidFill>
                  <a:schemeClr val="tx1"/>
                </a:solidFill>
                <a:effectLst>
                  <a:outerShdw blurRad="38100" dist="38100" dir="2700000" algn="tl">
                    <a:srgbClr val="000000">
                      <a:alpha val="43137"/>
                    </a:srgbClr>
                  </a:outerShdw>
                </a:effectLst>
                <a:latin typeface="Sylfaen" panose="010A0502050306030303" pitchFamily="18" charset="0"/>
                <a:cs typeface="Times New Roman" panose="02020603050405020304" pitchFamily="18" charset="0"/>
              </a:rPr>
              <a:t>modalità di comportamento da tenere a cura del debitore e dei familiari durante le visite.</a:t>
            </a:r>
          </a:p>
        </p:txBody>
      </p:sp>
      <p:pic>
        <p:nvPicPr>
          <p:cNvPr id="4" name="Immagine 3"/>
          <p:cNvPicPr>
            <a:picLocks noChangeAspect="1"/>
          </p:cNvPicPr>
          <p:nvPr/>
        </p:nvPicPr>
        <p:blipFill>
          <a:blip r:embed="rId2"/>
          <a:stretch>
            <a:fillRect/>
          </a:stretch>
        </p:blipFill>
        <p:spPr>
          <a:xfrm>
            <a:off x="365761" y="0"/>
            <a:ext cx="2917767" cy="1114425"/>
          </a:xfrm>
          <a:prstGeom prst="rect">
            <a:avLst/>
          </a:prstGeom>
        </p:spPr>
      </p:pic>
    </p:spTree>
    <p:extLst>
      <p:ext uri="{BB962C8B-B14F-4D97-AF65-F5344CB8AC3E}">
        <p14:creationId xmlns:p14="http://schemas.microsoft.com/office/powerpoint/2010/main" val="215013619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097280" y="253352"/>
            <a:ext cx="10058400" cy="1450757"/>
          </a:xfrm>
        </p:spPr>
        <p:txBody>
          <a:bodyPr>
            <a:normAutofit fontScale="90000"/>
          </a:bodyPr>
          <a:lstStyle/>
          <a:p>
            <a:pPr algn="ctr"/>
            <a:br>
              <a:rPr lang="it-IT" sz="6000" dirty="0"/>
            </a:br>
            <a:br>
              <a:rPr lang="it-IT" sz="6000" dirty="0"/>
            </a:br>
            <a:br>
              <a:rPr lang="it-IT" sz="6000" dirty="0"/>
            </a:br>
            <a:br>
              <a:rPr lang="it-IT" sz="6000" dirty="0"/>
            </a:br>
            <a:br>
              <a:rPr lang="it-IT" sz="6000" dirty="0"/>
            </a:br>
            <a:br>
              <a:rPr lang="it-IT" sz="6000" dirty="0"/>
            </a:br>
            <a:br>
              <a:rPr lang="it-IT" sz="6000" dirty="0"/>
            </a:br>
            <a:r>
              <a:rPr lang="it-IT" sz="4000" dirty="0">
                <a:latin typeface="Sylfaen" panose="010A0502050306030303" pitchFamily="18" charset="0"/>
              </a:rPr>
              <a:t>Immobile abitato dal debitore:</a:t>
            </a:r>
            <a:br>
              <a:rPr lang="it-IT" sz="4000" dirty="0">
                <a:latin typeface="Sylfaen" panose="010A0502050306030303" pitchFamily="18" charset="0"/>
              </a:rPr>
            </a:br>
            <a:r>
              <a:rPr lang="it-IT" sz="4000" dirty="0">
                <a:latin typeface="Sylfaen" panose="010A0502050306030303" pitchFamily="18" charset="0"/>
              </a:rPr>
              <a:t>in quali casi si libera </a:t>
            </a:r>
            <a:endParaRPr lang="it-IT" sz="3300" dirty="0">
              <a:latin typeface="Sylfaen" panose="010A0502050306030303" pitchFamily="18" charset="0"/>
            </a:endParaRPr>
          </a:p>
        </p:txBody>
      </p:sp>
      <p:sp>
        <p:nvSpPr>
          <p:cNvPr id="6" name="Segnaposto contenuto 5"/>
          <p:cNvSpPr>
            <a:spLocks noGrp="1"/>
          </p:cNvSpPr>
          <p:nvPr>
            <p:ph idx="1"/>
          </p:nvPr>
        </p:nvSpPr>
        <p:spPr>
          <a:xfrm>
            <a:off x="1197948" y="1795400"/>
            <a:ext cx="10058400" cy="4023360"/>
          </a:xfrm>
        </p:spPr>
        <p:txBody>
          <a:bodyPr>
            <a:normAutofit/>
          </a:bodyPr>
          <a:lstStyle/>
          <a:p>
            <a:pPr marL="0" indent="0" algn="ctr">
              <a:buFont typeface="Wingdings" panose="05000000000000000000" pitchFamily="2" charset="2"/>
              <a:buNone/>
              <a:defRPr/>
            </a:pPr>
            <a:r>
              <a:rPr lang="it-IT" sz="2800" b="1" dirty="0">
                <a:solidFill>
                  <a:srgbClr val="0070C0"/>
                </a:solidFill>
                <a:effectLst>
                  <a:outerShdw blurRad="38100" dist="38100" dir="2700000" algn="tl">
                    <a:srgbClr val="000000">
                      <a:alpha val="43137"/>
                    </a:srgbClr>
                  </a:outerShdw>
                </a:effectLst>
                <a:latin typeface="Sylfaen" panose="010A0502050306030303" pitchFamily="18" charset="0"/>
                <a:cs typeface="Times New Roman" panose="02020603050405020304" pitchFamily="18" charset="0"/>
              </a:rPr>
              <a:t>SOGGEZIONE ALLE VISITE</a:t>
            </a:r>
          </a:p>
          <a:p>
            <a:pPr marL="0" indent="0" algn="ctr">
              <a:buNone/>
              <a:defRPr/>
            </a:pPr>
            <a:endParaRPr lang="it-IT" sz="4400" b="1" dirty="0">
              <a:solidFill>
                <a:srgbClr val="7030A0"/>
              </a:solidFill>
              <a:effectLst>
                <a:outerShdw blurRad="38100" dist="38100" dir="2700000" algn="tl">
                  <a:srgbClr val="000000">
                    <a:alpha val="43137"/>
                  </a:srgbClr>
                </a:outerShdw>
              </a:effectLst>
              <a:latin typeface="Sylfaen" panose="010A0502050306030303" pitchFamily="18" charset="0"/>
              <a:cs typeface="Times New Roman" panose="02020603050405020304" pitchFamily="18" charset="0"/>
            </a:endParaRPr>
          </a:p>
          <a:p>
            <a:pPr marL="0" indent="0" algn="ctr">
              <a:buNone/>
              <a:defRPr/>
            </a:pPr>
            <a:r>
              <a:rPr lang="it-IT" sz="2800" b="1" dirty="0">
                <a:solidFill>
                  <a:srgbClr val="7030A0"/>
                </a:solidFill>
                <a:effectLst>
                  <a:outerShdw blurRad="38100" dist="38100" dir="2700000" algn="tl">
                    <a:srgbClr val="000000">
                      <a:alpha val="43137"/>
                    </a:srgbClr>
                  </a:outerShdw>
                </a:effectLst>
                <a:latin typeface="Sylfaen" panose="010A0502050306030303" pitchFamily="18" charset="0"/>
                <a:cs typeface="Times New Roman" panose="02020603050405020304" pitchFamily="18" charset="0"/>
              </a:rPr>
              <a:t>L’ACCORDO CUSTODE – DEBITORE </a:t>
            </a:r>
          </a:p>
          <a:p>
            <a:pPr marL="0" indent="0" algn="ctr">
              <a:buNone/>
              <a:defRPr/>
            </a:pPr>
            <a:r>
              <a:rPr lang="it-IT" sz="3100" b="1" dirty="0">
                <a:solidFill>
                  <a:schemeClr val="tx1"/>
                </a:solidFill>
                <a:effectLst>
                  <a:outerShdw blurRad="38100" dist="38100" dir="2700000" algn="tl">
                    <a:srgbClr val="000000">
                      <a:alpha val="43137"/>
                    </a:srgbClr>
                  </a:outerShdw>
                </a:effectLst>
                <a:latin typeface="Sylfaen" panose="010A0502050306030303" pitchFamily="18" charset="0"/>
                <a:cs typeface="Times New Roman" panose="02020603050405020304" pitchFamily="18" charset="0"/>
              </a:rPr>
              <a:t>Riguarda solo il </a:t>
            </a:r>
            <a:r>
              <a:rPr lang="it-IT" sz="3100" b="1" dirty="0" err="1">
                <a:solidFill>
                  <a:schemeClr val="tx1"/>
                </a:solidFill>
                <a:effectLst>
                  <a:outerShdw blurRad="38100" dist="38100" dir="2700000" algn="tl">
                    <a:srgbClr val="000000">
                      <a:alpha val="43137"/>
                    </a:srgbClr>
                  </a:outerShdw>
                </a:effectLst>
                <a:latin typeface="Sylfaen" panose="010A0502050306030303" pitchFamily="18" charset="0"/>
                <a:cs typeface="Times New Roman" panose="02020603050405020304" pitchFamily="18" charset="0"/>
              </a:rPr>
              <a:t>quomodo</a:t>
            </a:r>
            <a:r>
              <a:rPr lang="it-IT" sz="3100" b="1" dirty="0">
                <a:solidFill>
                  <a:schemeClr val="tx1"/>
                </a:solidFill>
                <a:effectLst>
                  <a:outerShdw blurRad="38100" dist="38100" dir="2700000" algn="tl">
                    <a:srgbClr val="000000">
                      <a:alpha val="43137"/>
                    </a:srgbClr>
                  </a:outerShdw>
                </a:effectLst>
                <a:latin typeface="Sylfaen" panose="010A0502050306030303" pitchFamily="18" charset="0"/>
                <a:cs typeface="Times New Roman" panose="02020603050405020304" pitchFamily="18" charset="0"/>
              </a:rPr>
              <a:t> e non </a:t>
            </a:r>
            <a:r>
              <a:rPr lang="it-IT" sz="3100" b="1" dirty="0" err="1">
                <a:solidFill>
                  <a:schemeClr val="tx1"/>
                </a:solidFill>
                <a:effectLst>
                  <a:outerShdw blurRad="38100" dist="38100" dir="2700000" algn="tl">
                    <a:srgbClr val="000000">
                      <a:alpha val="43137"/>
                    </a:srgbClr>
                  </a:outerShdw>
                </a:effectLst>
                <a:latin typeface="Sylfaen" panose="010A0502050306030303" pitchFamily="18" charset="0"/>
                <a:cs typeface="Times New Roman" panose="02020603050405020304" pitchFamily="18" charset="0"/>
              </a:rPr>
              <a:t>l’an</a:t>
            </a:r>
            <a:r>
              <a:rPr lang="it-IT" sz="3100" b="1" dirty="0">
                <a:solidFill>
                  <a:schemeClr val="tx1"/>
                </a:solidFill>
                <a:effectLst>
                  <a:outerShdw blurRad="38100" dist="38100" dir="2700000" algn="tl">
                    <a:srgbClr val="000000">
                      <a:alpha val="43137"/>
                    </a:srgbClr>
                  </a:outerShdw>
                </a:effectLst>
                <a:latin typeface="Sylfaen" panose="010A0502050306030303" pitchFamily="18" charset="0"/>
                <a:cs typeface="Times New Roman" panose="02020603050405020304" pitchFamily="18" charset="0"/>
              </a:rPr>
              <a:t>, cioè le modalità di dettaglio: orari e date specifiche (che dovranno tenere in considerazione: la tipologia di bene, la situazione familiare e lavorativa dell’esecutato).</a:t>
            </a:r>
          </a:p>
        </p:txBody>
      </p:sp>
      <p:pic>
        <p:nvPicPr>
          <p:cNvPr id="4" name="Immagine 3"/>
          <p:cNvPicPr>
            <a:picLocks noChangeAspect="1"/>
          </p:cNvPicPr>
          <p:nvPr/>
        </p:nvPicPr>
        <p:blipFill>
          <a:blip r:embed="rId2"/>
          <a:stretch>
            <a:fillRect/>
          </a:stretch>
        </p:blipFill>
        <p:spPr>
          <a:xfrm>
            <a:off x="365761" y="0"/>
            <a:ext cx="2917767" cy="1114425"/>
          </a:xfrm>
          <a:prstGeom prst="rect">
            <a:avLst/>
          </a:prstGeom>
        </p:spPr>
      </p:pic>
    </p:spTree>
    <p:extLst>
      <p:ext uri="{BB962C8B-B14F-4D97-AF65-F5344CB8AC3E}">
        <p14:creationId xmlns:p14="http://schemas.microsoft.com/office/powerpoint/2010/main" val="117056948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097280" y="253352"/>
            <a:ext cx="10058400" cy="1450757"/>
          </a:xfrm>
        </p:spPr>
        <p:txBody>
          <a:bodyPr>
            <a:normAutofit fontScale="90000"/>
          </a:bodyPr>
          <a:lstStyle/>
          <a:p>
            <a:pPr algn="ctr"/>
            <a:br>
              <a:rPr lang="it-IT" sz="6000" dirty="0"/>
            </a:br>
            <a:br>
              <a:rPr lang="it-IT" sz="6000" dirty="0"/>
            </a:br>
            <a:br>
              <a:rPr lang="it-IT" sz="6000" dirty="0"/>
            </a:br>
            <a:br>
              <a:rPr lang="it-IT" sz="6000" dirty="0"/>
            </a:br>
            <a:br>
              <a:rPr lang="it-IT" sz="6000" dirty="0"/>
            </a:br>
            <a:br>
              <a:rPr lang="it-IT" sz="6000" dirty="0"/>
            </a:br>
            <a:br>
              <a:rPr lang="it-IT" sz="6000" dirty="0"/>
            </a:br>
            <a:r>
              <a:rPr lang="it-IT" sz="4000" dirty="0">
                <a:latin typeface="Sylfaen" panose="010A0502050306030303" pitchFamily="18" charset="0"/>
              </a:rPr>
              <a:t>Immobile abitato dal debitore:</a:t>
            </a:r>
            <a:br>
              <a:rPr lang="it-IT" sz="4000" dirty="0">
                <a:latin typeface="Sylfaen" panose="010A0502050306030303" pitchFamily="18" charset="0"/>
              </a:rPr>
            </a:br>
            <a:r>
              <a:rPr lang="it-IT" sz="4000" dirty="0">
                <a:latin typeface="Sylfaen" panose="010A0502050306030303" pitchFamily="18" charset="0"/>
              </a:rPr>
              <a:t>in quali casi si libera </a:t>
            </a:r>
            <a:endParaRPr lang="it-IT" sz="3300" dirty="0">
              <a:latin typeface="Sylfaen" panose="010A0502050306030303" pitchFamily="18" charset="0"/>
            </a:endParaRPr>
          </a:p>
        </p:txBody>
      </p:sp>
      <p:sp>
        <p:nvSpPr>
          <p:cNvPr id="6" name="Segnaposto contenuto 5"/>
          <p:cNvSpPr>
            <a:spLocks noGrp="1"/>
          </p:cNvSpPr>
          <p:nvPr>
            <p:ph idx="1"/>
          </p:nvPr>
        </p:nvSpPr>
        <p:spPr>
          <a:xfrm>
            <a:off x="1164392" y="1795400"/>
            <a:ext cx="10058400" cy="4023360"/>
          </a:xfrm>
        </p:spPr>
        <p:txBody>
          <a:bodyPr>
            <a:normAutofit/>
          </a:bodyPr>
          <a:lstStyle/>
          <a:p>
            <a:pPr marL="0" indent="0" algn="ctr">
              <a:buFont typeface="Wingdings" panose="05000000000000000000" pitchFamily="2" charset="2"/>
              <a:buNone/>
              <a:defRPr/>
            </a:pPr>
            <a:r>
              <a:rPr lang="it-IT" sz="3000" b="1" dirty="0">
                <a:solidFill>
                  <a:srgbClr val="0070C0"/>
                </a:solidFill>
                <a:effectLst>
                  <a:outerShdw blurRad="38100" dist="38100" dir="2700000" algn="tl">
                    <a:srgbClr val="000000">
                      <a:alpha val="43137"/>
                    </a:srgbClr>
                  </a:outerShdw>
                </a:effectLst>
                <a:latin typeface="Sylfaen" panose="010A0502050306030303" pitchFamily="18" charset="0"/>
                <a:cs typeface="Times New Roman" panose="02020603050405020304" pitchFamily="18" charset="0"/>
              </a:rPr>
              <a:t>SOGGEZIONE ALLE VISITE</a:t>
            </a:r>
          </a:p>
          <a:p>
            <a:pPr marL="0" indent="0" algn="ctr">
              <a:buNone/>
              <a:defRPr/>
            </a:pPr>
            <a:r>
              <a:rPr lang="it-IT" sz="2600" b="1" dirty="0">
                <a:solidFill>
                  <a:srgbClr val="FFC000"/>
                </a:solidFill>
                <a:effectLst>
                  <a:outerShdw blurRad="38100" dist="38100" dir="2700000" algn="tl">
                    <a:srgbClr val="000000">
                      <a:alpha val="43137"/>
                    </a:srgbClr>
                  </a:outerShdw>
                </a:effectLst>
                <a:latin typeface="Sylfaen" panose="010A0502050306030303" pitchFamily="18" charset="0"/>
                <a:cs typeface="Times New Roman" panose="02020603050405020304" pitchFamily="18" charset="0"/>
              </a:rPr>
              <a:t>GLI OSTACOLI AL DIRITTO DI VISITA</a:t>
            </a:r>
          </a:p>
          <a:p>
            <a:pPr algn="just">
              <a:buFont typeface="Wingdings" panose="05000000000000000000" pitchFamily="2" charset="2"/>
              <a:buChar char="ü"/>
              <a:defRPr/>
            </a:pPr>
            <a:r>
              <a:rPr lang="it-IT" sz="2900" b="1" dirty="0">
                <a:solidFill>
                  <a:srgbClr val="FF0000"/>
                </a:solidFill>
                <a:effectLst>
                  <a:outerShdw blurRad="38100" dist="38100" dir="2700000" algn="tl">
                    <a:srgbClr val="000000">
                      <a:alpha val="43137"/>
                    </a:srgbClr>
                  </a:outerShdw>
                </a:effectLst>
                <a:latin typeface="Sylfaen" panose="010A0502050306030303" pitchFamily="18" charset="0"/>
                <a:cs typeface="Times New Roman" panose="02020603050405020304" pitchFamily="18" charset="0"/>
              </a:rPr>
              <a:t> </a:t>
            </a:r>
            <a:r>
              <a:rPr lang="it-IT" sz="2200" b="1" dirty="0">
                <a:solidFill>
                  <a:srgbClr val="FF0000"/>
                </a:solidFill>
                <a:effectLst>
                  <a:outerShdw blurRad="38100" dist="38100" dir="2700000" algn="tl">
                    <a:srgbClr val="000000">
                      <a:alpha val="43137"/>
                    </a:srgbClr>
                  </a:outerShdw>
                </a:effectLst>
                <a:latin typeface="Sylfaen" panose="010A0502050306030303" pitchFamily="18" charset="0"/>
                <a:cs typeface="Times New Roman" panose="02020603050405020304" pitchFamily="18" charset="0"/>
              </a:rPr>
              <a:t>minacce al custode e ai visitatori (da parte del debitore o dei familiari, o comunque da persone riferibili allo stesso);</a:t>
            </a:r>
          </a:p>
          <a:p>
            <a:pPr algn="just">
              <a:buFont typeface="Wingdings" panose="05000000000000000000" pitchFamily="2" charset="2"/>
              <a:buChar char="ü"/>
              <a:defRPr/>
            </a:pPr>
            <a:r>
              <a:rPr lang="it-IT" sz="2200" b="1" dirty="0">
                <a:solidFill>
                  <a:srgbClr val="FF0000"/>
                </a:solidFill>
                <a:effectLst>
                  <a:outerShdw blurRad="38100" dist="38100" dir="2700000" algn="tl">
                    <a:srgbClr val="000000">
                      <a:alpha val="43137"/>
                    </a:srgbClr>
                  </a:outerShdw>
                </a:effectLst>
                <a:latin typeface="Sylfaen" panose="010A0502050306030303" pitchFamily="18" charset="0"/>
                <a:cs typeface="Times New Roman" panose="02020603050405020304" pitchFamily="18" charset="0"/>
              </a:rPr>
              <a:t> rifiuto o ostruzionismo alla predisposizione di un calendario di visite;</a:t>
            </a:r>
          </a:p>
          <a:p>
            <a:pPr algn="just">
              <a:buFont typeface="Wingdings" panose="05000000000000000000" pitchFamily="2" charset="2"/>
              <a:buChar char="ü"/>
              <a:defRPr/>
            </a:pPr>
            <a:r>
              <a:rPr lang="it-IT" sz="2200" b="1" dirty="0">
                <a:solidFill>
                  <a:srgbClr val="FF0000"/>
                </a:solidFill>
                <a:effectLst>
                  <a:outerShdw blurRad="38100" dist="38100" dir="2700000" algn="tl">
                    <a:srgbClr val="000000">
                      <a:alpha val="43137"/>
                    </a:srgbClr>
                  </a:outerShdw>
                </a:effectLst>
                <a:latin typeface="Sylfaen" panose="010A0502050306030303" pitchFamily="18" charset="0"/>
                <a:cs typeface="Times New Roman" panose="02020603050405020304" pitchFamily="18" charset="0"/>
              </a:rPr>
              <a:t>non presentazione agli appuntamenti o rifiuto immotivato di far vedere l’immobile (anche da parte dei familiari conviventi); </a:t>
            </a:r>
          </a:p>
          <a:p>
            <a:pPr algn="just">
              <a:buFont typeface="Wingdings" panose="05000000000000000000" pitchFamily="2" charset="2"/>
              <a:buChar char="ü"/>
              <a:defRPr/>
            </a:pPr>
            <a:r>
              <a:rPr lang="it-IT" sz="2200" b="1" dirty="0">
                <a:solidFill>
                  <a:srgbClr val="FF0000"/>
                </a:solidFill>
                <a:effectLst>
                  <a:outerShdw blurRad="38100" dist="38100" dir="2700000" algn="tl">
                    <a:srgbClr val="000000">
                      <a:alpha val="43137"/>
                    </a:srgbClr>
                  </a:outerShdw>
                </a:effectLst>
                <a:latin typeface="Sylfaen" panose="010A0502050306030303" pitchFamily="18" charset="0"/>
                <a:cs typeface="Times New Roman" panose="02020603050405020304" pitchFamily="18" charset="0"/>
              </a:rPr>
              <a:t>comportamenti evidentemente miranti a scoraggiare i visitatori.</a:t>
            </a:r>
          </a:p>
          <a:p>
            <a:pPr marL="0" indent="0" algn="just">
              <a:buNone/>
              <a:defRPr/>
            </a:pPr>
            <a:endParaRPr lang="it-IT" sz="2900" b="1" dirty="0">
              <a:solidFill>
                <a:srgbClr val="FF0000"/>
              </a:solidFill>
              <a:effectLst>
                <a:outerShdw blurRad="38100" dist="38100" dir="2700000" algn="tl">
                  <a:srgbClr val="000000">
                    <a:alpha val="43137"/>
                  </a:srgbClr>
                </a:outerShdw>
              </a:effectLst>
              <a:latin typeface="Sylfaen" panose="010A0502050306030303" pitchFamily="18" charset="0"/>
              <a:cs typeface="Times New Roman" panose="02020603050405020304" pitchFamily="18" charset="0"/>
            </a:endParaRPr>
          </a:p>
          <a:p>
            <a:pPr marL="0" indent="0" algn="just">
              <a:buNone/>
              <a:defRPr/>
            </a:pPr>
            <a:endParaRPr lang="it-IT" sz="2900" b="1" dirty="0">
              <a:solidFill>
                <a:schemeClr val="tx1"/>
              </a:solidFill>
              <a:effectLst>
                <a:outerShdw blurRad="38100" dist="38100" dir="2700000" algn="tl">
                  <a:srgbClr val="000000">
                    <a:alpha val="43137"/>
                  </a:srgbClr>
                </a:outerShdw>
              </a:effectLst>
              <a:latin typeface="Sylfaen" panose="010A0502050306030303" pitchFamily="18" charset="0"/>
              <a:cs typeface="Times New Roman" panose="02020603050405020304" pitchFamily="18" charset="0"/>
            </a:endParaRPr>
          </a:p>
        </p:txBody>
      </p:sp>
      <p:pic>
        <p:nvPicPr>
          <p:cNvPr id="4" name="Immagine 3"/>
          <p:cNvPicPr>
            <a:picLocks noChangeAspect="1"/>
          </p:cNvPicPr>
          <p:nvPr/>
        </p:nvPicPr>
        <p:blipFill>
          <a:blip r:embed="rId2"/>
          <a:stretch>
            <a:fillRect/>
          </a:stretch>
        </p:blipFill>
        <p:spPr>
          <a:xfrm>
            <a:off x="365761" y="0"/>
            <a:ext cx="2917767" cy="1114425"/>
          </a:xfrm>
          <a:prstGeom prst="rect">
            <a:avLst/>
          </a:prstGeom>
        </p:spPr>
      </p:pic>
    </p:spTree>
    <p:extLst>
      <p:ext uri="{BB962C8B-B14F-4D97-AF65-F5344CB8AC3E}">
        <p14:creationId xmlns:p14="http://schemas.microsoft.com/office/powerpoint/2010/main" val="303995087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097280" y="253352"/>
            <a:ext cx="10058400" cy="1450757"/>
          </a:xfrm>
        </p:spPr>
        <p:txBody>
          <a:bodyPr>
            <a:normAutofit fontScale="90000"/>
          </a:bodyPr>
          <a:lstStyle/>
          <a:p>
            <a:pPr algn="ctr"/>
            <a:br>
              <a:rPr lang="it-IT" sz="6000" dirty="0"/>
            </a:br>
            <a:br>
              <a:rPr lang="it-IT" sz="6000" dirty="0"/>
            </a:br>
            <a:br>
              <a:rPr lang="it-IT" sz="6000" dirty="0"/>
            </a:br>
            <a:br>
              <a:rPr lang="it-IT" sz="6000" dirty="0"/>
            </a:br>
            <a:br>
              <a:rPr lang="it-IT" sz="6000" dirty="0"/>
            </a:br>
            <a:br>
              <a:rPr lang="it-IT" sz="6000" dirty="0"/>
            </a:br>
            <a:br>
              <a:rPr lang="it-IT" sz="6000" dirty="0"/>
            </a:br>
            <a:r>
              <a:rPr lang="it-IT" sz="4000" dirty="0">
                <a:latin typeface="Sylfaen" panose="010A0502050306030303" pitchFamily="18" charset="0"/>
              </a:rPr>
              <a:t>Immobile abitato dal debitore:</a:t>
            </a:r>
            <a:br>
              <a:rPr lang="it-IT" sz="4000" dirty="0">
                <a:latin typeface="Sylfaen" panose="010A0502050306030303" pitchFamily="18" charset="0"/>
              </a:rPr>
            </a:br>
            <a:r>
              <a:rPr lang="it-IT" sz="4000" dirty="0">
                <a:latin typeface="Sylfaen" panose="010A0502050306030303" pitchFamily="18" charset="0"/>
              </a:rPr>
              <a:t>in quali casi si libera </a:t>
            </a:r>
            <a:endParaRPr lang="it-IT" sz="3300" dirty="0">
              <a:latin typeface="Sylfaen" panose="010A0502050306030303" pitchFamily="18" charset="0"/>
            </a:endParaRPr>
          </a:p>
        </p:txBody>
      </p:sp>
      <p:sp>
        <p:nvSpPr>
          <p:cNvPr id="6" name="Segnaposto contenuto 5"/>
          <p:cNvSpPr>
            <a:spLocks noGrp="1"/>
          </p:cNvSpPr>
          <p:nvPr>
            <p:ph idx="1"/>
          </p:nvPr>
        </p:nvSpPr>
        <p:spPr>
          <a:xfrm>
            <a:off x="1164392" y="1795400"/>
            <a:ext cx="10058400" cy="4023360"/>
          </a:xfrm>
        </p:spPr>
        <p:txBody>
          <a:bodyPr>
            <a:normAutofit fontScale="77500" lnSpcReduction="20000"/>
          </a:bodyPr>
          <a:lstStyle/>
          <a:p>
            <a:pPr marL="0" indent="0" algn="ctr">
              <a:buFont typeface="Wingdings" panose="05000000000000000000" pitchFamily="2" charset="2"/>
              <a:buNone/>
              <a:defRPr/>
            </a:pPr>
            <a:r>
              <a:rPr lang="it-IT" sz="3600" b="1" dirty="0">
                <a:solidFill>
                  <a:srgbClr val="0070C0"/>
                </a:solidFill>
                <a:effectLst>
                  <a:outerShdw blurRad="38100" dist="38100" dir="2700000" algn="tl">
                    <a:srgbClr val="000000">
                      <a:alpha val="43137"/>
                    </a:srgbClr>
                  </a:outerShdw>
                </a:effectLst>
                <a:latin typeface="Sylfaen" panose="010A0502050306030303" pitchFamily="18" charset="0"/>
                <a:cs typeface="Times New Roman" panose="02020603050405020304" pitchFamily="18" charset="0"/>
              </a:rPr>
              <a:t>CONCEDERE IN LOCAZIONE L’IMMOBILE</a:t>
            </a:r>
          </a:p>
          <a:p>
            <a:pPr marL="0" indent="0">
              <a:buFont typeface="Wingdings" panose="05000000000000000000" pitchFamily="2" charset="2"/>
              <a:buNone/>
              <a:defRPr/>
            </a:pPr>
            <a:endParaRPr lang="it-IT" sz="2800" b="1" dirty="0">
              <a:solidFill>
                <a:srgbClr val="CC6600"/>
              </a:solidFill>
              <a:effectLst>
                <a:outerShdw blurRad="38100" dist="38100" dir="2700000" algn="tl">
                  <a:srgbClr val="000000">
                    <a:alpha val="43137"/>
                  </a:srgbClr>
                </a:outerShdw>
              </a:effectLst>
              <a:latin typeface="Sylfaen" panose="010A0502050306030303" pitchFamily="18" charset="0"/>
              <a:cs typeface="Times New Roman" panose="02020603050405020304" pitchFamily="18" charset="0"/>
            </a:endParaRPr>
          </a:p>
          <a:p>
            <a:pPr marL="0" indent="0">
              <a:buFont typeface="Wingdings" panose="05000000000000000000" pitchFamily="2" charset="2"/>
              <a:buNone/>
              <a:defRPr/>
            </a:pPr>
            <a:r>
              <a:rPr lang="it-IT" sz="2800" b="1" dirty="0">
                <a:solidFill>
                  <a:srgbClr val="CC6600"/>
                </a:solidFill>
                <a:effectLst>
                  <a:outerShdw blurRad="38100" dist="38100" dir="2700000" algn="tl">
                    <a:srgbClr val="000000">
                      <a:alpha val="43137"/>
                    </a:srgbClr>
                  </a:outerShdw>
                </a:effectLst>
                <a:latin typeface="Sylfaen" panose="010A0502050306030303" pitchFamily="18" charset="0"/>
                <a:cs typeface="Times New Roman" panose="02020603050405020304" pitchFamily="18" charset="0"/>
              </a:rPr>
              <a:t>«Al debitore è fatto divieto di dare in locazione l'immobile pignorato se non è autorizzato dal giudice dell'esecuzione» </a:t>
            </a:r>
            <a:r>
              <a:rPr lang="it-IT" sz="2800" b="1" dirty="0">
                <a:solidFill>
                  <a:schemeClr val="tx1"/>
                </a:solidFill>
                <a:effectLst>
                  <a:outerShdw blurRad="38100" dist="38100" dir="2700000" algn="tl">
                    <a:srgbClr val="000000">
                      <a:alpha val="43137"/>
                    </a:srgbClr>
                  </a:outerShdw>
                </a:effectLst>
                <a:latin typeface="Sylfaen" panose="010A0502050306030303" pitchFamily="18" charset="0"/>
                <a:cs typeface="Times New Roman" panose="02020603050405020304" pitchFamily="18" charset="0"/>
              </a:rPr>
              <a:t>(comma 7)</a:t>
            </a:r>
            <a:r>
              <a:rPr lang="it-IT" sz="2800" b="1" dirty="0">
                <a:solidFill>
                  <a:srgbClr val="CC6600"/>
                </a:solidFill>
                <a:effectLst>
                  <a:outerShdw blurRad="38100" dist="38100" dir="2700000" algn="tl">
                    <a:srgbClr val="000000">
                      <a:alpha val="43137"/>
                    </a:srgbClr>
                  </a:outerShdw>
                </a:effectLst>
                <a:latin typeface="Sylfaen" panose="010A0502050306030303" pitchFamily="18" charset="0"/>
                <a:cs typeface="Times New Roman" panose="02020603050405020304" pitchFamily="18" charset="0"/>
              </a:rPr>
              <a:t>;</a:t>
            </a:r>
          </a:p>
          <a:p>
            <a:pPr marL="0" indent="0" algn="ctr">
              <a:buFont typeface="Wingdings" panose="05000000000000000000" pitchFamily="2" charset="2"/>
              <a:buNone/>
              <a:defRPr/>
            </a:pPr>
            <a:r>
              <a:rPr lang="it-IT" sz="2800" b="1" dirty="0">
                <a:solidFill>
                  <a:srgbClr val="CC6600"/>
                </a:solidFill>
                <a:effectLst>
                  <a:outerShdw blurRad="38100" dist="38100" dir="2700000" algn="tl">
                    <a:srgbClr val="000000">
                      <a:alpha val="43137"/>
                    </a:srgbClr>
                  </a:outerShdw>
                </a:effectLst>
                <a:latin typeface="Sylfaen" panose="010A0502050306030303" pitchFamily="18" charset="0"/>
                <a:cs typeface="Times New Roman" panose="02020603050405020304" pitchFamily="18" charset="0"/>
              </a:rPr>
              <a:t> </a:t>
            </a:r>
            <a:r>
              <a:rPr lang="it-IT" sz="2800" b="1" dirty="0">
                <a:solidFill>
                  <a:srgbClr val="00B050"/>
                </a:solidFill>
                <a:effectLst>
                  <a:outerShdw blurRad="38100" dist="38100" dir="2700000" algn="tl">
                    <a:srgbClr val="000000">
                      <a:alpha val="43137"/>
                    </a:srgbClr>
                  </a:outerShdw>
                </a:effectLst>
                <a:latin typeface="Sylfaen" panose="010A0502050306030303" pitchFamily="18" charset="0"/>
                <a:cs typeface="Times New Roman" panose="02020603050405020304" pitchFamily="18" charset="0"/>
              </a:rPr>
              <a:t>L’AUTORIZZAZIONE DEL G.E.</a:t>
            </a:r>
          </a:p>
          <a:p>
            <a:pPr>
              <a:buFontTx/>
              <a:buChar char="-"/>
              <a:defRPr/>
            </a:pPr>
            <a:r>
              <a:rPr lang="it-IT" sz="2800" b="1" dirty="0">
                <a:solidFill>
                  <a:srgbClr val="FFC000"/>
                </a:solidFill>
                <a:effectLst>
                  <a:outerShdw blurRad="38100" dist="38100" dir="2700000" algn="tl">
                    <a:srgbClr val="000000">
                      <a:alpha val="43137"/>
                    </a:srgbClr>
                  </a:outerShdw>
                </a:effectLst>
                <a:latin typeface="Sylfaen" panose="010A0502050306030303" pitchFamily="18" charset="0"/>
                <a:cs typeface="Times New Roman" panose="02020603050405020304" pitchFamily="18" charset="0"/>
              </a:rPr>
              <a:t>Riguarda la locazione parziale (stanze, dipendenze, terreni pertinenziali);</a:t>
            </a:r>
          </a:p>
          <a:p>
            <a:pPr>
              <a:buFontTx/>
              <a:buChar char="-"/>
              <a:defRPr/>
            </a:pPr>
            <a:r>
              <a:rPr lang="it-IT" sz="2800" b="1" dirty="0">
                <a:solidFill>
                  <a:srgbClr val="FFC000"/>
                </a:solidFill>
                <a:effectLst>
                  <a:outerShdw blurRad="38100" dist="38100" dir="2700000" algn="tl">
                    <a:srgbClr val="000000">
                      <a:alpha val="43137"/>
                    </a:srgbClr>
                  </a:outerShdw>
                </a:effectLst>
                <a:latin typeface="Sylfaen" panose="010A0502050306030303" pitchFamily="18" charset="0"/>
                <a:cs typeface="Times New Roman" panose="02020603050405020304" pitchFamily="18" charset="0"/>
              </a:rPr>
              <a:t>Richiede l’audizione delle parti (anche in forme semplificate: art. 171 </a:t>
            </a:r>
            <a:r>
              <a:rPr lang="it-IT" sz="2800" b="1" dirty="0" err="1">
                <a:solidFill>
                  <a:srgbClr val="FFC000"/>
                </a:solidFill>
                <a:effectLst>
                  <a:outerShdw blurRad="38100" dist="38100" dir="2700000" algn="tl">
                    <a:srgbClr val="000000">
                      <a:alpha val="43137"/>
                    </a:srgbClr>
                  </a:outerShdw>
                </a:effectLst>
                <a:latin typeface="Sylfaen" panose="010A0502050306030303" pitchFamily="18" charset="0"/>
                <a:cs typeface="Times New Roman" panose="02020603050405020304" pitchFamily="18" charset="0"/>
              </a:rPr>
              <a:t>d.a</a:t>
            </a:r>
            <a:r>
              <a:rPr lang="it-IT" sz="2800" b="1" dirty="0">
                <a:solidFill>
                  <a:srgbClr val="FFC000"/>
                </a:solidFill>
                <a:effectLst>
                  <a:outerShdw blurRad="38100" dist="38100" dir="2700000" algn="tl">
                    <a:srgbClr val="000000">
                      <a:alpha val="43137"/>
                    </a:srgbClr>
                  </a:outerShdw>
                </a:effectLst>
                <a:latin typeface="Sylfaen" panose="010A0502050306030303" pitchFamily="18" charset="0"/>
                <a:cs typeface="Times New Roman" panose="02020603050405020304" pitchFamily="18" charset="0"/>
              </a:rPr>
              <a:t>. c.p.c.)</a:t>
            </a:r>
          </a:p>
          <a:p>
            <a:pPr>
              <a:buFontTx/>
              <a:buChar char="-"/>
              <a:defRPr/>
            </a:pPr>
            <a:r>
              <a:rPr lang="it-IT" sz="2800" b="1" dirty="0">
                <a:solidFill>
                  <a:srgbClr val="FFC000"/>
                </a:solidFill>
                <a:effectLst>
                  <a:outerShdw blurRad="38100" dist="38100" dir="2700000" algn="tl">
                    <a:srgbClr val="000000">
                      <a:alpha val="43137"/>
                    </a:srgbClr>
                  </a:outerShdw>
                </a:effectLst>
                <a:latin typeface="Sylfaen" panose="010A0502050306030303" pitchFamily="18" charset="0"/>
                <a:cs typeface="Times New Roman" panose="02020603050405020304" pitchFamily="18" charset="0"/>
              </a:rPr>
              <a:t>Provvedimento discrezionale, non ricorribile in cassazione, ma opponibile ex art. 617 c.p.c. (Cass. n. 15373/2000);</a:t>
            </a:r>
          </a:p>
          <a:p>
            <a:pPr>
              <a:buFontTx/>
              <a:buChar char="-"/>
              <a:defRPr/>
            </a:pPr>
            <a:r>
              <a:rPr lang="it-IT" sz="2800" b="1" dirty="0">
                <a:solidFill>
                  <a:srgbClr val="FFC000"/>
                </a:solidFill>
                <a:effectLst>
                  <a:outerShdw blurRad="38100" dist="38100" dir="2700000" algn="tl">
                    <a:srgbClr val="000000">
                      <a:alpha val="43137"/>
                    </a:srgbClr>
                  </a:outerShdw>
                </a:effectLst>
                <a:latin typeface="Sylfaen" panose="010A0502050306030303" pitchFamily="18" charset="0"/>
                <a:cs typeface="Times New Roman" panose="02020603050405020304" pitchFamily="18" charset="0"/>
              </a:rPr>
              <a:t>I canoni costituiscono rendite componenti la massa attiva da distribuire (art. 509 c.p.c.), e il debitore è tenuto a riversarle alla procedura.</a:t>
            </a:r>
          </a:p>
        </p:txBody>
      </p:sp>
      <p:pic>
        <p:nvPicPr>
          <p:cNvPr id="4" name="Immagine 3"/>
          <p:cNvPicPr>
            <a:picLocks noChangeAspect="1"/>
          </p:cNvPicPr>
          <p:nvPr/>
        </p:nvPicPr>
        <p:blipFill>
          <a:blip r:embed="rId2"/>
          <a:stretch>
            <a:fillRect/>
          </a:stretch>
        </p:blipFill>
        <p:spPr>
          <a:xfrm>
            <a:off x="365761" y="0"/>
            <a:ext cx="2917767" cy="1114425"/>
          </a:xfrm>
          <a:prstGeom prst="rect">
            <a:avLst/>
          </a:prstGeom>
        </p:spPr>
      </p:pic>
    </p:spTree>
    <p:extLst>
      <p:ext uri="{BB962C8B-B14F-4D97-AF65-F5344CB8AC3E}">
        <p14:creationId xmlns:p14="http://schemas.microsoft.com/office/powerpoint/2010/main" val="291862918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097280" y="253352"/>
            <a:ext cx="10058400" cy="1450757"/>
          </a:xfrm>
        </p:spPr>
        <p:txBody>
          <a:bodyPr>
            <a:normAutofit fontScale="90000"/>
          </a:bodyPr>
          <a:lstStyle/>
          <a:p>
            <a:pPr algn="ctr"/>
            <a:br>
              <a:rPr lang="it-IT" sz="6000" dirty="0"/>
            </a:br>
            <a:br>
              <a:rPr lang="it-IT" sz="6000" dirty="0"/>
            </a:br>
            <a:br>
              <a:rPr lang="it-IT" sz="6000" dirty="0"/>
            </a:br>
            <a:br>
              <a:rPr lang="it-IT" sz="6000" dirty="0"/>
            </a:br>
            <a:br>
              <a:rPr lang="it-IT" sz="6000" dirty="0"/>
            </a:br>
            <a:br>
              <a:rPr lang="it-IT" sz="6000" dirty="0"/>
            </a:br>
            <a:br>
              <a:rPr lang="it-IT" sz="6000" dirty="0"/>
            </a:br>
            <a:r>
              <a:rPr lang="it-IT" sz="4000" dirty="0">
                <a:latin typeface="Sylfaen" panose="010A0502050306030303" pitchFamily="18" charset="0"/>
              </a:rPr>
              <a:t>Immobile abitato dal debitore:</a:t>
            </a:r>
            <a:br>
              <a:rPr lang="it-IT" sz="4000" dirty="0">
                <a:latin typeface="Sylfaen" panose="010A0502050306030303" pitchFamily="18" charset="0"/>
              </a:rPr>
            </a:br>
            <a:r>
              <a:rPr lang="it-IT" sz="4000" dirty="0">
                <a:latin typeface="Sylfaen" panose="010A0502050306030303" pitchFamily="18" charset="0"/>
              </a:rPr>
              <a:t>in quali casi si libera </a:t>
            </a:r>
            <a:endParaRPr lang="it-IT" sz="3300" dirty="0">
              <a:latin typeface="Sylfaen" panose="010A0502050306030303" pitchFamily="18" charset="0"/>
            </a:endParaRPr>
          </a:p>
        </p:txBody>
      </p:sp>
      <p:sp>
        <p:nvSpPr>
          <p:cNvPr id="6" name="Segnaposto contenuto 5"/>
          <p:cNvSpPr>
            <a:spLocks noGrp="1"/>
          </p:cNvSpPr>
          <p:nvPr>
            <p:ph idx="1"/>
          </p:nvPr>
        </p:nvSpPr>
        <p:spPr>
          <a:xfrm>
            <a:off x="1164392" y="1795400"/>
            <a:ext cx="10058400" cy="4023360"/>
          </a:xfrm>
        </p:spPr>
        <p:txBody>
          <a:bodyPr>
            <a:normAutofit fontScale="70000" lnSpcReduction="20000"/>
          </a:bodyPr>
          <a:lstStyle/>
          <a:p>
            <a:pPr marL="0" indent="0" algn="ctr">
              <a:buFont typeface="Wingdings" panose="05000000000000000000" pitchFamily="2" charset="2"/>
              <a:buNone/>
              <a:defRPr/>
            </a:pPr>
            <a:r>
              <a:rPr lang="it-IT" sz="4000" b="1" dirty="0">
                <a:solidFill>
                  <a:srgbClr val="0070C0"/>
                </a:solidFill>
                <a:effectLst>
                  <a:outerShdw blurRad="38100" dist="38100" dir="2700000" algn="tl">
                    <a:srgbClr val="000000">
                      <a:alpha val="43137"/>
                    </a:srgbClr>
                  </a:outerShdw>
                </a:effectLst>
                <a:latin typeface="Sylfaen" panose="010A0502050306030303" pitchFamily="18" charset="0"/>
                <a:cs typeface="Times New Roman" panose="02020603050405020304" pitchFamily="18" charset="0"/>
              </a:rPr>
              <a:t>CONCEDERE IN LOCAZIONE L’IMMOBILE</a:t>
            </a:r>
          </a:p>
          <a:p>
            <a:pPr marL="0" indent="0" algn="ctr">
              <a:buFont typeface="Wingdings" panose="05000000000000000000" pitchFamily="2" charset="2"/>
              <a:buNone/>
              <a:defRPr/>
            </a:pPr>
            <a:endParaRPr lang="it-IT" sz="2800" b="1" dirty="0">
              <a:solidFill>
                <a:srgbClr val="00B050"/>
              </a:solidFill>
              <a:effectLst>
                <a:outerShdw blurRad="38100" dist="38100" dir="2700000" algn="tl">
                  <a:srgbClr val="000000">
                    <a:alpha val="43137"/>
                  </a:srgbClr>
                </a:outerShdw>
              </a:effectLst>
              <a:latin typeface="Sylfaen" panose="010A0502050306030303" pitchFamily="18" charset="0"/>
              <a:cs typeface="Times New Roman" panose="02020603050405020304" pitchFamily="18" charset="0"/>
            </a:endParaRPr>
          </a:p>
          <a:p>
            <a:pPr marL="0" indent="0" algn="ctr">
              <a:buFont typeface="Wingdings" panose="05000000000000000000" pitchFamily="2" charset="2"/>
              <a:buNone/>
              <a:defRPr/>
            </a:pPr>
            <a:r>
              <a:rPr lang="it-IT" sz="3400" b="1" dirty="0">
                <a:solidFill>
                  <a:srgbClr val="FF0000"/>
                </a:solidFill>
                <a:effectLst>
                  <a:outerShdw blurRad="38100" dist="38100" dir="2700000" algn="tl">
                    <a:srgbClr val="000000">
                      <a:alpha val="43137"/>
                    </a:srgbClr>
                  </a:outerShdw>
                </a:effectLst>
                <a:latin typeface="Sylfaen" panose="010A0502050306030303" pitchFamily="18" charset="0"/>
                <a:cs typeface="Times New Roman" panose="02020603050405020304" pitchFamily="18" charset="0"/>
              </a:rPr>
              <a:t>LA LOCAZIONE NON AUTORIZZATA COMPORTA:</a:t>
            </a:r>
          </a:p>
          <a:p>
            <a:pPr marL="0" indent="0" algn="ctr">
              <a:buFont typeface="Wingdings" panose="05000000000000000000" pitchFamily="2" charset="2"/>
              <a:buNone/>
              <a:defRPr/>
            </a:pPr>
            <a:endParaRPr lang="it-IT" sz="3400" b="1" dirty="0">
              <a:solidFill>
                <a:srgbClr val="00B050"/>
              </a:solidFill>
              <a:effectLst>
                <a:outerShdw blurRad="38100" dist="38100" dir="2700000" algn="tl">
                  <a:srgbClr val="000000">
                    <a:alpha val="43137"/>
                  </a:srgbClr>
                </a:outerShdw>
              </a:effectLst>
              <a:latin typeface="Sylfaen" panose="010A0502050306030303" pitchFamily="18" charset="0"/>
              <a:cs typeface="Times New Roman" panose="02020603050405020304" pitchFamily="18" charset="0"/>
            </a:endParaRPr>
          </a:p>
          <a:p>
            <a:pPr>
              <a:buFont typeface="Courier New" panose="02070309020205020404" pitchFamily="49" charset="0"/>
              <a:buChar char="o"/>
              <a:defRPr/>
            </a:pPr>
            <a:r>
              <a:rPr lang="it-IT" sz="2600" b="1" dirty="0">
                <a:solidFill>
                  <a:schemeClr val="accent3">
                    <a:lumMod val="50000"/>
                  </a:schemeClr>
                </a:solidFill>
                <a:effectLst>
                  <a:outerShdw blurRad="38100" dist="38100" dir="2700000" algn="tl">
                    <a:srgbClr val="000000">
                      <a:alpha val="43137"/>
                    </a:srgbClr>
                  </a:outerShdw>
                </a:effectLst>
                <a:latin typeface="Sylfaen" panose="010A0502050306030303" pitchFamily="18" charset="0"/>
                <a:cs typeface="Times New Roman" panose="02020603050405020304" pitchFamily="18" charset="0"/>
              </a:rPr>
              <a:t>Inefficacia ed inopponibilità (non invalidità) del contratto rispetto alla procedura e all’aggiudicatario;</a:t>
            </a:r>
          </a:p>
          <a:p>
            <a:pPr marL="0" indent="0">
              <a:buNone/>
              <a:defRPr/>
            </a:pPr>
            <a:endParaRPr lang="it-IT" sz="2600" b="1" dirty="0">
              <a:solidFill>
                <a:schemeClr val="accent3">
                  <a:lumMod val="50000"/>
                </a:schemeClr>
              </a:solidFill>
              <a:effectLst>
                <a:outerShdw blurRad="38100" dist="38100" dir="2700000" algn="tl">
                  <a:srgbClr val="000000">
                    <a:alpha val="43137"/>
                  </a:srgbClr>
                </a:outerShdw>
              </a:effectLst>
              <a:latin typeface="Sylfaen" panose="010A0502050306030303" pitchFamily="18" charset="0"/>
              <a:cs typeface="Times New Roman" panose="02020603050405020304" pitchFamily="18" charset="0"/>
            </a:endParaRPr>
          </a:p>
          <a:p>
            <a:pPr>
              <a:buFont typeface="Courier New" panose="02070309020205020404" pitchFamily="49" charset="0"/>
              <a:buChar char="o"/>
              <a:defRPr/>
            </a:pPr>
            <a:r>
              <a:rPr lang="it-IT" sz="2600" b="1" dirty="0">
                <a:solidFill>
                  <a:schemeClr val="accent3">
                    <a:lumMod val="50000"/>
                  </a:schemeClr>
                </a:solidFill>
                <a:effectLst>
                  <a:outerShdw blurRad="38100" dist="38100" dir="2700000" algn="tl">
                    <a:srgbClr val="000000">
                      <a:alpha val="43137"/>
                    </a:srgbClr>
                  </a:outerShdw>
                </a:effectLst>
                <a:latin typeface="Sylfaen" panose="010A0502050306030303" pitchFamily="18" charset="0"/>
                <a:cs typeface="Times New Roman" panose="02020603050405020304" pitchFamily="18" charset="0"/>
              </a:rPr>
              <a:t>Acquisizione delle somme alla procedura (Cass. n. 19264/2016);</a:t>
            </a:r>
          </a:p>
          <a:p>
            <a:pPr>
              <a:buFont typeface="Courier New" panose="02070309020205020404" pitchFamily="49" charset="0"/>
              <a:buChar char="o"/>
              <a:defRPr/>
            </a:pPr>
            <a:endParaRPr lang="it-IT" sz="2600" b="1" dirty="0">
              <a:solidFill>
                <a:schemeClr val="accent3">
                  <a:lumMod val="50000"/>
                </a:schemeClr>
              </a:solidFill>
              <a:effectLst>
                <a:outerShdw blurRad="38100" dist="38100" dir="2700000" algn="tl">
                  <a:srgbClr val="000000">
                    <a:alpha val="43137"/>
                  </a:srgbClr>
                </a:outerShdw>
              </a:effectLst>
              <a:latin typeface="Sylfaen" panose="010A0502050306030303" pitchFamily="18" charset="0"/>
              <a:cs typeface="Times New Roman" panose="02020603050405020304" pitchFamily="18" charset="0"/>
            </a:endParaRPr>
          </a:p>
          <a:p>
            <a:pPr>
              <a:buFont typeface="Courier New" panose="02070309020205020404" pitchFamily="49" charset="0"/>
              <a:buChar char="o"/>
              <a:defRPr/>
            </a:pPr>
            <a:r>
              <a:rPr lang="it-IT" sz="2600" b="1" dirty="0">
                <a:solidFill>
                  <a:schemeClr val="accent3">
                    <a:lumMod val="50000"/>
                  </a:schemeClr>
                </a:solidFill>
                <a:effectLst>
                  <a:outerShdw blurRad="38100" dist="38100" dir="2700000" algn="tl">
                    <a:srgbClr val="000000">
                      <a:alpha val="43137"/>
                    </a:srgbClr>
                  </a:outerShdw>
                </a:effectLst>
                <a:latin typeface="Sylfaen" panose="010A0502050306030303" pitchFamily="18" charset="0"/>
                <a:cs typeface="Times New Roman" panose="02020603050405020304" pitchFamily="18" charset="0"/>
              </a:rPr>
              <a:t>Ordine di liberazione del bene (anche in caso di locazione autorizzata per mancato riversamento delle rendite percepite)</a:t>
            </a:r>
          </a:p>
        </p:txBody>
      </p:sp>
      <p:pic>
        <p:nvPicPr>
          <p:cNvPr id="4" name="Immagine 3"/>
          <p:cNvPicPr>
            <a:picLocks noChangeAspect="1"/>
          </p:cNvPicPr>
          <p:nvPr/>
        </p:nvPicPr>
        <p:blipFill>
          <a:blip r:embed="rId2"/>
          <a:stretch>
            <a:fillRect/>
          </a:stretch>
        </p:blipFill>
        <p:spPr>
          <a:xfrm>
            <a:off x="365761" y="0"/>
            <a:ext cx="2917767" cy="1114425"/>
          </a:xfrm>
          <a:prstGeom prst="rect">
            <a:avLst/>
          </a:prstGeom>
        </p:spPr>
      </p:pic>
    </p:spTree>
    <p:extLst>
      <p:ext uri="{BB962C8B-B14F-4D97-AF65-F5344CB8AC3E}">
        <p14:creationId xmlns:p14="http://schemas.microsoft.com/office/powerpoint/2010/main" val="127747983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097280" y="253352"/>
            <a:ext cx="10058400" cy="1450757"/>
          </a:xfrm>
        </p:spPr>
        <p:txBody>
          <a:bodyPr>
            <a:normAutofit fontScale="90000"/>
          </a:bodyPr>
          <a:lstStyle/>
          <a:p>
            <a:pPr algn="ctr"/>
            <a:br>
              <a:rPr lang="it-IT" sz="6000" dirty="0"/>
            </a:br>
            <a:br>
              <a:rPr lang="it-IT" sz="6000" dirty="0"/>
            </a:br>
            <a:br>
              <a:rPr lang="it-IT" sz="6000" dirty="0"/>
            </a:br>
            <a:br>
              <a:rPr lang="it-IT" sz="6000" dirty="0"/>
            </a:br>
            <a:br>
              <a:rPr lang="it-IT" sz="6000" dirty="0"/>
            </a:br>
            <a:br>
              <a:rPr lang="it-IT" sz="6000" dirty="0"/>
            </a:br>
            <a:br>
              <a:rPr lang="it-IT" sz="6000" dirty="0"/>
            </a:br>
            <a:r>
              <a:rPr lang="it-IT" sz="4000" dirty="0">
                <a:latin typeface="Sylfaen" panose="010A0502050306030303" pitchFamily="18" charset="0"/>
              </a:rPr>
              <a:t>Immobile abitato dal debitore:</a:t>
            </a:r>
            <a:br>
              <a:rPr lang="it-IT" sz="4000" dirty="0">
                <a:latin typeface="Sylfaen" panose="010A0502050306030303" pitchFamily="18" charset="0"/>
              </a:rPr>
            </a:br>
            <a:r>
              <a:rPr lang="it-IT" sz="4000" dirty="0">
                <a:latin typeface="Sylfaen" panose="010A0502050306030303" pitchFamily="18" charset="0"/>
              </a:rPr>
              <a:t>in quali casi si libera </a:t>
            </a:r>
            <a:endParaRPr lang="it-IT" sz="3300" dirty="0">
              <a:latin typeface="Sylfaen" panose="010A0502050306030303" pitchFamily="18" charset="0"/>
            </a:endParaRPr>
          </a:p>
        </p:txBody>
      </p:sp>
      <p:sp>
        <p:nvSpPr>
          <p:cNvPr id="6" name="Segnaposto contenuto 5"/>
          <p:cNvSpPr>
            <a:spLocks noGrp="1"/>
          </p:cNvSpPr>
          <p:nvPr>
            <p:ph idx="1"/>
          </p:nvPr>
        </p:nvSpPr>
        <p:spPr>
          <a:xfrm>
            <a:off x="1164392" y="1795400"/>
            <a:ext cx="10058400" cy="4023360"/>
          </a:xfrm>
        </p:spPr>
        <p:txBody>
          <a:bodyPr>
            <a:normAutofit lnSpcReduction="10000"/>
          </a:bodyPr>
          <a:lstStyle/>
          <a:p>
            <a:pPr marL="0" indent="0" algn="ctr">
              <a:buNone/>
              <a:defRPr/>
            </a:pPr>
            <a:r>
              <a:rPr lang="it-IT" sz="2800" b="1" dirty="0">
                <a:solidFill>
                  <a:srgbClr val="0070C0"/>
                </a:solidFill>
                <a:effectLst>
                  <a:outerShdw blurRad="38100" dist="38100" dir="2700000" algn="tl">
                    <a:srgbClr val="000000">
                      <a:alpha val="43137"/>
                    </a:srgbClr>
                  </a:outerShdw>
                </a:effectLst>
                <a:latin typeface="Sylfaen" panose="010A0502050306030303" pitchFamily="18" charset="0"/>
                <a:cs typeface="Times New Roman" panose="02020603050405020304" pitchFamily="18" charset="0"/>
              </a:rPr>
              <a:t>«GLI ALTRI OBBLIGHI CHE LA LEGGE PONE A SUO CARICO»</a:t>
            </a:r>
          </a:p>
          <a:p>
            <a:pPr marL="0" indent="0" algn="ctr">
              <a:buFont typeface="Wingdings" panose="05000000000000000000" pitchFamily="2" charset="2"/>
              <a:buNone/>
              <a:defRPr/>
            </a:pPr>
            <a:r>
              <a:rPr lang="it-IT" sz="2800" b="1" dirty="0">
                <a:solidFill>
                  <a:srgbClr val="00B050"/>
                </a:solidFill>
                <a:effectLst>
                  <a:outerShdw blurRad="38100" dist="38100" dir="2700000" algn="tl">
                    <a:srgbClr val="000000">
                      <a:alpha val="43137"/>
                    </a:srgbClr>
                  </a:outerShdw>
                </a:effectLst>
                <a:latin typeface="Sylfaen" panose="010A0502050306030303" pitchFamily="18" charset="0"/>
                <a:cs typeface="Times New Roman" panose="02020603050405020304" pitchFamily="18" charset="0"/>
              </a:rPr>
              <a:t>FORMULA DI CHIUSURA</a:t>
            </a:r>
          </a:p>
          <a:p>
            <a:pPr marL="0" indent="0" algn="ctr">
              <a:buFont typeface="Wingdings" panose="05000000000000000000" pitchFamily="2" charset="2"/>
              <a:buNone/>
              <a:defRPr/>
            </a:pPr>
            <a:r>
              <a:rPr lang="it-IT" b="1" dirty="0">
                <a:solidFill>
                  <a:schemeClr val="tx1"/>
                </a:solidFill>
                <a:effectLst>
                  <a:outerShdw blurRad="38100" dist="38100" dir="2700000" algn="tl">
                    <a:srgbClr val="000000">
                      <a:alpha val="43137"/>
                    </a:srgbClr>
                  </a:outerShdw>
                </a:effectLst>
                <a:latin typeface="Sylfaen" panose="010A0502050306030303" pitchFamily="18" charset="0"/>
                <a:cs typeface="Times New Roman" panose="02020603050405020304" pitchFamily="18" charset="0"/>
              </a:rPr>
              <a:t>DETERMINATA NELLA FONTE (una norma positiva, non </a:t>
            </a:r>
          </a:p>
          <a:p>
            <a:pPr marL="0" indent="0" algn="ctr">
              <a:buFont typeface="Wingdings" panose="05000000000000000000" pitchFamily="2" charset="2"/>
              <a:buNone/>
              <a:defRPr/>
            </a:pPr>
            <a:r>
              <a:rPr lang="it-IT" b="1" dirty="0">
                <a:solidFill>
                  <a:schemeClr val="tx1"/>
                </a:solidFill>
                <a:effectLst>
                  <a:outerShdw blurRad="38100" dist="38100" dir="2700000" algn="tl">
                    <a:srgbClr val="000000">
                      <a:alpha val="43137"/>
                    </a:srgbClr>
                  </a:outerShdw>
                </a:effectLst>
                <a:latin typeface="Sylfaen" panose="010A0502050306030303" pitchFamily="18" charset="0"/>
                <a:cs typeface="Times New Roman" panose="02020603050405020304" pitchFamily="18" charset="0"/>
              </a:rPr>
              <a:t>un provvedimento giudiziale o di un’autorità amministrativa);</a:t>
            </a:r>
          </a:p>
          <a:p>
            <a:pPr marL="0" indent="0" algn="ctr">
              <a:buFont typeface="Wingdings" panose="05000000000000000000" pitchFamily="2" charset="2"/>
              <a:buNone/>
              <a:defRPr/>
            </a:pPr>
            <a:r>
              <a:rPr lang="it-IT" b="1" dirty="0">
                <a:solidFill>
                  <a:schemeClr val="tx1"/>
                </a:solidFill>
                <a:effectLst>
                  <a:outerShdw blurRad="38100" dist="38100" dir="2700000" algn="tl">
                    <a:srgbClr val="000000">
                      <a:alpha val="43137"/>
                    </a:srgbClr>
                  </a:outerShdw>
                </a:effectLst>
                <a:latin typeface="Sylfaen" panose="010A0502050306030303" pitchFamily="18" charset="0"/>
                <a:cs typeface="Times New Roman" panose="02020603050405020304" pitchFamily="18" charset="0"/>
              </a:rPr>
              <a:t>INDETERMINATA NEL CONTENUTO</a:t>
            </a:r>
          </a:p>
          <a:p>
            <a:pPr marL="0" indent="0" algn="ctr">
              <a:buFont typeface="Wingdings" panose="05000000000000000000" pitchFamily="2" charset="2"/>
              <a:buNone/>
              <a:defRPr/>
            </a:pPr>
            <a:r>
              <a:rPr lang="it-IT" sz="2800" b="1" dirty="0">
                <a:solidFill>
                  <a:srgbClr val="00B050"/>
                </a:solidFill>
                <a:effectLst>
                  <a:outerShdw blurRad="38100" dist="38100" dir="2700000" algn="tl">
                    <a:srgbClr val="000000">
                      <a:alpha val="43137"/>
                    </a:srgbClr>
                  </a:outerShdw>
                </a:effectLst>
                <a:latin typeface="Sylfaen" panose="010A0502050306030303" pitchFamily="18" charset="0"/>
                <a:cs typeface="Times New Roman" panose="02020603050405020304" pitchFamily="18" charset="0"/>
              </a:rPr>
              <a:t>NECESSITA’ DI INTERPRETAZIONE TELEOLOGICA:</a:t>
            </a:r>
          </a:p>
          <a:p>
            <a:pPr marL="0" indent="0" algn="ctr">
              <a:buFont typeface="Wingdings" panose="05000000000000000000" pitchFamily="2" charset="2"/>
              <a:buNone/>
              <a:defRPr/>
            </a:pPr>
            <a:r>
              <a:rPr lang="it-IT" sz="2800" b="1" dirty="0">
                <a:solidFill>
                  <a:srgbClr val="FF0000"/>
                </a:solidFill>
                <a:effectLst>
                  <a:outerShdw blurRad="38100" dist="38100" dir="2700000" algn="tl">
                    <a:srgbClr val="000000">
                      <a:alpha val="43137"/>
                    </a:srgbClr>
                  </a:outerShdw>
                </a:effectLst>
                <a:latin typeface="Sylfaen" panose="010A0502050306030303" pitchFamily="18" charset="0"/>
                <a:cs typeface="Times New Roman" panose="02020603050405020304" pitchFamily="18" charset="0"/>
              </a:rPr>
              <a:t>VIOLAZIONE DI OBBLIGHI INERENTI ALL’IMMOBILE E IDONEI A LEDERE GLI INTERESSI DELLA PROCEDURA O PREGIUDICARE L’AGGIUDICATARIO</a:t>
            </a:r>
          </a:p>
        </p:txBody>
      </p:sp>
      <p:pic>
        <p:nvPicPr>
          <p:cNvPr id="4" name="Immagine 3"/>
          <p:cNvPicPr>
            <a:picLocks noChangeAspect="1"/>
          </p:cNvPicPr>
          <p:nvPr/>
        </p:nvPicPr>
        <p:blipFill>
          <a:blip r:embed="rId2"/>
          <a:stretch>
            <a:fillRect/>
          </a:stretch>
        </p:blipFill>
        <p:spPr>
          <a:xfrm>
            <a:off x="365761" y="0"/>
            <a:ext cx="2917767" cy="1114425"/>
          </a:xfrm>
          <a:prstGeom prst="rect">
            <a:avLst/>
          </a:prstGeom>
        </p:spPr>
      </p:pic>
    </p:spTree>
    <p:extLst>
      <p:ext uri="{BB962C8B-B14F-4D97-AF65-F5344CB8AC3E}">
        <p14:creationId xmlns:p14="http://schemas.microsoft.com/office/powerpoint/2010/main" val="424317632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097280" y="253352"/>
            <a:ext cx="10058400" cy="1450757"/>
          </a:xfrm>
        </p:spPr>
        <p:txBody>
          <a:bodyPr>
            <a:normAutofit fontScale="90000"/>
          </a:bodyPr>
          <a:lstStyle/>
          <a:p>
            <a:pPr algn="ctr"/>
            <a:br>
              <a:rPr lang="it-IT" sz="6000" dirty="0"/>
            </a:br>
            <a:br>
              <a:rPr lang="it-IT" sz="6000" dirty="0"/>
            </a:br>
            <a:br>
              <a:rPr lang="it-IT" sz="6000" dirty="0"/>
            </a:br>
            <a:br>
              <a:rPr lang="it-IT" sz="6000" dirty="0"/>
            </a:br>
            <a:br>
              <a:rPr lang="it-IT" sz="6000" dirty="0"/>
            </a:br>
            <a:br>
              <a:rPr lang="it-IT" sz="6000" dirty="0"/>
            </a:br>
            <a:br>
              <a:rPr lang="it-IT" sz="6000" dirty="0"/>
            </a:br>
            <a:r>
              <a:rPr lang="it-IT" sz="4000" dirty="0">
                <a:latin typeface="Sylfaen" panose="010A0502050306030303" pitchFamily="18" charset="0"/>
              </a:rPr>
              <a:t>Immobile abitato dal debitore:</a:t>
            </a:r>
            <a:br>
              <a:rPr lang="it-IT" sz="4000" dirty="0">
                <a:latin typeface="Sylfaen" panose="010A0502050306030303" pitchFamily="18" charset="0"/>
              </a:rPr>
            </a:br>
            <a:r>
              <a:rPr lang="it-IT" sz="4000" dirty="0">
                <a:latin typeface="Sylfaen" panose="010A0502050306030303" pitchFamily="18" charset="0"/>
              </a:rPr>
              <a:t>in quali casi si libera </a:t>
            </a:r>
            <a:endParaRPr lang="it-IT" sz="3300" dirty="0">
              <a:latin typeface="Sylfaen" panose="010A0502050306030303" pitchFamily="18" charset="0"/>
            </a:endParaRPr>
          </a:p>
        </p:txBody>
      </p:sp>
      <p:sp>
        <p:nvSpPr>
          <p:cNvPr id="6" name="Segnaposto contenuto 5"/>
          <p:cNvSpPr>
            <a:spLocks noGrp="1"/>
          </p:cNvSpPr>
          <p:nvPr>
            <p:ph idx="1"/>
          </p:nvPr>
        </p:nvSpPr>
        <p:spPr>
          <a:xfrm>
            <a:off x="1164392" y="1795400"/>
            <a:ext cx="10058400" cy="4023360"/>
          </a:xfrm>
        </p:spPr>
        <p:txBody>
          <a:bodyPr>
            <a:normAutofit/>
          </a:bodyPr>
          <a:lstStyle/>
          <a:p>
            <a:pPr marL="0" indent="0" algn="ctr">
              <a:buNone/>
              <a:defRPr/>
            </a:pPr>
            <a:r>
              <a:rPr lang="it-IT" sz="2800" b="1" dirty="0">
                <a:solidFill>
                  <a:srgbClr val="0070C0"/>
                </a:solidFill>
                <a:effectLst>
                  <a:outerShdw blurRad="38100" dist="38100" dir="2700000" algn="tl">
                    <a:srgbClr val="000000">
                      <a:alpha val="43137"/>
                    </a:srgbClr>
                  </a:outerShdw>
                </a:effectLst>
                <a:latin typeface="Sylfaen" panose="010A0502050306030303" pitchFamily="18" charset="0"/>
                <a:cs typeface="Times New Roman" panose="02020603050405020304" pitchFamily="18" charset="0"/>
              </a:rPr>
              <a:t>«GLI ALTRI OBBLIGHI CHE LA LEGGE PONE A SUO CARICO»</a:t>
            </a:r>
          </a:p>
          <a:p>
            <a:pPr marL="0" indent="0" algn="ctr">
              <a:buFont typeface="Wingdings" panose="05000000000000000000" pitchFamily="2" charset="2"/>
              <a:buNone/>
              <a:defRPr/>
            </a:pPr>
            <a:endParaRPr lang="it-IT" sz="2800" b="1" dirty="0">
              <a:solidFill>
                <a:srgbClr val="00B050"/>
              </a:solidFill>
              <a:effectLst>
                <a:outerShdw blurRad="38100" dist="38100" dir="2700000" algn="tl">
                  <a:srgbClr val="000000">
                    <a:alpha val="43137"/>
                  </a:srgbClr>
                </a:outerShdw>
              </a:effectLst>
              <a:latin typeface="Sylfaen" panose="010A0502050306030303" pitchFamily="18" charset="0"/>
              <a:cs typeface="Times New Roman" panose="02020603050405020304" pitchFamily="18" charset="0"/>
            </a:endParaRPr>
          </a:p>
          <a:p>
            <a:pPr marL="0" indent="0" algn="ctr">
              <a:buFont typeface="Wingdings" panose="05000000000000000000" pitchFamily="2" charset="2"/>
              <a:buNone/>
              <a:defRPr/>
            </a:pPr>
            <a:r>
              <a:rPr lang="it-IT" sz="2800" b="1" dirty="0">
                <a:solidFill>
                  <a:srgbClr val="00B050"/>
                </a:solidFill>
                <a:effectLst>
                  <a:outerShdw blurRad="38100" dist="38100" dir="2700000" algn="tl">
                    <a:srgbClr val="000000">
                      <a:alpha val="43137"/>
                    </a:srgbClr>
                  </a:outerShdw>
                </a:effectLst>
                <a:latin typeface="Sylfaen" panose="010A0502050306030303" pitchFamily="18" charset="0"/>
                <a:cs typeface="Times New Roman" panose="02020603050405020304" pitchFamily="18" charset="0"/>
              </a:rPr>
              <a:t>VIOLAZIONI NON RILEVANTI</a:t>
            </a:r>
          </a:p>
          <a:p>
            <a:pPr>
              <a:buFont typeface="Courier New" panose="02070309020205020404" pitchFamily="49" charset="0"/>
              <a:buChar char="o"/>
              <a:defRPr/>
            </a:pPr>
            <a:r>
              <a:rPr lang="it-IT" sz="2800" b="1" dirty="0">
                <a:solidFill>
                  <a:srgbClr val="00B050"/>
                </a:solidFill>
                <a:effectLst>
                  <a:outerShdw blurRad="38100" dist="38100" dir="2700000" algn="tl">
                    <a:srgbClr val="000000">
                      <a:alpha val="43137"/>
                    </a:srgbClr>
                  </a:outerShdw>
                </a:effectLst>
                <a:latin typeface="Sylfaen" panose="010A0502050306030303" pitchFamily="18" charset="0"/>
                <a:cs typeface="Times New Roman" panose="02020603050405020304" pitchFamily="18" charset="0"/>
              </a:rPr>
              <a:t>Omesso o inesatto pagamento imposte e tasse (TARI, IMU);</a:t>
            </a:r>
          </a:p>
          <a:p>
            <a:pPr>
              <a:buFont typeface="Courier New" panose="02070309020205020404" pitchFamily="49" charset="0"/>
              <a:buChar char="o"/>
              <a:defRPr/>
            </a:pPr>
            <a:r>
              <a:rPr lang="it-IT" sz="2800" b="1" dirty="0">
                <a:solidFill>
                  <a:srgbClr val="00B050"/>
                </a:solidFill>
                <a:effectLst>
                  <a:outerShdw blurRad="38100" dist="38100" dir="2700000" algn="tl">
                    <a:srgbClr val="000000">
                      <a:alpha val="43137"/>
                    </a:srgbClr>
                  </a:outerShdw>
                </a:effectLst>
                <a:latin typeface="Sylfaen" panose="010A0502050306030303" pitchFamily="18" charset="0"/>
                <a:cs typeface="Times New Roman" panose="02020603050405020304" pitchFamily="18" charset="0"/>
              </a:rPr>
              <a:t>Omesso o inesatto pagamento contributi bonifica;</a:t>
            </a:r>
          </a:p>
          <a:p>
            <a:pPr>
              <a:buFont typeface="Courier New" panose="02070309020205020404" pitchFamily="49" charset="0"/>
              <a:buChar char="o"/>
              <a:defRPr/>
            </a:pPr>
            <a:r>
              <a:rPr lang="it-IT" sz="2800" b="1" dirty="0">
                <a:solidFill>
                  <a:srgbClr val="00B050"/>
                </a:solidFill>
                <a:effectLst>
                  <a:outerShdw blurRad="38100" dist="38100" dir="2700000" algn="tl">
                    <a:srgbClr val="000000">
                      <a:alpha val="43137"/>
                    </a:srgbClr>
                  </a:outerShdw>
                </a:effectLst>
                <a:latin typeface="Sylfaen" panose="010A0502050306030303" pitchFamily="18" charset="0"/>
                <a:cs typeface="Times New Roman" panose="02020603050405020304" pitchFamily="18" charset="0"/>
              </a:rPr>
              <a:t>Inosservanza obblighi controlli periodici impianti termici</a:t>
            </a:r>
          </a:p>
          <a:p>
            <a:pPr marL="0" indent="0" algn="ctr">
              <a:buFont typeface="Wingdings" panose="05000000000000000000" pitchFamily="2" charset="2"/>
              <a:buNone/>
              <a:defRPr/>
            </a:pPr>
            <a:endParaRPr lang="it-IT" sz="2800" b="1" dirty="0">
              <a:solidFill>
                <a:srgbClr val="00B050"/>
              </a:solidFill>
              <a:effectLst>
                <a:outerShdw blurRad="38100" dist="38100" dir="2700000" algn="tl">
                  <a:srgbClr val="000000">
                    <a:alpha val="43137"/>
                  </a:srgbClr>
                </a:outerShdw>
              </a:effectLst>
              <a:latin typeface="Sylfaen" panose="010A0502050306030303" pitchFamily="18" charset="0"/>
              <a:cs typeface="Times New Roman" panose="02020603050405020304" pitchFamily="18" charset="0"/>
            </a:endParaRPr>
          </a:p>
        </p:txBody>
      </p:sp>
      <p:pic>
        <p:nvPicPr>
          <p:cNvPr id="4" name="Immagine 3"/>
          <p:cNvPicPr>
            <a:picLocks noChangeAspect="1"/>
          </p:cNvPicPr>
          <p:nvPr/>
        </p:nvPicPr>
        <p:blipFill>
          <a:blip r:embed="rId2"/>
          <a:stretch>
            <a:fillRect/>
          </a:stretch>
        </p:blipFill>
        <p:spPr>
          <a:xfrm>
            <a:off x="365761" y="0"/>
            <a:ext cx="2917767" cy="1114425"/>
          </a:xfrm>
          <a:prstGeom prst="rect">
            <a:avLst/>
          </a:prstGeom>
        </p:spPr>
      </p:pic>
    </p:spTree>
    <p:extLst>
      <p:ext uri="{BB962C8B-B14F-4D97-AF65-F5344CB8AC3E}">
        <p14:creationId xmlns:p14="http://schemas.microsoft.com/office/powerpoint/2010/main" val="31625765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097280" y="253352"/>
            <a:ext cx="10058400" cy="1450757"/>
          </a:xfrm>
        </p:spPr>
        <p:txBody>
          <a:bodyPr>
            <a:normAutofit fontScale="90000"/>
          </a:bodyPr>
          <a:lstStyle/>
          <a:p>
            <a:pPr algn="ctr"/>
            <a:br>
              <a:rPr lang="it-IT" sz="6000" dirty="0"/>
            </a:br>
            <a:br>
              <a:rPr lang="it-IT" sz="6000" dirty="0"/>
            </a:br>
            <a:br>
              <a:rPr lang="it-IT" sz="6000" dirty="0"/>
            </a:br>
            <a:br>
              <a:rPr lang="it-IT" sz="6000" dirty="0"/>
            </a:br>
            <a:br>
              <a:rPr lang="it-IT" sz="6000" dirty="0"/>
            </a:br>
            <a:br>
              <a:rPr lang="it-IT" sz="6000" dirty="0"/>
            </a:br>
            <a:br>
              <a:rPr lang="it-IT" sz="6000" dirty="0"/>
            </a:br>
            <a:r>
              <a:rPr lang="it-IT" sz="4000" dirty="0">
                <a:latin typeface="Sylfaen" panose="010A0502050306030303" pitchFamily="18" charset="0"/>
              </a:rPr>
              <a:t>Immobile abitato dal debitore:</a:t>
            </a:r>
            <a:br>
              <a:rPr lang="it-IT" sz="4000" dirty="0">
                <a:latin typeface="Sylfaen" panose="010A0502050306030303" pitchFamily="18" charset="0"/>
              </a:rPr>
            </a:br>
            <a:r>
              <a:rPr lang="it-IT" sz="4000" dirty="0">
                <a:latin typeface="Sylfaen" panose="010A0502050306030303" pitchFamily="18" charset="0"/>
              </a:rPr>
              <a:t>la norma</a:t>
            </a:r>
            <a:endParaRPr lang="it-IT" sz="3300" dirty="0">
              <a:latin typeface="Sylfaen" panose="010A0502050306030303" pitchFamily="18" charset="0"/>
            </a:endParaRPr>
          </a:p>
        </p:txBody>
      </p:sp>
      <p:sp>
        <p:nvSpPr>
          <p:cNvPr id="6" name="Segnaposto contenuto 5"/>
          <p:cNvSpPr>
            <a:spLocks noGrp="1"/>
          </p:cNvSpPr>
          <p:nvPr>
            <p:ph idx="1"/>
          </p:nvPr>
        </p:nvSpPr>
        <p:spPr/>
        <p:txBody>
          <a:bodyPr/>
          <a:lstStyle/>
          <a:p>
            <a:pPr marL="0" indent="0" algn="ctr">
              <a:buFont typeface="Wingdings" panose="05000000000000000000" pitchFamily="2" charset="2"/>
              <a:buNone/>
              <a:defRPr/>
            </a:pPr>
            <a:r>
              <a:rPr lang="it-IT" sz="2400" b="1" dirty="0">
                <a:solidFill>
                  <a:schemeClr val="tx1"/>
                </a:solidFill>
                <a:effectLst>
                  <a:outerShdw blurRad="38100" dist="38100" dir="2700000" algn="tl">
                    <a:srgbClr val="000000">
                      <a:alpha val="43137"/>
                    </a:srgbClr>
                  </a:outerShdw>
                </a:effectLst>
                <a:latin typeface="Sylfaen" panose="010A0502050306030303" pitchFamily="18" charset="0"/>
                <a:cs typeface="Times New Roman" panose="02020603050405020304" pitchFamily="18" charset="0"/>
              </a:rPr>
              <a:t>Art. 560, comma sesto, c.p.c.</a:t>
            </a:r>
          </a:p>
          <a:p>
            <a:pPr marL="0" indent="0" algn="just">
              <a:buFont typeface="Wingdings" panose="05000000000000000000" pitchFamily="2" charset="2"/>
              <a:buNone/>
              <a:defRPr/>
            </a:pPr>
            <a:r>
              <a:rPr lang="it-IT" sz="2400" dirty="0">
                <a:latin typeface="Sylfaen" panose="010A0502050306030303" pitchFamily="18" charset="0"/>
                <a:cs typeface="Times New Roman" panose="02020603050405020304" pitchFamily="18" charset="0"/>
              </a:rPr>
              <a:t> </a:t>
            </a:r>
            <a:r>
              <a:rPr lang="it-IT" sz="2400" b="1" i="1" dirty="0">
                <a:solidFill>
                  <a:schemeClr val="tx1"/>
                </a:solidFill>
                <a:effectLst>
                  <a:outerShdw blurRad="38100" dist="38100" dir="2700000" algn="tl">
                    <a:srgbClr val="000000">
                      <a:alpha val="43137"/>
                    </a:srgbClr>
                  </a:outerShdw>
                </a:effectLst>
                <a:latin typeface="Sylfaen" panose="010A0502050306030303" pitchFamily="18" charset="0"/>
                <a:cs typeface="Times New Roman" panose="02020603050405020304" pitchFamily="18" charset="0"/>
              </a:rPr>
              <a:t>Il giudice ordina, sentiti il custode e il debitore, la liberazione dell'immobile pignorato per lui ed il suo nucleo familiare:</a:t>
            </a:r>
          </a:p>
          <a:p>
            <a:pPr marL="0" indent="0" algn="just">
              <a:buFont typeface="Wingdings" panose="05000000000000000000" pitchFamily="2" charset="2"/>
              <a:buNone/>
              <a:defRPr/>
            </a:pPr>
            <a:r>
              <a:rPr lang="it-IT" sz="2400" b="1" i="1" dirty="0">
                <a:solidFill>
                  <a:srgbClr val="92D050"/>
                </a:solidFill>
                <a:effectLst>
                  <a:outerShdw blurRad="38100" dist="38100" dir="2700000" algn="tl">
                    <a:srgbClr val="000000">
                      <a:alpha val="43137"/>
                    </a:srgbClr>
                  </a:outerShdw>
                </a:effectLst>
                <a:latin typeface="Sylfaen" panose="010A0502050306030303" pitchFamily="18" charset="0"/>
                <a:cs typeface="Times New Roman" panose="02020603050405020304" pitchFamily="18" charset="0"/>
              </a:rPr>
              <a:t> </a:t>
            </a:r>
            <a:r>
              <a:rPr lang="it-IT" sz="2400" b="1" i="1" dirty="0">
                <a:solidFill>
                  <a:srgbClr val="FFC000"/>
                </a:solidFill>
                <a:effectLst>
                  <a:outerShdw blurRad="38100" dist="38100" dir="2700000" algn="tl">
                    <a:srgbClr val="000000">
                      <a:alpha val="43137"/>
                    </a:srgbClr>
                  </a:outerShdw>
                </a:effectLst>
                <a:latin typeface="Sylfaen" panose="010A0502050306030303" pitchFamily="18" charset="0"/>
                <a:cs typeface="Times New Roman" panose="02020603050405020304" pitchFamily="18" charset="0"/>
              </a:rPr>
              <a:t>1. qualora sia ostacolato il diritto di visita di potenziali acquirenti;</a:t>
            </a:r>
          </a:p>
          <a:p>
            <a:pPr marL="0" indent="0" algn="just">
              <a:buFont typeface="Wingdings" panose="05000000000000000000" pitchFamily="2" charset="2"/>
              <a:buNone/>
              <a:defRPr/>
            </a:pPr>
            <a:r>
              <a:rPr lang="it-IT" sz="2400" b="1" i="1" dirty="0">
                <a:solidFill>
                  <a:srgbClr val="FF0000"/>
                </a:solidFill>
                <a:effectLst>
                  <a:outerShdw blurRad="38100" dist="38100" dir="2700000" algn="tl">
                    <a:srgbClr val="000000">
                      <a:alpha val="43137"/>
                    </a:srgbClr>
                  </a:outerShdw>
                </a:effectLst>
                <a:latin typeface="Sylfaen" panose="010A0502050306030303" pitchFamily="18" charset="0"/>
                <a:cs typeface="Times New Roman" panose="02020603050405020304" pitchFamily="18" charset="0"/>
              </a:rPr>
              <a:t>2. quando l'immobile non sia adeguatamente tutelato e mantenuto in uno stato di buona conservazione, per colpa o dolo del debitore e dei membri del suo nucleo familiare;</a:t>
            </a:r>
          </a:p>
          <a:p>
            <a:pPr marL="0" indent="0" algn="just">
              <a:buFont typeface="Wingdings" panose="05000000000000000000" pitchFamily="2" charset="2"/>
              <a:buNone/>
              <a:defRPr/>
            </a:pPr>
            <a:r>
              <a:rPr lang="it-IT" sz="2400" b="1" i="1" dirty="0">
                <a:solidFill>
                  <a:srgbClr val="0070C0"/>
                </a:solidFill>
                <a:effectLst>
                  <a:outerShdw blurRad="38100" dist="38100" dir="2700000" algn="tl">
                    <a:srgbClr val="000000">
                      <a:alpha val="43137"/>
                    </a:srgbClr>
                  </a:outerShdw>
                </a:effectLst>
                <a:latin typeface="Sylfaen" panose="010A0502050306030303" pitchFamily="18" charset="0"/>
                <a:cs typeface="Times New Roman" panose="02020603050405020304" pitchFamily="18" charset="0"/>
              </a:rPr>
              <a:t>3. quando il debitore viola gli altri obblighi che la legge pone a suo carico.</a:t>
            </a:r>
            <a:endParaRPr lang="it-IT" altLang="it-IT" sz="2400" b="1" dirty="0">
              <a:solidFill>
                <a:srgbClr val="0070C0"/>
              </a:solidFill>
              <a:effectLst>
                <a:outerShdw blurRad="38100" dist="38100" dir="2700000" algn="tl">
                  <a:srgbClr val="000000">
                    <a:alpha val="43137"/>
                  </a:srgbClr>
                </a:outerShdw>
              </a:effectLst>
              <a:latin typeface="Sylfaen" panose="010A0502050306030303" pitchFamily="18" charset="0"/>
              <a:cs typeface="Times New Roman" panose="02020603050405020304" pitchFamily="18" charset="0"/>
            </a:endParaRPr>
          </a:p>
          <a:p>
            <a:pPr marL="201168" lvl="1" indent="0">
              <a:buNone/>
            </a:pPr>
            <a:endParaRPr lang="it-IT" dirty="0">
              <a:latin typeface="Sylfaen" panose="010A0502050306030303" pitchFamily="18" charset="0"/>
            </a:endParaRPr>
          </a:p>
          <a:p>
            <a:endParaRPr lang="it-IT" dirty="0">
              <a:latin typeface="Sylfaen" panose="010A0502050306030303" pitchFamily="18" charset="0"/>
            </a:endParaRPr>
          </a:p>
        </p:txBody>
      </p:sp>
      <p:pic>
        <p:nvPicPr>
          <p:cNvPr id="4" name="Immagine 3"/>
          <p:cNvPicPr>
            <a:picLocks noChangeAspect="1"/>
          </p:cNvPicPr>
          <p:nvPr/>
        </p:nvPicPr>
        <p:blipFill>
          <a:blip r:embed="rId2"/>
          <a:stretch>
            <a:fillRect/>
          </a:stretch>
        </p:blipFill>
        <p:spPr>
          <a:xfrm>
            <a:off x="365761" y="0"/>
            <a:ext cx="2917767" cy="1114425"/>
          </a:xfrm>
          <a:prstGeom prst="rect">
            <a:avLst/>
          </a:prstGeom>
        </p:spPr>
      </p:pic>
    </p:spTree>
    <p:extLst>
      <p:ext uri="{BB962C8B-B14F-4D97-AF65-F5344CB8AC3E}">
        <p14:creationId xmlns:p14="http://schemas.microsoft.com/office/powerpoint/2010/main" val="71821545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097280" y="253352"/>
            <a:ext cx="10058400" cy="1450757"/>
          </a:xfrm>
        </p:spPr>
        <p:txBody>
          <a:bodyPr>
            <a:normAutofit fontScale="90000"/>
          </a:bodyPr>
          <a:lstStyle/>
          <a:p>
            <a:pPr algn="ctr"/>
            <a:br>
              <a:rPr lang="it-IT" sz="6000" dirty="0"/>
            </a:br>
            <a:br>
              <a:rPr lang="it-IT" sz="6000" dirty="0"/>
            </a:br>
            <a:br>
              <a:rPr lang="it-IT" sz="6000" dirty="0"/>
            </a:br>
            <a:br>
              <a:rPr lang="it-IT" sz="6000" dirty="0"/>
            </a:br>
            <a:br>
              <a:rPr lang="it-IT" sz="6000" dirty="0"/>
            </a:br>
            <a:br>
              <a:rPr lang="it-IT" sz="6000" dirty="0"/>
            </a:br>
            <a:br>
              <a:rPr lang="it-IT" sz="6000" dirty="0"/>
            </a:br>
            <a:r>
              <a:rPr lang="it-IT" sz="4000" dirty="0">
                <a:latin typeface="Sylfaen" panose="010A0502050306030303" pitchFamily="18" charset="0"/>
              </a:rPr>
              <a:t>Immobile abitato dal debitore:</a:t>
            </a:r>
            <a:br>
              <a:rPr lang="it-IT" sz="4000" dirty="0">
                <a:latin typeface="Sylfaen" panose="010A0502050306030303" pitchFamily="18" charset="0"/>
              </a:rPr>
            </a:br>
            <a:r>
              <a:rPr lang="it-IT" sz="4000" dirty="0">
                <a:latin typeface="Sylfaen" panose="010A0502050306030303" pitchFamily="18" charset="0"/>
              </a:rPr>
              <a:t>in quali casi si libera </a:t>
            </a:r>
            <a:endParaRPr lang="it-IT" sz="3300" dirty="0">
              <a:latin typeface="Sylfaen" panose="010A0502050306030303" pitchFamily="18" charset="0"/>
            </a:endParaRPr>
          </a:p>
        </p:txBody>
      </p:sp>
      <p:sp>
        <p:nvSpPr>
          <p:cNvPr id="6" name="Segnaposto contenuto 5"/>
          <p:cNvSpPr>
            <a:spLocks noGrp="1"/>
          </p:cNvSpPr>
          <p:nvPr>
            <p:ph idx="1"/>
          </p:nvPr>
        </p:nvSpPr>
        <p:spPr>
          <a:xfrm>
            <a:off x="1164392" y="1795400"/>
            <a:ext cx="10058400" cy="4023360"/>
          </a:xfrm>
        </p:spPr>
        <p:txBody>
          <a:bodyPr>
            <a:normAutofit lnSpcReduction="10000"/>
          </a:bodyPr>
          <a:lstStyle/>
          <a:p>
            <a:pPr marL="0" indent="0" algn="ctr">
              <a:buNone/>
              <a:defRPr/>
            </a:pPr>
            <a:r>
              <a:rPr lang="it-IT" sz="2800" b="1" dirty="0">
                <a:solidFill>
                  <a:srgbClr val="0070C0"/>
                </a:solidFill>
                <a:effectLst>
                  <a:outerShdw blurRad="38100" dist="38100" dir="2700000" algn="tl">
                    <a:srgbClr val="000000">
                      <a:alpha val="43137"/>
                    </a:srgbClr>
                  </a:outerShdw>
                </a:effectLst>
                <a:latin typeface="Sylfaen" panose="010A0502050306030303" pitchFamily="18" charset="0"/>
                <a:cs typeface="Times New Roman" panose="02020603050405020304" pitchFamily="18" charset="0"/>
              </a:rPr>
              <a:t>«GLI ALTRI OBBLIGHI CHE LA LEGGE PONE A SUO CARICO»</a:t>
            </a:r>
          </a:p>
          <a:p>
            <a:pPr marL="0" indent="0" algn="ctr">
              <a:buFont typeface="Wingdings" panose="05000000000000000000" pitchFamily="2" charset="2"/>
              <a:buNone/>
              <a:defRPr/>
            </a:pPr>
            <a:r>
              <a:rPr lang="it-IT" sz="2800" b="1" dirty="0">
                <a:solidFill>
                  <a:srgbClr val="FF0000"/>
                </a:solidFill>
                <a:effectLst>
                  <a:outerShdw blurRad="38100" dist="38100" dir="2700000" algn="tl">
                    <a:srgbClr val="000000">
                      <a:alpha val="43137"/>
                    </a:srgbClr>
                  </a:outerShdw>
                </a:effectLst>
                <a:latin typeface="Sylfaen" panose="010A0502050306030303" pitchFamily="18" charset="0"/>
                <a:cs typeface="Times New Roman" panose="02020603050405020304" pitchFamily="18" charset="0"/>
              </a:rPr>
              <a:t>VIOLAZIONI RILEVANTI:</a:t>
            </a:r>
          </a:p>
          <a:p>
            <a:pPr marL="0" indent="0" algn="ctr">
              <a:buFont typeface="Wingdings" panose="05000000000000000000" pitchFamily="2" charset="2"/>
              <a:buNone/>
              <a:defRPr/>
            </a:pPr>
            <a:r>
              <a:rPr lang="it-IT" sz="2800" b="1" dirty="0">
                <a:solidFill>
                  <a:srgbClr val="FF0000"/>
                </a:solidFill>
                <a:effectLst>
                  <a:outerShdw blurRad="38100" dist="38100" dir="2700000" algn="tl">
                    <a:srgbClr val="000000">
                      <a:alpha val="43137"/>
                    </a:srgbClr>
                  </a:outerShdw>
                </a:effectLst>
                <a:latin typeface="Sylfaen" panose="010A0502050306030303" pitchFamily="18" charset="0"/>
                <a:cs typeface="Times New Roman" panose="02020603050405020304" pitchFamily="18" charset="0"/>
              </a:rPr>
              <a:t>IMMOBILE ABITATO IN CONDOMINIO</a:t>
            </a:r>
          </a:p>
          <a:p>
            <a:pPr marL="0" indent="0" algn="ctr">
              <a:buFont typeface="Wingdings" panose="05000000000000000000" pitchFamily="2" charset="2"/>
              <a:buNone/>
              <a:defRPr/>
            </a:pPr>
            <a:r>
              <a:rPr lang="it-IT" b="1" dirty="0">
                <a:solidFill>
                  <a:schemeClr val="tx1"/>
                </a:solidFill>
                <a:effectLst>
                  <a:outerShdw blurRad="38100" dist="38100" dir="2700000" algn="tl">
                    <a:srgbClr val="000000">
                      <a:alpha val="43137"/>
                    </a:srgbClr>
                  </a:outerShdw>
                </a:effectLst>
                <a:latin typeface="Sylfaen" panose="010A0502050306030303" pitchFamily="18" charset="0"/>
                <a:cs typeface="Times New Roman" panose="02020603050405020304" pitchFamily="18" charset="0"/>
              </a:rPr>
              <a:t>Nel dovere di buona conservazione dell’immobile  rientra anche quello relativo alle parti comuni: l’art. 1118, terzo comma, c.c. prevede l’obbligo di contribuire alle spese per la conservazione delle parti comuni.</a:t>
            </a:r>
          </a:p>
          <a:p>
            <a:pPr marL="0" indent="0" algn="ctr">
              <a:buFont typeface="Wingdings" panose="05000000000000000000" pitchFamily="2" charset="2"/>
              <a:buNone/>
              <a:defRPr/>
            </a:pPr>
            <a:endParaRPr lang="it-IT" b="1" dirty="0">
              <a:solidFill>
                <a:schemeClr val="tx1"/>
              </a:solidFill>
              <a:effectLst>
                <a:outerShdw blurRad="38100" dist="38100" dir="2700000" algn="tl">
                  <a:srgbClr val="000000">
                    <a:alpha val="43137"/>
                  </a:srgbClr>
                </a:outerShdw>
              </a:effectLst>
              <a:latin typeface="Sylfaen" panose="010A0502050306030303" pitchFamily="18" charset="0"/>
              <a:cs typeface="Times New Roman" panose="02020603050405020304" pitchFamily="18" charset="0"/>
            </a:endParaRPr>
          </a:p>
          <a:p>
            <a:pPr marL="0" indent="0" algn="just">
              <a:buFont typeface="Wingdings" panose="05000000000000000000" pitchFamily="2" charset="2"/>
              <a:buNone/>
              <a:defRPr/>
            </a:pPr>
            <a:r>
              <a:rPr lang="it-IT" b="1" dirty="0">
                <a:solidFill>
                  <a:schemeClr val="tx1"/>
                </a:solidFill>
                <a:effectLst>
                  <a:outerShdw blurRad="38100" dist="38100" dir="2700000" algn="tl">
                    <a:srgbClr val="000000">
                      <a:alpha val="43137"/>
                    </a:srgbClr>
                  </a:outerShdw>
                </a:effectLst>
                <a:latin typeface="Sylfaen" panose="010A0502050306030303" pitchFamily="18" charset="0"/>
                <a:cs typeface="Times New Roman" panose="02020603050405020304" pitchFamily="18" charset="0"/>
              </a:rPr>
              <a:t>(Ma anche altri obblighi relativi allo status di condomino: partecipazione ad assemblee condominiali, impugnazione di delibere assembleari che minano sicurezza edificio, impulso all’amministratore)</a:t>
            </a:r>
          </a:p>
          <a:p>
            <a:pPr marL="0" indent="0" algn="just">
              <a:buFont typeface="Wingdings" panose="05000000000000000000" pitchFamily="2" charset="2"/>
              <a:buNone/>
              <a:defRPr/>
            </a:pPr>
            <a:endParaRPr lang="it-IT" b="1" dirty="0">
              <a:solidFill>
                <a:schemeClr val="tx1"/>
              </a:solidFill>
              <a:effectLst>
                <a:outerShdw blurRad="38100" dist="38100" dir="2700000" algn="tl">
                  <a:srgbClr val="000000">
                    <a:alpha val="43137"/>
                  </a:srgbClr>
                </a:outerShdw>
              </a:effectLst>
              <a:latin typeface="Sylfaen" panose="010A0502050306030303" pitchFamily="18" charset="0"/>
              <a:cs typeface="Times New Roman" panose="02020603050405020304" pitchFamily="18" charset="0"/>
            </a:endParaRPr>
          </a:p>
          <a:p>
            <a:pPr marL="0" indent="0" algn="ctr">
              <a:buFont typeface="Wingdings" panose="05000000000000000000" pitchFamily="2" charset="2"/>
              <a:buNone/>
              <a:defRPr/>
            </a:pPr>
            <a:endParaRPr lang="it-IT" sz="2800" b="1" dirty="0">
              <a:solidFill>
                <a:srgbClr val="00B050"/>
              </a:solidFill>
              <a:effectLst>
                <a:outerShdw blurRad="38100" dist="38100" dir="2700000" algn="tl">
                  <a:srgbClr val="000000">
                    <a:alpha val="43137"/>
                  </a:srgbClr>
                </a:outerShdw>
              </a:effectLst>
              <a:latin typeface="Sylfaen" panose="010A0502050306030303" pitchFamily="18" charset="0"/>
              <a:cs typeface="Times New Roman" panose="02020603050405020304" pitchFamily="18" charset="0"/>
            </a:endParaRPr>
          </a:p>
          <a:p>
            <a:pPr marL="0" indent="0" algn="ctr">
              <a:buFont typeface="Wingdings" panose="05000000000000000000" pitchFamily="2" charset="2"/>
              <a:buNone/>
              <a:defRPr/>
            </a:pPr>
            <a:endParaRPr lang="it-IT" sz="2800" b="1" dirty="0">
              <a:solidFill>
                <a:srgbClr val="00B050"/>
              </a:solidFill>
              <a:effectLst>
                <a:outerShdw blurRad="38100" dist="38100" dir="2700000" algn="tl">
                  <a:srgbClr val="000000">
                    <a:alpha val="43137"/>
                  </a:srgbClr>
                </a:outerShdw>
              </a:effectLst>
              <a:latin typeface="Sylfaen" panose="010A0502050306030303" pitchFamily="18" charset="0"/>
              <a:cs typeface="Times New Roman" panose="02020603050405020304" pitchFamily="18" charset="0"/>
            </a:endParaRPr>
          </a:p>
        </p:txBody>
      </p:sp>
      <p:pic>
        <p:nvPicPr>
          <p:cNvPr id="4" name="Immagine 3"/>
          <p:cNvPicPr>
            <a:picLocks noChangeAspect="1"/>
          </p:cNvPicPr>
          <p:nvPr/>
        </p:nvPicPr>
        <p:blipFill>
          <a:blip r:embed="rId2"/>
          <a:stretch>
            <a:fillRect/>
          </a:stretch>
        </p:blipFill>
        <p:spPr>
          <a:xfrm>
            <a:off x="365761" y="0"/>
            <a:ext cx="2917767" cy="1114425"/>
          </a:xfrm>
          <a:prstGeom prst="rect">
            <a:avLst/>
          </a:prstGeom>
        </p:spPr>
      </p:pic>
    </p:spTree>
    <p:extLst>
      <p:ext uri="{BB962C8B-B14F-4D97-AF65-F5344CB8AC3E}">
        <p14:creationId xmlns:p14="http://schemas.microsoft.com/office/powerpoint/2010/main" val="215968465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097280" y="253352"/>
            <a:ext cx="10058400" cy="1450757"/>
          </a:xfrm>
        </p:spPr>
        <p:txBody>
          <a:bodyPr>
            <a:normAutofit fontScale="90000"/>
          </a:bodyPr>
          <a:lstStyle/>
          <a:p>
            <a:pPr algn="ctr"/>
            <a:br>
              <a:rPr lang="it-IT" sz="6000" dirty="0"/>
            </a:br>
            <a:br>
              <a:rPr lang="it-IT" sz="6000" dirty="0"/>
            </a:br>
            <a:br>
              <a:rPr lang="it-IT" sz="6000" dirty="0"/>
            </a:br>
            <a:br>
              <a:rPr lang="it-IT" sz="6000" dirty="0"/>
            </a:br>
            <a:br>
              <a:rPr lang="it-IT" sz="6000" dirty="0"/>
            </a:br>
            <a:br>
              <a:rPr lang="it-IT" sz="6000" dirty="0"/>
            </a:br>
            <a:br>
              <a:rPr lang="it-IT" sz="6000" dirty="0"/>
            </a:br>
            <a:r>
              <a:rPr lang="it-IT" sz="4000" dirty="0">
                <a:latin typeface="Sylfaen" panose="010A0502050306030303" pitchFamily="18" charset="0"/>
              </a:rPr>
              <a:t>Immobile abitato dal debitore:</a:t>
            </a:r>
            <a:br>
              <a:rPr lang="it-IT" sz="4000" dirty="0">
                <a:latin typeface="Sylfaen" panose="010A0502050306030303" pitchFamily="18" charset="0"/>
              </a:rPr>
            </a:br>
            <a:r>
              <a:rPr lang="it-IT" sz="4000" dirty="0">
                <a:latin typeface="Sylfaen" panose="010A0502050306030303" pitchFamily="18" charset="0"/>
              </a:rPr>
              <a:t>in quali casi si libera </a:t>
            </a:r>
            <a:endParaRPr lang="it-IT" sz="3300" dirty="0">
              <a:latin typeface="Sylfaen" panose="010A0502050306030303" pitchFamily="18" charset="0"/>
            </a:endParaRPr>
          </a:p>
        </p:txBody>
      </p:sp>
      <p:sp>
        <p:nvSpPr>
          <p:cNvPr id="6" name="Segnaposto contenuto 5"/>
          <p:cNvSpPr>
            <a:spLocks noGrp="1"/>
          </p:cNvSpPr>
          <p:nvPr>
            <p:ph idx="1"/>
          </p:nvPr>
        </p:nvSpPr>
        <p:spPr>
          <a:xfrm>
            <a:off x="1164392" y="1795400"/>
            <a:ext cx="10058400" cy="4023360"/>
          </a:xfrm>
        </p:spPr>
        <p:txBody>
          <a:bodyPr>
            <a:normAutofit fontScale="92500" lnSpcReduction="10000"/>
          </a:bodyPr>
          <a:lstStyle/>
          <a:p>
            <a:pPr marL="0" indent="0" algn="ctr">
              <a:buNone/>
              <a:defRPr/>
            </a:pPr>
            <a:r>
              <a:rPr lang="it-IT" sz="2800" b="1" dirty="0">
                <a:solidFill>
                  <a:srgbClr val="0070C0"/>
                </a:solidFill>
                <a:effectLst>
                  <a:outerShdw blurRad="38100" dist="38100" dir="2700000" algn="tl">
                    <a:srgbClr val="000000">
                      <a:alpha val="43137"/>
                    </a:srgbClr>
                  </a:outerShdw>
                </a:effectLst>
                <a:latin typeface="Sylfaen" panose="010A0502050306030303" pitchFamily="18" charset="0"/>
                <a:cs typeface="Times New Roman" panose="02020603050405020304" pitchFamily="18" charset="0"/>
              </a:rPr>
              <a:t>«GLI ALTRI OBBLIGHI CHE LA LEGGE PONE A SUO CARICO»</a:t>
            </a:r>
          </a:p>
          <a:p>
            <a:pPr marL="0" indent="0" algn="ctr">
              <a:buFont typeface="Wingdings" panose="05000000000000000000" pitchFamily="2" charset="2"/>
              <a:buNone/>
              <a:defRPr/>
            </a:pPr>
            <a:r>
              <a:rPr lang="it-IT" sz="2800" b="1" dirty="0">
                <a:solidFill>
                  <a:srgbClr val="FF0000"/>
                </a:solidFill>
                <a:effectLst>
                  <a:outerShdw blurRad="38100" dist="38100" dir="2700000" algn="tl">
                    <a:srgbClr val="000000">
                      <a:alpha val="43137"/>
                    </a:srgbClr>
                  </a:outerShdw>
                </a:effectLst>
                <a:latin typeface="Sylfaen" panose="010A0502050306030303" pitchFamily="18" charset="0"/>
                <a:cs typeface="Times New Roman" panose="02020603050405020304" pitchFamily="18" charset="0"/>
              </a:rPr>
              <a:t>VIOLAZIONI RILEVANTI: IMMOBILE ABITATO IN CONDOMINIO</a:t>
            </a:r>
          </a:p>
          <a:p>
            <a:pPr marL="0" indent="0" algn="ctr">
              <a:buFont typeface="Wingdings" panose="05000000000000000000" pitchFamily="2" charset="2"/>
              <a:buNone/>
              <a:defRPr/>
            </a:pPr>
            <a:r>
              <a:rPr lang="it-IT" sz="2800" b="1" dirty="0">
                <a:solidFill>
                  <a:srgbClr val="7030A0"/>
                </a:solidFill>
                <a:effectLst>
                  <a:outerShdw blurRad="38100" dist="38100" dir="2700000" algn="tl">
                    <a:srgbClr val="000000">
                      <a:alpha val="43137"/>
                    </a:srgbClr>
                  </a:outerShdw>
                </a:effectLst>
                <a:latin typeface="Sylfaen" panose="010A0502050306030303" pitchFamily="18" charset="0"/>
                <a:cs typeface="Times New Roman" panose="02020603050405020304" pitchFamily="18" charset="0"/>
              </a:rPr>
              <a:t>CONDOTTE INCIDENTI SUL VALORE ECONOMICO DEL BENE</a:t>
            </a:r>
          </a:p>
          <a:p>
            <a:pPr marL="0" indent="0" algn="ctr">
              <a:buFont typeface="Wingdings" panose="05000000000000000000" pitchFamily="2" charset="2"/>
              <a:buNone/>
              <a:defRPr/>
            </a:pPr>
            <a:r>
              <a:rPr lang="it-IT" sz="2400" b="1" dirty="0">
                <a:solidFill>
                  <a:srgbClr val="7030A0"/>
                </a:solidFill>
                <a:effectLst>
                  <a:outerShdw blurRad="38100" dist="38100" dir="2700000" algn="tl">
                    <a:srgbClr val="000000">
                      <a:alpha val="43137"/>
                    </a:srgbClr>
                  </a:outerShdw>
                </a:effectLst>
                <a:latin typeface="Sylfaen" panose="010A0502050306030303" pitchFamily="18" charset="0"/>
                <a:cs typeface="Times New Roman" panose="02020603050405020304" pitchFamily="18" charset="0"/>
              </a:rPr>
              <a:t>DA CUI SCATURISCE UN COSTO POTENZIALMENTE GRAVANTE SULL’AGGIUDICATARIO (ART. 63 DISP. ATT. C.C.):  </a:t>
            </a:r>
            <a:r>
              <a:rPr lang="it-IT" sz="2400" b="1" dirty="0">
                <a:solidFill>
                  <a:schemeClr val="tx1"/>
                </a:solidFill>
                <a:effectLst>
                  <a:outerShdw blurRad="38100" dist="38100" dir="2700000" algn="tl">
                    <a:srgbClr val="000000">
                      <a:alpha val="43137"/>
                    </a:srgbClr>
                  </a:outerShdw>
                </a:effectLst>
                <a:latin typeface="Sylfaen" panose="010A0502050306030303" pitchFamily="18" charset="0"/>
                <a:cs typeface="Times New Roman" panose="02020603050405020304" pitchFamily="18" charset="0"/>
              </a:rPr>
              <a:t>omesso pagamento di oneri condominiali ordinari e di spese per opere di riparazione di parti comuni in corso di compimento e rateizzazione al momento del pignoramento (es tinteggiatura facciata), ma non spese di manutenzione straordinaria (rileva il momento deliberativo);</a:t>
            </a:r>
          </a:p>
          <a:p>
            <a:pPr marL="0" indent="0" algn="ctr">
              <a:buFont typeface="Wingdings" panose="05000000000000000000" pitchFamily="2" charset="2"/>
              <a:buNone/>
              <a:defRPr/>
            </a:pPr>
            <a:r>
              <a:rPr lang="it-IT" sz="2400" b="1" dirty="0">
                <a:solidFill>
                  <a:srgbClr val="7030A0"/>
                </a:solidFill>
                <a:effectLst>
                  <a:outerShdw blurRad="38100" dist="38100" dir="2700000" algn="tl">
                    <a:srgbClr val="000000">
                      <a:alpha val="43137"/>
                    </a:srgbClr>
                  </a:outerShdw>
                </a:effectLst>
                <a:latin typeface="Sylfaen" panose="010A0502050306030303" pitchFamily="18" charset="0"/>
                <a:cs typeface="Times New Roman" panose="02020603050405020304" pitchFamily="18" charset="0"/>
              </a:rPr>
              <a:t>DA CUI SCATURISCE UNA MINORE APPETIBILITA’ DEL BENE: </a:t>
            </a:r>
            <a:r>
              <a:rPr lang="it-IT" sz="2400" b="1" dirty="0">
                <a:solidFill>
                  <a:schemeClr val="tx1"/>
                </a:solidFill>
                <a:effectLst>
                  <a:outerShdw blurRad="38100" dist="38100" dir="2700000" algn="tl">
                    <a:srgbClr val="000000">
                      <a:alpha val="43137"/>
                    </a:srgbClr>
                  </a:outerShdw>
                </a:effectLst>
                <a:latin typeface="Sylfaen" panose="010A0502050306030303" pitchFamily="18" charset="0"/>
                <a:cs typeface="Times New Roman" panose="02020603050405020304" pitchFamily="18" charset="0"/>
              </a:rPr>
              <a:t>atti emulativi, atti vandalici, decise condotte di inerzia o ostruzionismo nelle assemblee vertenti su opere relative alla integrità del bene.</a:t>
            </a:r>
          </a:p>
          <a:p>
            <a:pPr marL="0" indent="0" algn="just">
              <a:buFont typeface="Wingdings" panose="05000000000000000000" pitchFamily="2" charset="2"/>
              <a:buNone/>
              <a:defRPr/>
            </a:pPr>
            <a:endParaRPr lang="it-IT" b="1" dirty="0">
              <a:solidFill>
                <a:schemeClr val="tx1"/>
              </a:solidFill>
              <a:effectLst>
                <a:outerShdw blurRad="38100" dist="38100" dir="2700000" algn="tl">
                  <a:srgbClr val="000000">
                    <a:alpha val="43137"/>
                  </a:srgbClr>
                </a:outerShdw>
              </a:effectLst>
              <a:latin typeface="Sylfaen" panose="010A0502050306030303" pitchFamily="18" charset="0"/>
              <a:cs typeface="Times New Roman" panose="02020603050405020304" pitchFamily="18" charset="0"/>
            </a:endParaRPr>
          </a:p>
          <a:p>
            <a:pPr marL="0" indent="0" algn="ctr">
              <a:buFont typeface="Wingdings" panose="05000000000000000000" pitchFamily="2" charset="2"/>
              <a:buNone/>
              <a:defRPr/>
            </a:pPr>
            <a:endParaRPr lang="it-IT" sz="2800" b="1" dirty="0">
              <a:solidFill>
                <a:srgbClr val="00B050"/>
              </a:solidFill>
              <a:effectLst>
                <a:outerShdw blurRad="38100" dist="38100" dir="2700000" algn="tl">
                  <a:srgbClr val="000000">
                    <a:alpha val="43137"/>
                  </a:srgbClr>
                </a:outerShdw>
              </a:effectLst>
              <a:latin typeface="Sylfaen" panose="010A0502050306030303" pitchFamily="18" charset="0"/>
              <a:cs typeface="Times New Roman" panose="02020603050405020304" pitchFamily="18" charset="0"/>
            </a:endParaRPr>
          </a:p>
          <a:p>
            <a:pPr marL="0" indent="0" algn="ctr">
              <a:buFont typeface="Wingdings" panose="05000000000000000000" pitchFamily="2" charset="2"/>
              <a:buNone/>
              <a:defRPr/>
            </a:pPr>
            <a:endParaRPr lang="it-IT" sz="2800" b="1" dirty="0">
              <a:solidFill>
                <a:srgbClr val="00B050"/>
              </a:solidFill>
              <a:effectLst>
                <a:outerShdw blurRad="38100" dist="38100" dir="2700000" algn="tl">
                  <a:srgbClr val="000000">
                    <a:alpha val="43137"/>
                  </a:srgbClr>
                </a:outerShdw>
              </a:effectLst>
              <a:latin typeface="Sylfaen" panose="010A0502050306030303" pitchFamily="18" charset="0"/>
              <a:cs typeface="Times New Roman" panose="02020603050405020304" pitchFamily="18" charset="0"/>
            </a:endParaRPr>
          </a:p>
        </p:txBody>
      </p:sp>
      <p:pic>
        <p:nvPicPr>
          <p:cNvPr id="4" name="Immagine 3"/>
          <p:cNvPicPr>
            <a:picLocks noChangeAspect="1"/>
          </p:cNvPicPr>
          <p:nvPr/>
        </p:nvPicPr>
        <p:blipFill>
          <a:blip r:embed="rId2"/>
          <a:stretch>
            <a:fillRect/>
          </a:stretch>
        </p:blipFill>
        <p:spPr>
          <a:xfrm>
            <a:off x="365761" y="0"/>
            <a:ext cx="2917767" cy="1114425"/>
          </a:xfrm>
          <a:prstGeom prst="rect">
            <a:avLst/>
          </a:prstGeom>
        </p:spPr>
      </p:pic>
    </p:spTree>
    <p:extLst>
      <p:ext uri="{BB962C8B-B14F-4D97-AF65-F5344CB8AC3E}">
        <p14:creationId xmlns:p14="http://schemas.microsoft.com/office/powerpoint/2010/main" val="297397460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097280" y="253352"/>
            <a:ext cx="10058400" cy="1450757"/>
          </a:xfrm>
        </p:spPr>
        <p:txBody>
          <a:bodyPr>
            <a:normAutofit fontScale="90000"/>
          </a:bodyPr>
          <a:lstStyle/>
          <a:p>
            <a:pPr algn="ctr"/>
            <a:br>
              <a:rPr lang="it-IT" sz="6000" dirty="0"/>
            </a:br>
            <a:br>
              <a:rPr lang="it-IT" sz="6000" dirty="0"/>
            </a:br>
            <a:br>
              <a:rPr lang="it-IT" sz="6000" dirty="0"/>
            </a:br>
            <a:br>
              <a:rPr lang="it-IT" sz="6000" dirty="0"/>
            </a:br>
            <a:br>
              <a:rPr lang="it-IT" sz="6000" dirty="0"/>
            </a:br>
            <a:br>
              <a:rPr lang="it-IT" sz="6000" dirty="0"/>
            </a:br>
            <a:br>
              <a:rPr lang="it-IT" sz="6000" dirty="0"/>
            </a:br>
            <a:r>
              <a:rPr lang="it-IT" sz="4000" dirty="0">
                <a:latin typeface="Sylfaen" panose="010A0502050306030303" pitchFamily="18" charset="0"/>
              </a:rPr>
              <a:t>Immobile abitato dal debitore:</a:t>
            </a:r>
            <a:br>
              <a:rPr lang="it-IT" sz="4000" dirty="0">
                <a:latin typeface="Sylfaen" panose="010A0502050306030303" pitchFamily="18" charset="0"/>
              </a:rPr>
            </a:br>
            <a:r>
              <a:rPr lang="it-IT" sz="4000" dirty="0">
                <a:latin typeface="Sylfaen" panose="010A0502050306030303" pitchFamily="18" charset="0"/>
              </a:rPr>
              <a:t>il ruolo del custode </a:t>
            </a:r>
            <a:endParaRPr lang="it-IT" sz="3300" dirty="0">
              <a:latin typeface="Sylfaen" panose="010A0502050306030303" pitchFamily="18" charset="0"/>
            </a:endParaRPr>
          </a:p>
        </p:txBody>
      </p:sp>
      <p:sp>
        <p:nvSpPr>
          <p:cNvPr id="6" name="Segnaposto contenuto 5"/>
          <p:cNvSpPr>
            <a:spLocks noGrp="1"/>
          </p:cNvSpPr>
          <p:nvPr>
            <p:ph idx="1"/>
          </p:nvPr>
        </p:nvSpPr>
        <p:spPr>
          <a:xfrm>
            <a:off x="1164392" y="1795400"/>
            <a:ext cx="10058400" cy="4023360"/>
          </a:xfrm>
        </p:spPr>
        <p:txBody>
          <a:bodyPr>
            <a:normAutofit fontScale="85000" lnSpcReduction="20000"/>
          </a:bodyPr>
          <a:lstStyle/>
          <a:p>
            <a:pPr marL="0" indent="0" algn="ctr">
              <a:buNone/>
              <a:defRPr/>
            </a:pPr>
            <a:r>
              <a:rPr lang="it-IT" sz="2800" b="1" dirty="0">
                <a:solidFill>
                  <a:srgbClr val="0070C0"/>
                </a:solidFill>
                <a:effectLst>
                  <a:outerShdw blurRad="38100" dist="38100" dir="2700000" algn="tl">
                    <a:srgbClr val="000000">
                      <a:alpha val="43137"/>
                    </a:srgbClr>
                  </a:outerShdw>
                </a:effectLst>
                <a:latin typeface="Sylfaen" panose="010A0502050306030303" pitchFamily="18" charset="0"/>
                <a:cs typeface="Times New Roman" panose="02020603050405020304" pitchFamily="18" charset="0"/>
              </a:rPr>
              <a:t>I COMPITI DEL CUSTODE </a:t>
            </a:r>
          </a:p>
          <a:p>
            <a:pPr marL="0" indent="0" algn="ctr">
              <a:buFont typeface="Wingdings" panose="05000000000000000000" pitchFamily="2" charset="2"/>
              <a:buNone/>
              <a:defRPr/>
            </a:pPr>
            <a:endParaRPr lang="it-IT" sz="2400" b="1" dirty="0">
              <a:solidFill>
                <a:srgbClr val="00B050"/>
              </a:solidFill>
              <a:effectLst>
                <a:outerShdw blurRad="38100" dist="38100" dir="2700000" algn="tl">
                  <a:srgbClr val="000000">
                    <a:alpha val="43137"/>
                  </a:srgbClr>
                </a:outerShdw>
              </a:effectLst>
              <a:latin typeface="Sylfaen" panose="010A0502050306030303" pitchFamily="18" charset="0"/>
              <a:cs typeface="Times New Roman" panose="02020603050405020304" pitchFamily="18" charset="0"/>
            </a:endParaRPr>
          </a:p>
          <a:p>
            <a:pPr marL="0" indent="0" algn="ctr">
              <a:buFont typeface="Wingdings" panose="05000000000000000000" pitchFamily="2" charset="2"/>
              <a:buNone/>
              <a:defRPr/>
            </a:pPr>
            <a:r>
              <a:rPr lang="it-IT" sz="2400" b="1" dirty="0">
                <a:solidFill>
                  <a:srgbClr val="00B050"/>
                </a:solidFill>
                <a:effectLst>
                  <a:outerShdw blurRad="38100" dist="38100" dir="2700000" algn="tl">
                    <a:srgbClr val="000000">
                      <a:alpha val="43137"/>
                    </a:srgbClr>
                  </a:outerShdw>
                </a:effectLst>
                <a:latin typeface="Sylfaen" panose="010A0502050306030303" pitchFamily="18" charset="0"/>
                <a:cs typeface="Times New Roman" panose="02020603050405020304" pitchFamily="18" charset="0"/>
              </a:rPr>
              <a:t>CONSERVAZIONE</a:t>
            </a:r>
            <a:r>
              <a:rPr lang="it-IT" sz="2400" b="1" dirty="0">
                <a:solidFill>
                  <a:srgbClr val="FF0000"/>
                </a:solidFill>
                <a:effectLst>
                  <a:outerShdw blurRad="38100" dist="38100" dir="2700000" algn="tl">
                    <a:srgbClr val="000000">
                      <a:alpha val="43137"/>
                    </a:srgbClr>
                  </a:outerShdw>
                </a:effectLst>
                <a:latin typeface="Sylfaen" panose="010A0502050306030303" pitchFamily="18" charset="0"/>
                <a:cs typeface="Times New Roman" panose="02020603050405020304" pitchFamily="18" charset="0"/>
              </a:rPr>
              <a:t> </a:t>
            </a:r>
          </a:p>
          <a:p>
            <a:pPr marL="0" indent="0">
              <a:buFont typeface="Wingdings" panose="05000000000000000000" pitchFamily="2" charset="2"/>
              <a:buNone/>
              <a:defRPr/>
            </a:pPr>
            <a:r>
              <a:rPr lang="it-IT" sz="2400" b="1" dirty="0">
                <a:solidFill>
                  <a:srgbClr val="002060"/>
                </a:solidFill>
                <a:effectLst>
                  <a:outerShdw blurRad="38100" dist="38100" dir="2700000" algn="tl">
                    <a:srgbClr val="000000">
                      <a:alpha val="43137"/>
                    </a:srgbClr>
                  </a:outerShdw>
                </a:effectLst>
                <a:latin typeface="Sylfaen" panose="010A0502050306030303" pitchFamily="18" charset="0"/>
                <a:cs typeface="Times New Roman" panose="02020603050405020304" pitchFamily="18" charset="0"/>
              </a:rPr>
              <a:t>Preservare l’integrità materiale e il valore economico dell’immobile;</a:t>
            </a:r>
          </a:p>
          <a:p>
            <a:pPr marL="0" indent="0" algn="ctr">
              <a:buFont typeface="Wingdings" panose="05000000000000000000" pitchFamily="2" charset="2"/>
              <a:buNone/>
              <a:defRPr/>
            </a:pPr>
            <a:r>
              <a:rPr lang="it-IT" sz="2400" b="1" dirty="0">
                <a:solidFill>
                  <a:srgbClr val="FFC000"/>
                </a:solidFill>
                <a:effectLst>
                  <a:outerShdw blurRad="38100" dist="38100" dir="2700000" algn="tl">
                    <a:srgbClr val="000000">
                      <a:alpha val="43137"/>
                    </a:srgbClr>
                  </a:outerShdw>
                </a:effectLst>
                <a:latin typeface="Sylfaen" panose="010A0502050306030303" pitchFamily="18" charset="0"/>
                <a:cs typeface="Times New Roman" panose="02020603050405020304" pitchFamily="18" charset="0"/>
              </a:rPr>
              <a:t>AMMINISTRAZIONE </a:t>
            </a:r>
          </a:p>
          <a:p>
            <a:pPr marL="0" indent="0">
              <a:buFont typeface="Wingdings" panose="05000000000000000000" pitchFamily="2" charset="2"/>
              <a:buNone/>
              <a:defRPr/>
            </a:pPr>
            <a:r>
              <a:rPr lang="it-IT" sz="2400" b="1" dirty="0">
                <a:solidFill>
                  <a:srgbClr val="002060"/>
                </a:solidFill>
                <a:effectLst>
                  <a:outerShdw blurRad="38100" dist="38100" dir="2700000" algn="tl">
                    <a:srgbClr val="000000">
                      <a:alpha val="43137"/>
                    </a:srgbClr>
                  </a:outerShdw>
                </a:effectLst>
                <a:latin typeface="Sylfaen" panose="010A0502050306030303" pitchFamily="18" charset="0"/>
                <a:cs typeface="Times New Roman" panose="02020603050405020304" pitchFamily="18" charset="0"/>
              </a:rPr>
              <a:t>Mantenimento e incremento delle potenzialità del cespite (ivi compreso il suo valore d’uso) ai  fini del migliore risultato liquidatorio,  con attività di gestione attiva (concessione in locazione, riscossione canoni); </a:t>
            </a:r>
          </a:p>
          <a:p>
            <a:pPr marL="0" indent="0" algn="ctr">
              <a:buFont typeface="Wingdings" panose="05000000000000000000" pitchFamily="2" charset="2"/>
              <a:buNone/>
              <a:defRPr/>
            </a:pPr>
            <a:r>
              <a:rPr lang="it-IT" sz="2400" b="1" dirty="0">
                <a:solidFill>
                  <a:srgbClr val="C00000"/>
                </a:solidFill>
                <a:effectLst>
                  <a:outerShdw blurRad="38100" dist="38100" dir="2700000" algn="tl">
                    <a:srgbClr val="000000">
                      <a:alpha val="43137"/>
                    </a:srgbClr>
                  </a:outerShdw>
                </a:effectLst>
                <a:latin typeface="Sylfaen" panose="010A0502050306030303" pitchFamily="18" charset="0"/>
                <a:cs typeface="Times New Roman" panose="02020603050405020304" pitchFamily="18" charset="0"/>
              </a:rPr>
              <a:t>LIQUIDAZIONE</a:t>
            </a:r>
            <a:r>
              <a:rPr lang="it-IT" sz="2400" b="1" dirty="0">
                <a:solidFill>
                  <a:srgbClr val="FF0000"/>
                </a:solidFill>
                <a:effectLst>
                  <a:outerShdw blurRad="38100" dist="38100" dir="2700000" algn="tl">
                    <a:srgbClr val="000000">
                      <a:alpha val="43137"/>
                    </a:srgbClr>
                  </a:outerShdw>
                </a:effectLst>
                <a:latin typeface="Sylfaen" panose="010A0502050306030303" pitchFamily="18" charset="0"/>
                <a:cs typeface="Times New Roman" panose="02020603050405020304" pitchFamily="18" charset="0"/>
              </a:rPr>
              <a:t> </a:t>
            </a:r>
          </a:p>
          <a:p>
            <a:pPr marL="0" indent="0" algn="just">
              <a:buFont typeface="Wingdings" panose="05000000000000000000" pitchFamily="2" charset="2"/>
              <a:buNone/>
              <a:defRPr/>
            </a:pPr>
            <a:r>
              <a:rPr lang="it-IT" sz="2400" b="1" dirty="0">
                <a:solidFill>
                  <a:srgbClr val="002060"/>
                </a:solidFill>
                <a:effectLst>
                  <a:outerShdw blurRad="38100" dist="38100" dir="2700000" algn="tl">
                    <a:srgbClr val="000000">
                      <a:alpha val="43137"/>
                    </a:srgbClr>
                  </a:outerShdw>
                </a:effectLst>
                <a:latin typeface="Sylfaen" panose="010A0502050306030303" pitchFamily="18" charset="0"/>
                <a:cs typeface="Times New Roman" panose="02020603050405020304" pitchFamily="18" charset="0"/>
              </a:rPr>
              <a:t>Attività informativa dei meccanismi di vendita, accompagnamento a visionare l’immobile, informazione agli interessati, svolgimento concreto delle formalità pubblicitarie (se previsto in ordinanza)-</a:t>
            </a:r>
          </a:p>
          <a:p>
            <a:pPr marL="0" indent="0" algn="ctr">
              <a:buNone/>
              <a:defRPr/>
            </a:pPr>
            <a:endParaRPr lang="it-IT" sz="2800" b="1" dirty="0">
              <a:solidFill>
                <a:srgbClr val="0070C0"/>
              </a:solidFill>
              <a:effectLst>
                <a:outerShdw blurRad="38100" dist="38100" dir="2700000" algn="tl">
                  <a:srgbClr val="000000">
                    <a:alpha val="43137"/>
                  </a:srgbClr>
                </a:outerShdw>
              </a:effectLst>
              <a:latin typeface="Sylfaen" panose="010A0502050306030303" pitchFamily="18" charset="0"/>
              <a:cs typeface="Times New Roman" panose="02020603050405020304" pitchFamily="18" charset="0"/>
            </a:endParaRPr>
          </a:p>
          <a:p>
            <a:pPr marL="0" indent="0" algn="just">
              <a:buFont typeface="Wingdings" panose="05000000000000000000" pitchFamily="2" charset="2"/>
              <a:buNone/>
              <a:defRPr/>
            </a:pPr>
            <a:endParaRPr lang="it-IT" b="1" dirty="0">
              <a:solidFill>
                <a:schemeClr val="tx1"/>
              </a:solidFill>
              <a:effectLst>
                <a:outerShdw blurRad="38100" dist="38100" dir="2700000" algn="tl">
                  <a:srgbClr val="000000">
                    <a:alpha val="43137"/>
                  </a:srgbClr>
                </a:outerShdw>
              </a:effectLst>
              <a:latin typeface="Sylfaen" panose="010A0502050306030303" pitchFamily="18" charset="0"/>
              <a:cs typeface="Times New Roman" panose="02020603050405020304" pitchFamily="18" charset="0"/>
            </a:endParaRPr>
          </a:p>
          <a:p>
            <a:pPr marL="0" indent="0" algn="ctr">
              <a:buFont typeface="Wingdings" panose="05000000000000000000" pitchFamily="2" charset="2"/>
              <a:buNone/>
              <a:defRPr/>
            </a:pPr>
            <a:endParaRPr lang="it-IT" sz="2800" b="1" dirty="0">
              <a:solidFill>
                <a:srgbClr val="00B050"/>
              </a:solidFill>
              <a:effectLst>
                <a:outerShdw blurRad="38100" dist="38100" dir="2700000" algn="tl">
                  <a:srgbClr val="000000">
                    <a:alpha val="43137"/>
                  </a:srgbClr>
                </a:outerShdw>
              </a:effectLst>
              <a:latin typeface="Sylfaen" panose="010A0502050306030303" pitchFamily="18" charset="0"/>
              <a:cs typeface="Times New Roman" panose="02020603050405020304" pitchFamily="18" charset="0"/>
            </a:endParaRPr>
          </a:p>
          <a:p>
            <a:pPr marL="0" indent="0" algn="ctr">
              <a:buFont typeface="Wingdings" panose="05000000000000000000" pitchFamily="2" charset="2"/>
              <a:buNone/>
              <a:defRPr/>
            </a:pPr>
            <a:endParaRPr lang="it-IT" sz="2800" b="1" dirty="0">
              <a:solidFill>
                <a:srgbClr val="00B050"/>
              </a:solidFill>
              <a:effectLst>
                <a:outerShdw blurRad="38100" dist="38100" dir="2700000" algn="tl">
                  <a:srgbClr val="000000">
                    <a:alpha val="43137"/>
                  </a:srgbClr>
                </a:outerShdw>
              </a:effectLst>
              <a:latin typeface="Sylfaen" panose="010A0502050306030303" pitchFamily="18" charset="0"/>
              <a:cs typeface="Times New Roman" panose="02020603050405020304" pitchFamily="18" charset="0"/>
            </a:endParaRPr>
          </a:p>
        </p:txBody>
      </p:sp>
      <p:pic>
        <p:nvPicPr>
          <p:cNvPr id="4" name="Immagine 3"/>
          <p:cNvPicPr>
            <a:picLocks noChangeAspect="1"/>
          </p:cNvPicPr>
          <p:nvPr/>
        </p:nvPicPr>
        <p:blipFill>
          <a:blip r:embed="rId2"/>
          <a:stretch>
            <a:fillRect/>
          </a:stretch>
        </p:blipFill>
        <p:spPr>
          <a:xfrm>
            <a:off x="365761" y="0"/>
            <a:ext cx="2917767" cy="1114425"/>
          </a:xfrm>
          <a:prstGeom prst="rect">
            <a:avLst/>
          </a:prstGeom>
        </p:spPr>
      </p:pic>
    </p:spTree>
    <p:extLst>
      <p:ext uri="{BB962C8B-B14F-4D97-AF65-F5344CB8AC3E}">
        <p14:creationId xmlns:p14="http://schemas.microsoft.com/office/powerpoint/2010/main" val="348853652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097280" y="253352"/>
            <a:ext cx="10058400" cy="1450757"/>
          </a:xfrm>
        </p:spPr>
        <p:txBody>
          <a:bodyPr>
            <a:normAutofit fontScale="90000"/>
          </a:bodyPr>
          <a:lstStyle/>
          <a:p>
            <a:pPr algn="ctr"/>
            <a:br>
              <a:rPr lang="it-IT" sz="6000" dirty="0"/>
            </a:br>
            <a:br>
              <a:rPr lang="it-IT" sz="6000" dirty="0"/>
            </a:br>
            <a:br>
              <a:rPr lang="it-IT" sz="6000" dirty="0"/>
            </a:br>
            <a:br>
              <a:rPr lang="it-IT" sz="6000" dirty="0"/>
            </a:br>
            <a:br>
              <a:rPr lang="it-IT" sz="6000" dirty="0"/>
            </a:br>
            <a:br>
              <a:rPr lang="it-IT" sz="6000" dirty="0"/>
            </a:br>
            <a:br>
              <a:rPr lang="it-IT" sz="6000" dirty="0"/>
            </a:br>
            <a:r>
              <a:rPr lang="it-IT" sz="4000" dirty="0">
                <a:latin typeface="Sylfaen" panose="010A0502050306030303" pitchFamily="18" charset="0"/>
              </a:rPr>
              <a:t>Immobile abitato dal debitore:</a:t>
            </a:r>
            <a:br>
              <a:rPr lang="it-IT" sz="4000" dirty="0">
                <a:latin typeface="Sylfaen" panose="010A0502050306030303" pitchFamily="18" charset="0"/>
              </a:rPr>
            </a:br>
            <a:r>
              <a:rPr lang="it-IT" sz="4000" dirty="0">
                <a:latin typeface="Sylfaen" panose="010A0502050306030303" pitchFamily="18" charset="0"/>
              </a:rPr>
              <a:t>il ruolo del custode </a:t>
            </a:r>
            <a:endParaRPr lang="it-IT" sz="3300" dirty="0">
              <a:latin typeface="Sylfaen" panose="010A0502050306030303" pitchFamily="18" charset="0"/>
            </a:endParaRPr>
          </a:p>
        </p:txBody>
      </p:sp>
      <p:sp>
        <p:nvSpPr>
          <p:cNvPr id="6" name="Segnaposto contenuto 5"/>
          <p:cNvSpPr>
            <a:spLocks noGrp="1"/>
          </p:cNvSpPr>
          <p:nvPr>
            <p:ph idx="1"/>
          </p:nvPr>
        </p:nvSpPr>
        <p:spPr>
          <a:xfrm>
            <a:off x="1164392" y="1795400"/>
            <a:ext cx="10058400" cy="4023360"/>
          </a:xfrm>
        </p:spPr>
        <p:txBody>
          <a:bodyPr>
            <a:normAutofit fontScale="77500" lnSpcReduction="20000"/>
          </a:bodyPr>
          <a:lstStyle/>
          <a:p>
            <a:pPr marL="0" indent="0" algn="ctr">
              <a:buNone/>
              <a:defRPr/>
            </a:pPr>
            <a:r>
              <a:rPr lang="it-IT" sz="2800" b="1" dirty="0">
                <a:solidFill>
                  <a:srgbClr val="0070C0"/>
                </a:solidFill>
                <a:effectLst>
                  <a:outerShdw blurRad="38100" dist="38100" dir="2700000" algn="tl">
                    <a:srgbClr val="000000">
                      <a:alpha val="43137"/>
                    </a:srgbClr>
                  </a:outerShdw>
                </a:effectLst>
                <a:latin typeface="Sylfaen" panose="010A0502050306030303" pitchFamily="18" charset="0"/>
                <a:cs typeface="Times New Roman" panose="02020603050405020304" pitchFamily="18" charset="0"/>
              </a:rPr>
              <a:t>I COMPITI DEL CUSTODE IN CASO DI IMMOBILE ABITATO DAL DEBITORE</a:t>
            </a:r>
          </a:p>
          <a:p>
            <a:pPr marL="0" indent="0" algn="ctr">
              <a:buFont typeface="Wingdings" panose="05000000000000000000" pitchFamily="2" charset="2"/>
              <a:buNone/>
              <a:defRPr/>
            </a:pPr>
            <a:r>
              <a:rPr lang="it-IT" sz="2400" b="1" dirty="0">
                <a:solidFill>
                  <a:srgbClr val="FF0000"/>
                </a:solidFill>
                <a:effectLst>
                  <a:outerShdw blurRad="38100" dist="38100" dir="2700000" algn="tl">
                    <a:srgbClr val="000000">
                      <a:alpha val="43137"/>
                    </a:srgbClr>
                  </a:outerShdw>
                </a:effectLst>
                <a:latin typeface="Sylfaen" panose="010A0502050306030303" pitchFamily="18" charset="0"/>
                <a:cs typeface="Times New Roman" panose="02020603050405020304" pitchFamily="18" charset="0"/>
              </a:rPr>
              <a:t>DOPO LA NOMINA DEL CUSTODE GIUDIZIARIO </a:t>
            </a:r>
          </a:p>
          <a:p>
            <a:pPr marL="0" indent="0" algn="ctr">
              <a:buFont typeface="Wingdings" panose="05000000000000000000" pitchFamily="2" charset="2"/>
              <a:buNone/>
              <a:defRPr/>
            </a:pPr>
            <a:r>
              <a:rPr lang="it-IT" sz="2400" b="1" dirty="0">
                <a:solidFill>
                  <a:srgbClr val="7030A0"/>
                </a:solidFill>
                <a:effectLst>
                  <a:outerShdw blurRad="38100" dist="38100" dir="2700000" algn="tl">
                    <a:srgbClr val="000000">
                      <a:alpha val="43137"/>
                    </a:srgbClr>
                  </a:outerShdw>
                </a:effectLst>
                <a:latin typeface="Sylfaen" panose="010A0502050306030303" pitchFamily="18" charset="0"/>
                <a:cs typeface="Times New Roman" panose="02020603050405020304" pitchFamily="18" charset="0"/>
              </a:rPr>
              <a:t>SUL DEBITORE GRAVA </a:t>
            </a:r>
          </a:p>
          <a:p>
            <a:pPr marL="0" indent="0" algn="ctr">
              <a:buFont typeface="Wingdings" panose="05000000000000000000" pitchFamily="2" charset="2"/>
              <a:buNone/>
              <a:defRPr/>
            </a:pPr>
            <a:r>
              <a:rPr lang="it-IT" sz="2400" b="1" dirty="0">
                <a:solidFill>
                  <a:schemeClr val="tx1"/>
                </a:solidFill>
                <a:effectLst>
                  <a:outerShdw blurRad="38100" dist="38100" dir="2700000" algn="tl">
                    <a:srgbClr val="000000">
                      <a:alpha val="43137"/>
                    </a:srgbClr>
                  </a:outerShdw>
                </a:effectLst>
                <a:latin typeface="Sylfaen" panose="010A0502050306030303" pitchFamily="18" charset="0"/>
                <a:cs typeface="Times New Roman" panose="02020603050405020304" pitchFamily="18" charset="0"/>
              </a:rPr>
              <a:t>l’obbligo di conservazione del bene in senso ampio, nonché degli altri obblighi di collaborazione e protezione dei contrapposti interessi (aggiudicatario e creditori) coinvolti nella procedura esecutiva;</a:t>
            </a:r>
          </a:p>
          <a:p>
            <a:pPr marL="0" indent="0" algn="ctr">
              <a:buFont typeface="Wingdings" panose="05000000000000000000" pitchFamily="2" charset="2"/>
              <a:buNone/>
              <a:defRPr/>
            </a:pPr>
            <a:r>
              <a:rPr lang="it-IT" sz="2400" b="1" dirty="0">
                <a:solidFill>
                  <a:srgbClr val="00B050"/>
                </a:solidFill>
                <a:effectLst>
                  <a:outerShdw blurRad="38100" dist="38100" dir="2700000" algn="tl">
                    <a:srgbClr val="000000">
                      <a:alpha val="43137"/>
                    </a:srgbClr>
                  </a:outerShdw>
                </a:effectLst>
                <a:latin typeface="Sylfaen" panose="010A0502050306030303" pitchFamily="18" charset="0"/>
                <a:cs typeface="Times New Roman" panose="02020603050405020304" pitchFamily="18" charset="0"/>
              </a:rPr>
              <a:t>AL CUSTODE COMPETE </a:t>
            </a:r>
          </a:p>
          <a:p>
            <a:pPr marL="0" indent="0" algn="ctr">
              <a:buFont typeface="Wingdings" panose="05000000000000000000" pitchFamily="2" charset="2"/>
              <a:buNone/>
              <a:defRPr/>
            </a:pPr>
            <a:r>
              <a:rPr lang="it-IT" sz="2400" b="1" dirty="0">
                <a:solidFill>
                  <a:srgbClr val="FFC000"/>
                </a:solidFill>
                <a:effectLst>
                  <a:outerShdw blurRad="38100" dist="38100" dir="2700000" algn="tl">
                    <a:srgbClr val="000000">
                      <a:alpha val="43137"/>
                    </a:srgbClr>
                  </a:outerShdw>
                </a:effectLst>
                <a:latin typeface="Sylfaen" panose="010A0502050306030303" pitchFamily="18" charset="0"/>
                <a:cs typeface="Times New Roman" panose="02020603050405020304" pitchFamily="18" charset="0"/>
              </a:rPr>
              <a:t> il compito di vigilare sull’ottemperanza agli obblighi ex lege imposti sul debitore ed i suoi familiari conviventi;</a:t>
            </a:r>
          </a:p>
          <a:p>
            <a:pPr marL="0" indent="0" algn="ctr">
              <a:buFont typeface="Wingdings" panose="05000000000000000000" pitchFamily="2" charset="2"/>
              <a:buNone/>
              <a:defRPr/>
            </a:pPr>
            <a:r>
              <a:rPr lang="it-IT" sz="2400" b="1" dirty="0">
                <a:solidFill>
                  <a:schemeClr val="tx1"/>
                </a:solidFill>
                <a:effectLst>
                  <a:outerShdw blurRad="38100" dist="38100" dir="2700000" algn="tl">
                    <a:srgbClr val="000000">
                      <a:alpha val="43137"/>
                    </a:srgbClr>
                  </a:outerShdw>
                </a:effectLst>
                <a:latin typeface="Sylfaen" panose="010A0502050306030303" pitchFamily="18" charset="0"/>
                <a:cs typeface="Times New Roman" panose="02020603050405020304" pitchFamily="18" charset="0"/>
              </a:rPr>
              <a:t> lo svolgimento dell’attività di ausilio al GE al fine dell’efficiente liquidazione del bene; </a:t>
            </a:r>
          </a:p>
          <a:p>
            <a:pPr marL="0" indent="0" algn="ctr">
              <a:buFont typeface="Wingdings" panose="05000000000000000000" pitchFamily="2" charset="2"/>
              <a:buNone/>
              <a:defRPr/>
            </a:pPr>
            <a:r>
              <a:rPr lang="it-IT" sz="2400" b="1" dirty="0">
                <a:solidFill>
                  <a:schemeClr val="tx1"/>
                </a:solidFill>
                <a:effectLst>
                  <a:outerShdw blurRad="38100" dist="38100" dir="2700000" algn="tl">
                    <a:srgbClr val="000000">
                      <a:alpha val="43137"/>
                    </a:srgbClr>
                  </a:outerShdw>
                </a:effectLst>
                <a:latin typeface="Sylfaen" panose="010A0502050306030303" pitchFamily="18" charset="0"/>
                <a:cs typeface="Times New Roman" panose="02020603050405020304" pitchFamily="18" charset="0"/>
              </a:rPr>
              <a:t>Il compimento delle residue attività individuate dal DM n. 80/2009 compatibili con la permanenza dell’esecutato nell’immobile</a:t>
            </a:r>
          </a:p>
        </p:txBody>
      </p:sp>
      <p:pic>
        <p:nvPicPr>
          <p:cNvPr id="4" name="Immagine 3"/>
          <p:cNvPicPr>
            <a:picLocks noChangeAspect="1"/>
          </p:cNvPicPr>
          <p:nvPr/>
        </p:nvPicPr>
        <p:blipFill>
          <a:blip r:embed="rId2"/>
          <a:stretch>
            <a:fillRect/>
          </a:stretch>
        </p:blipFill>
        <p:spPr>
          <a:xfrm>
            <a:off x="365761" y="0"/>
            <a:ext cx="2917767" cy="1114425"/>
          </a:xfrm>
          <a:prstGeom prst="rect">
            <a:avLst/>
          </a:prstGeom>
        </p:spPr>
      </p:pic>
    </p:spTree>
    <p:extLst>
      <p:ext uri="{BB962C8B-B14F-4D97-AF65-F5344CB8AC3E}">
        <p14:creationId xmlns:p14="http://schemas.microsoft.com/office/powerpoint/2010/main" val="135942471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097280" y="253352"/>
            <a:ext cx="10058400" cy="1450757"/>
          </a:xfrm>
        </p:spPr>
        <p:txBody>
          <a:bodyPr>
            <a:normAutofit fontScale="90000"/>
          </a:bodyPr>
          <a:lstStyle/>
          <a:p>
            <a:pPr algn="ctr"/>
            <a:br>
              <a:rPr lang="it-IT" sz="6000" dirty="0"/>
            </a:br>
            <a:br>
              <a:rPr lang="it-IT" sz="6000" dirty="0"/>
            </a:br>
            <a:br>
              <a:rPr lang="it-IT" sz="6000" dirty="0"/>
            </a:br>
            <a:br>
              <a:rPr lang="it-IT" sz="6000" dirty="0"/>
            </a:br>
            <a:br>
              <a:rPr lang="it-IT" sz="6000" dirty="0"/>
            </a:br>
            <a:br>
              <a:rPr lang="it-IT" sz="6000" dirty="0"/>
            </a:br>
            <a:br>
              <a:rPr lang="it-IT" sz="6000" dirty="0"/>
            </a:br>
            <a:r>
              <a:rPr lang="it-IT" sz="4000" dirty="0">
                <a:latin typeface="Sylfaen" panose="010A0502050306030303" pitchFamily="18" charset="0"/>
              </a:rPr>
              <a:t>Immobile abitato dal debitore:</a:t>
            </a:r>
            <a:br>
              <a:rPr lang="it-IT" sz="4000" dirty="0">
                <a:latin typeface="Sylfaen" panose="010A0502050306030303" pitchFamily="18" charset="0"/>
              </a:rPr>
            </a:br>
            <a:r>
              <a:rPr lang="it-IT" sz="4000" dirty="0">
                <a:latin typeface="Sylfaen" panose="010A0502050306030303" pitchFamily="18" charset="0"/>
              </a:rPr>
              <a:t>il ruolo del custode </a:t>
            </a:r>
            <a:endParaRPr lang="it-IT" sz="3300" dirty="0">
              <a:latin typeface="Sylfaen" panose="010A0502050306030303" pitchFamily="18" charset="0"/>
            </a:endParaRPr>
          </a:p>
        </p:txBody>
      </p:sp>
      <p:sp>
        <p:nvSpPr>
          <p:cNvPr id="6" name="Segnaposto contenuto 5"/>
          <p:cNvSpPr>
            <a:spLocks noGrp="1"/>
          </p:cNvSpPr>
          <p:nvPr>
            <p:ph idx="1"/>
          </p:nvPr>
        </p:nvSpPr>
        <p:spPr>
          <a:xfrm>
            <a:off x="1164392" y="1795400"/>
            <a:ext cx="10058400" cy="4023360"/>
          </a:xfrm>
        </p:spPr>
        <p:txBody>
          <a:bodyPr>
            <a:normAutofit/>
          </a:bodyPr>
          <a:lstStyle/>
          <a:p>
            <a:pPr marL="0" indent="0" algn="ctr">
              <a:buNone/>
              <a:defRPr/>
            </a:pPr>
            <a:r>
              <a:rPr lang="it-IT" b="1" dirty="0">
                <a:solidFill>
                  <a:srgbClr val="0070C0"/>
                </a:solidFill>
                <a:effectLst>
                  <a:outerShdw blurRad="38100" dist="38100" dir="2700000" algn="tl">
                    <a:srgbClr val="000000">
                      <a:alpha val="43137"/>
                    </a:srgbClr>
                  </a:outerShdw>
                </a:effectLst>
                <a:latin typeface="Sylfaen" panose="010A0502050306030303" pitchFamily="18" charset="0"/>
                <a:cs typeface="Times New Roman" panose="02020603050405020304" pitchFamily="18" charset="0"/>
              </a:rPr>
              <a:t>I COMPITI DEL CUSTODE IN CASO DI IMMOBILE ABITATO DAL DEBITORE</a:t>
            </a:r>
          </a:p>
          <a:p>
            <a:pPr marL="0" indent="0" algn="ctr">
              <a:buFont typeface="Wingdings" panose="05000000000000000000" pitchFamily="2" charset="2"/>
              <a:buNone/>
              <a:defRPr/>
            </a:pPr>
            <a:r>
              <a:rPr lang="it-IT" sz="2400" b="1" dirty="0">
                <a:solidFill>
                  <a:srgbClr val="FF0000"/>
                </a:solidFill>
                <a:effectLst>
                  <a:outerShdw blurRad="38100" dist="38100" dir="2700000" algn="tl">
                    <a:srgbClr val="000000">
                      <a:alpha val="43137"/>
                    </a:srgbClr>
                  </a:outerShdw>
                </a:effectLst>
                <a:latin typeface="Sylfaen" panose="010A0502050306030303" pitchFamily="18" charset="0"/>
                <a:cs typeface="Times New Roman" panose="02020603050405020304" pitchFamily="18" charset="0"/>
              </a:rPr>
              <a:t>LA VIGILANZA DEL CUSTODE</a:t>
            </a:r>
          </a:p>
          <a:p>
            <a:pPr marL="0" indent="0" algn="ctr">
              <a:buFont typeface="Wingdings" panose="05000000000000000000" pitchFamily="2" charset="2"/>
              <a:buNone/>
              <a:defRPr/>
            </a:pPr>
            <a:endParaRPr lang="it-IT" sz="2400" b="1" dirty="0">
              <a:solidFill>
                <a:srgbClr val="FF0000"/>
              </a:solidFill>
              <a:effectLst>
                <a:outerShdw blurRad="38100" dist="38100" dir="2700000" algn="tl">
                  <a:srgbClr val="000000">
                    <a:alpha val="43137"/>
                  </a:srgbClr>
                </a:outerShdw>
              </a:effectLst>
              <a:latin typeface="Sylfaen" panose="010A0502050306030303" pitchFamily="18" charset="0"/>
              <a:cs typeface="Times New Roman" panose="02020603050405020304" pitchFamily="18" charset="0"/>
            </a:endParaRPr>
          </a:p>
          <a:p>
            <a:pPr>
              <a:buFont typeface="Wingdings" panose="05000000000000000000" pitchFamily="2" charset="2"/>
              <a:buChar char="v"/>
              <a:defRPr/>
            </a:pPr>
            <a:r>
              <a:rPr lang="it-IT" sz="1900" b="1" dirty="0">
                <a:solidFill>
                  <a:srgbClr val="7030A0"/>
                </a:solidFill>
                <a:effectLst>
                  <a:outerShdw blurRad="38100" dist="38100" dir="2700000" algn="tl">
                    <a:srgbClr val="000000">
                      <a:alpha val="43137"/>
                    </a:srgbClr>
                  </a:outerShdw>
                </a:effectLst>
                <a:latin typeface="Sylfaen" panose="010A0502050306030303" pitchFamily="18" charset="0"/>
                <a:cs typeface="Times New Roman" panose="02020603050405020304" pitchFamily="18" charset="0"/>
              </a:rPr>
              <a:t>Accessi periodici: </a:t>
            </a:r>
            <a:r>
              <a:rPr lang="it-IT" sz="1900" b="1" dirty="0">
                <a:solidFill>
                  <a:schemeClr val="tx1"/>
                </a:solidFill>
                <a:effectLst>
                  <a:outerShdw blurRad="38100" dist="38100" dir="2700000" algn="tl">
                    <a:srgbClr val="000000">
                      <a:alpha val="43137"/>
                    </a:srgbClr>
                  </a:outerShdw>
                </a:effectLst>
                <a:latin typeface="Sylfaen" panose="010A0502050306030303" pitchFamily="18" charset="0"/>
                <a:cs typeface="Times New Roman" panose="02020603050405020304" pitchFamily="18" charset="0"/>
              </a:rPr>
              <a:t>confronto della situazione rilevata dal primo accesso con fotografie;</a:t>
            </a:r>
          </a:p>
          <a:p>
            <a:pPr>
              <a:buFont typeface="Wingdings" panose="05000000000000000000" pitchFamily="2" charset="2"/>
              <a:buChar char="v"/>
              <a:defRPr/>
            </a:pPr>
            <a:r>
              <a:rPr lang="it-IT" sz="1900" b="1" dirty="0">
                <a:solidFill>
                  <a:srgbClr val="7030A0"/>
                </a:solidFill>
                <a:effectLst>
                  <a:outerShdw blurRad="38100" dist="38100" dir="2700000" algn="tl">
                    <a:srgbClr val="000000">
                      <a:alpha val="43137"/>
                    </a:srgbClr>
                  </a:outerShdw>
                </a:effectLst>
                <a:latin typeface="Sylfaen" panose="010A0502050306030303" pitchFamily="18" charset="0"/>
                <a:cs typeface="Times New Roman" panose="02020603050405020304" pitchFamily="18" charset="0"/>
              </a:rPr>
              <a:t>Controllo dell’osservanza degli </a:t>
            </a:r>
            <a:r>
              <a:rPr lang="it-IT" sz="1900" b="1" dirty="0" err="1">
                <a:solidFill>
                  <a:srgbClr val="7030A0"/>
                </a:solidFill>
                <a:effectLst>
                  <a:outerShdw blurRad="38100" dist="38100" dir="2700000" algn="tl">
                    <a:srgbClr val="000000">
                      <a:alpha val="43137"/>
                    </a:srgbClr>
                  </a:outerShdw>
                </a:effectLst>
                <a:latin typeface="Sylfaen" panose="010A0502050306030303" pitchFamily="18" charset="0"/>
                <a:cs typeface="Times New Roman" panose="02020603050405020304" pitchFamily="18" charset="0"/>
              </a:rPr>
              <a:t>obbighi</a:t>
            </a:r>
            <a:r>
              <a:rPr lang="it-IT" sz="1900" b="1" dirty="0">
                <a:solidFill>
                  <a:srgbClr val="7030A0"/>
                </a:solidFill>
                <a:effectLst>
                  <a:outerShdw blurRad="38100" dist="38100" dir="2700000" algn="tl">
                    <a:srgbClr val="000000">
                      <a:alpha val="43137"/>
                    </a:srgbClr>
                  </a:outerShdw>
                </a:effectLst>
                <a:latin typeface="Sylfaen" panose="010A0502050306030303" pitchFamily="18" charset="0"/>
                <a:cs typeface="Times New Roman" panose="02020603050405020304" pitchFamily="18" charset="0"/>
              </a:rPr>
              <a:t> condominiali:</a:t>
            </a:r>
            <a:r>
              <a:rPr lang="it-IT" sz="1900" b="1" dirty="0">
                <a:solidFill>
                  <a:srgbClr val="FF0000"/>
                </a:solidFill>
                <a:effectLst>
                  <a:outerShdw blurRad="38100" dist="38100" dir="2700000" algn="tl">
                    <a:srgbClr val="000000">
                      <a:alpha val="43137"/>
                    </a:srgbClr>
                  </a:outerShdw>
                </a:effectLst>
                <a:latin typeface="Sylfaen" panose="010A0502050306030303" pitchFamily="18" charset="0"/>
                <a:cs typeface="Times New Roman" panose="02020603050405020304" pitchFamily="18" charset="0"/>
              </a:rPr>
              <a:t> </a:t>
            </a:r>
            <a:r>
              <a:rPr lang="it-IT" sz="1900" b="1" dirty="0">
                <a:solidFill>
                  <a:schemeClr val="tx1"/>
                </a:solidFill>
                <a:effectLst>
                  <a:outerShdw blurRad="38100" dist="38100" dir="2700000" algn="tl">
                    <a:srgbClr val="000000">
                      <a:alpha val="43137"/>
                    </a:srgbClr>
                  </a:outerShdw>
                </a:effectLst>
                <a:latin typeface="Sylfaen" panose="010A0502050306030303" pitchFamily="18" charset="0"/>
                <a:cs typeface="Times New Roman" panose="02020603050405020304" pitchFamily="18" charset="0"/>
              </a:rPr>
              <a:t>richieste all’amministratore di condominio </a:t>
            </a:r>
          </a:p>
          <a:p>
            <a:pPr>
              <a:buFont typeface="Wingdings" panose="05000000000000000000" pitchFamily="2" charset="2"/>
              <a:buChar char="v"/>
              <a:defRPr/>
            </a:pPr>
            <a:r>
              <a:rPr lang="it-IT" sz="1900" b="1" dirty="0">
                <a:solidFill>
                  <a:srgbClr val="7030A0"/>
                </a:solidFill>
                <a:effectLst>
                  <a:outerShdw blurRad="38100" dist="38100" dir="2700000" algn="tl">
                    <a:srgbClr val="000000">
                      <a:alpha val="43137"/>
                    </a:srgbClr>
                  </a:outerShdw>
                </a:effectLst>
                <a:latin typeface="Sylfaen" panose="010A0502050306030303" pitchFamily="18" charset="0"/>
                <a:cs typeface="Times New Roman" panose="02020603050405020304" pitchFamily="18" charset="0"/>
              </a:rPr>
              <a:t>Accesso presso pubblici Uffici </a:t>
            </a:r>
            <a:r>
              <a:rPr lang="it-IT" sz="1900" b="1" dirty="0">
                <a:solidFill>
                  <a:schemeClr val="tx1"/>
                </a:solidFill>
                <a:effectLst>
                  <a:outerShdw blurRad="38100" dist="38100" dir="2700000" algn="tl">
                    <a:srgbClr val="000000">
                      <a:alpha val="43137"/>
                    </a:srgbClr>
                  </a:outerShdw>
                </a:effectLst>
                <a:latin typeface="Sylfaen" panose="010A0502050306030303" pitchFamily="18" charset="0"/>
                <a:cs typeface="Times New Roman" panose="02020603050405020304" pitchFamily="18" charset="0"/>
              </a:rPr>
              <a:t>(per verificare attività di conservazione)</a:t>
            </a:r>
          </a:p>
          <a:p>
            <a:pPr>
              <a:buFont typeface="Wingdings" panose="05000000000000000000" pitchFamily="2" charset="2"/>
              <a:buChar char="v"/>
              <a:defRPr/>
            </a:pPr>
            <a:r>
              <a:rPr lang="it-IT" sz="1900" b="1" dirty="0">
                <a:solidFill>
                  <a:srgbClr val="7030A0"/>
                </a:solidFill>
                <a:effectLst>
                  <a:outerShdw blurRad="38100" dist="38100" dir="2700000" algn="tl">
                    <a:srgbClr val="000000">
                      <a:alpha val="43137"/>
                    </a:srgbClr>
                  </a:outerShdw>
                </a:effectLst>
                <a:latin typeface="Sylfaen" panose="010A0502050306030303" pitchFamily="18" charset="0"/>
                <a:cs typeface="Times New Roman" panose="02020603050405020304" pitchFamily="18" charset="0"/>
              </a:rPr>
              <a:t>Verbalizzazione delle attività svolte </a:t>
            </a:r>
            <a:r>
              <a:rPr lang="it-IT" sz="1900" b="1" dirty="0">
                <a:solidFill>
                  <a:schemeClr val="tx1"/>
                </a:solidFill>
                <a:effectLst>
                  <a:outerShdw blurRad="38100" dist="38100" dir="2700000" algn="tl">
                    <a:srgbClr val="000000">
                      <a:alpha val="43137"/>
                    </a:srgbClr>
                  </a:outerShdw>
                </a:effectLst>
                <a:latin typeface="Sylfaen" panose="010A0502050306030303" pitchFamily="18" charset="0"/>
                <a:cs typeface="Times New Roman" panose="02020603050405020304" pitchFamily="18" charset="0"/>
              </a:rPr>
              <a:t>(anche in occasione delle visite con potenziali acquirenti)</a:t>
            </a:r>
            <a:endParaRPr lang="it-IT" sz="1900" b="1" dirty="0">
              <a:solidFill>
                <a:srgbClr val="FF0000"/>
              </a:solidFill>
              <a:effectLst>
                <a:outerShdw blurRad="38100" dist="38100" dir="2700000" algn="tl">
                  <a:srgbClr val="000000">
                    <a:alpha val="43137"/>
                  </a:srgbClr>
                </a:outerShdw>
              </a:effectLst>
              <a:latin typeface="Sylfaen" panose="010A0502050306030303" pitchFamily="18" charset="0"/>
              <a:cs typeface="Times New Roman" panose="02020603050405020304" pitchFamily="18" charset="0"/>
            </a:endParaRPr>
          </a:p>
          <a:p>
            <a:pPr>
              <a:buFont typeface="Wingdings" panose="05000000000000000000" pitchFamily="2" charset="2"/>
              <a:buChar char="v"/>
              <a:defRPr/>
            </a:pPr>
            <a:r>
              <a:rPr lang="it-IT" sz="1900" b="1" dirty="0">
                <a:solidFill>
                  <a:srgbClr val="7030A0"/>
                </a:solidFill>
                <a:effectLst>
                  <a:outerShdw blurRad="38100" dist="38100" dir="2700000" algn="tl">
                    <a:srgbClr val="000000">
                      <a:alpha val="43137"/>
                    </a:srgbClr>
                  </a:outerShdw>
                </a:effectLst>
                <a:latin typeface="Sylfaen" panose="010A0502050306030303" pitchFamily="18" charset="0"/>
                <a:cs typeface="Times New Roman" panose="02020603050405020304" pitchFamily="18" charset="0"/>
              </a:rPr>
              <a:t>Relazione e rendicontazione periodica di sintesi </a:t>
            </a:r>
            <a:r>
              <a:rPr lang="it-IT" sz="1900" b="1" dirty="0">
                <a:solidFill>
                  <a:schemeClr val="tx1"/>
                </a:solidFill>
                <a:effectLst>
                  <a:outerShdw blurRad="38100" dist="38100" dir="2700000" algn="tl">
                    <a:srgbClr val="000000">
                      <a:alpha val="43137"/>
                    </a:srgbClr>
                  </a:outerShdw>
                </a:effectLst>
                <a:latin typeface="Sylfaen" panose="010A0502050306030303" pitchFamily="18" charset="0"/>
                <a:cs typeface="Times New Roman" panose="02020603050405020304" pitchFamily="18" charset="0"/>
              </a:rPr>
              <a:t>(sul rispetto degli obblighi da parte del debitore)</a:t>
            </a:r>
          </a:p>
        </p:txBody>
      </p:sp>
      <p:pic>
        <p:nvPicPr>
          <p:cNvPr id="4" name="Immagine 3"/>
          <p:cNvPicPr>
            <a:picLocks noChangeAspect="1"/>
          </p:cNvPicPr>
          <p:nvPr/>
        </p:nvPicPr>
        <p:blipFill>
          <a:blip r:embed="rId2"/>
          <a:stretch>
            <a:fillRect/>
          </a:stretch>
        </p:blipFill>
        <p:spPr>
          <a:xfrm>
            <a:off x="365761" y="0"/>
            <a:ext cx="2917767" cy="1114425"/>
          </a:xfrm>
          <a:prstGeom prst="rect">
            <a:avLst/>
          </a:prstGeom>
        </p:spPr>
      </p:pic>
    </p:spTree>
    <p:extLst>
      <p:ext uri="{BB962C8B-B14F-4D97-AF65-F5344CB8AC3E}">
        <p14:creationId xmlns:p14="http://schemas.microsoft.com/office/powerpoint/2010/main" val="190380650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097280" y="253352"/>
            <a:ext cx="10058400" cy="1450757"/>
          </a:xfrm>
        </p:spPr>
        <p:txBody>
          <a:bodyPr>
            <a:normAutofit fontScale="90000"/>
          </a:bodyPr>
          <a:lstStyle/>
          <a:p>
            <a:pPr algn="ctr"/>
            <a:br>
              <a:rPr lang="it-IT" sz="6000" dirty="0"/>
            </a:br>
            <a:br>
              <a:rPr lang="it-IT" sz="6000" dirty="0"/>
            </a:br>
            <a:br>
              <a:rPr lang="it-IT" sz="6000" dirty="0"/>
            </a:br>
            <a:br>
              <a:rPr lang="it-IT" sz="6000" dirty="0"/>
            </a:br>
            <a:br>
              <a:rPr lang="it-IT" sz="6000" dirty="0"/>
            </a:br>
            <a:br>
              <a:rPr lang="it-IT" sz="6000" dirty="0"/>
            </a:br>
            <a:br>
              <a:rPr lang="it-IT" sz="6000" dirty="0"/>
            </a:br>
            <a:r>
              <a:rPr lang="it-IT" sz="4000" dirty="0">
                <a:latin typeface="Sylfaen" panose="010A0502050306030303" pitchFamily="18" charset="0"/>
              </a:rPr>
              <a:t>Immobile abitato dal debitore:</a:t>
            </a:r>
            <a:br>
              <a:rPr lang="it-IT" sz="4000" dirty="0">
                <a:latin typeface="Sylfaen" panose="010A0502050306030303" pitchFamily="18" charset="0"/>
              </a:rPr>
            </a:br>
            <a:r>
              <a:rPr lang="it-IT" sz="4000" dirty="0">
                <a:latin typeface="Sylfaen" panose="010A0502050306030303" pitchFamily="18" charset="0"/>
              </a:rPr>
              <a:t>come si libera </a:t>
            </a:r>
            <a:endParaRPr lang="it-IT" sz="3300" dirty="0">
              <a:latin typeface="Sylfaen" panose="010A0502050306030303" pitchFamily="18" charset="0"/>
            </a:endParaRPr>
          </a:p>
        </p:txBody>
      </p:sp>
      <p:sp>
        <p:nvSpPr>
          <p:cNvPr id="6" name="Segnaposto contenuto 5"/>
          <p:cNvSpPr>
            <a:spLocks noGrp="1"/>
          </p:cNvSpPr>
          <p:nvPr>
            <p:ph idx="1"/>
          </p:nvPr>
        </p:nvSpPr>
        <p:spPr>
          <a:xfrm>
            <a:off x="1164392" y="1795400"/>
            <a:ext cx="10058400" cy="4023360"/>
          </a:xfrm>
        </p:spPr>
        <p:txBody>
          <a:bodyPr>
            <a:normAutofit fontScale="77500" lnSpcReduction="20000"/>
          </a:bodyPr>
          <a:lstStyle/>
          <a:p>
            <a:pPr marL="0" indent="0" algn="ctr">
              <a:buFont typeface="Wingdings" panose="05000000000000000000" pitchFamily="2" charset="2"/>
              <a:buNone/>
              <a:defRPr/>
            </a:pPr>
            <a:r>
              <a:rPr lang="it-IT" sz="4000" b="1" dirty="0">
                <a:solidFill>
                  <a:srgbClr val="FF0000"/>
                </a:solidFill>
                <a:effectLst>
                  <a:outerShdw blurRad="38100" dist="38100" dir="2700000" algn="tl">
                    <a:srgbClr val="000000">
                      <a:alpha val="43137"/>
                    </a:srgbClr>
                  </a:outerShdw>
                </a:effectLst>
                <a:latin typeface="Sylfaen" panose="010A0502050306030303" pitchFamily="18" charset="0"/>
                <a:cs typeface="Times New Roman" panose="02020603050405020304" pitchFamily="18" charset="0"/>
              </a:rPr>
              <a:t>L’ORDINE DI LIBERAZIONE COME PROVVEDIMENTO </a:t>
            </a:r>
          </a:p>
          <a:p>
            <a:pPr marL="0" indent="0" algn="ctr">
              <a:buFont typeface="Wingdings" panose="05000000000000000000" pitchFamily="2" charset="2"/>
              <a:buNone/>
              <a:defRPr/>
            </a:pPr>
            <a:endParaRPr lang="it-IT" sz="2800" b="1" dirty="0">
              <a:solidFill>
                <a:srgbClr val="00B050"/>
              </a:solidFill>
              <a:effectLst>
                <a:outerShdw blurRad="38100" dist="38100" dir="2700000" algn="tl">
                  <a:srgbClr val="000000">
                    <a:alpha val="43137"/>
                  </a:srgbClr>
                </a:outerShdw>
              </a:effectLst>
              <a:latin typeface="Sylfaen" panose="010A0502050306030303" pitchFamily="18" charset="0"/>
              <a:cs typeface="Times New Roman" panose="02020603050405020304" pitchFamily="18" charset="0"/>
            </a:endParaRPr>
          </a:p>
          <a:p>
            <a:pPr marL="0" indent="0" algn="ctr">
              <a:buFont typeface="Wingdings" panose="05000000000000000000" pitchFamily="2" charset="2"/>
              <a:buNone/>
              <a:defRPr/>
            </a:pPr>
            <a:r>
              <a:rPr lang="it-IT" sz="3400" b="1" dirty="0">
                <a:solidFill>
                  <a:srgbClr val="92D050"/>
                </a:solidFill>
                <a:effectLst>
                  <a:outerShdw blurRad="38100" dist="38100" dir="2700000" algn="tl">
                    <a:srgbClr val="000000">
                      <a:alpha val="43137"/>
                    </a:srgbClr>
                  </a:outerShdw>
                </a:effectLst>
                <a:latin typeface="Sylfaen" panose="010A0502050306030303" pitchFamily="18" charset="0"/>
                <a:cs typeface="Times New Roman" panose="02020603050405020304" pitchFamily="18" charset="0"/>
              </a:rPr>
              <a:t>ORDINANZA </a:t>
            </a:r>
          </a:p>
          <a:p>
            <a:pPr>
              <a:buFont typeface="Arial" panose="020B0604020202020204" pitchFamily="34" charset="0"/>
              <a:buChar char="•"/>
              <a:defRPr/>
            </a:pPr>
            <a:r>
              <a:rPr lang="it-IT" sz="2900" b="1" dirty="0">
                <a:solidFill>
                  <a:srgbClr val="7030A0"/>
                </a:solidFill>
                <a:effectLst>
                  <a:outerShdw blurRad="38100" dist="38100" dir="2700000" algn="tl">
                    <a:srgbClr val="000000">
                      <a:alpha val="43137"/>
                    </a:srgbClr>
                  </a:outerShdw>
                </a:effectLst>
                <a:latin typeface="Sylfaen" panose="010A0502050306030303" pitchFamily="18" charset="0"/>
                <a:cs typeface="Times New Roman" panose="02020603050405020304" pitchFamily="18" charset="0"/>
              </a:rPr>
              <a:t>Regola generale (art. 487 c.p.c.)</a:t>
            </a:r>
          </a:p>
          <a:p>
            <a:pPr>
              <a:buFont typeface="Arial" panose="020B0604020202020204" pitchFamily="34" charset="0"/>
              <a:buChar char="•"/>
              <a:defRPr/>
            </a:pPr>
            <a:r>
              <a:rPr lang="it-IT" sz="2900" b="1" dirty="0">
                <a:solidFill>
                  <a:srgbClr val="7030A0"/>
                </a:solidFill>
                <a:effectLst>
                  <a:outerShdw blurRad="38100" dist="38100" dir="2700000" algn="tl">
                    <a:srgbClr val="000000">
                      <a:alpha val="43137"/>
                    </a:srgbClr>
                  </a:outerShdw>
                </a:effectLst>
                <a:latin typeface="Sylfaen" panose="010A0502050306030303" pitchFamily="18" charset="0"/>
                <a:cs typeface="Times New Roman" panose="02020603050405020304" pitchFamily="18" charset="0"/>
              </a:rPr>
              <a:t>Necessaria preventiva audizione del debitore e del custode </a:t>
            </a:r>
            <a:r>
              <a:rPr lang="it-IT" sz="2900" b="1" dirty="0">
                <a:solidFill>
                  <a:schemeClr val="tx1"/>
                </a:solidFill>
                <a:effectLst>
                  <a:outerShdw blurRad="38100" dist="38100" dir="2700000" algn="tl">
                    <a:srgbClr val="000000">
                      <a:alpha val="43137"/>
                    </a:srgbClr>
                  </a:outerShdw>
                </a:effectLst>
                <a:latin typeface="Sylfaen" panose="010A0502050306030303" pitchFamily="18" charset="0"/>
                <a:cs typeface="Times New Roman" panose="02020603050405020304" pitchFamily="18" charset="0"/>
              </a:rPr>
              <a:t>(art. 560, comma sesto) </a:t>
            </a:r>
            <a:r>
              <a:rPr lang="it-IT" sz="2900" b="1" dirty="0">
                <a:solidFill>
                  <a:srgbClr val="7030A0"/>
                </a:solidFill>
                <a:effectLst>
                  <a:outerShdw blurRad="38100" dist="38100" dir="2700000" algn="tl">
                    <a:srgbClr val="000000">
                      <a:alpha val="43137"/>
                    </a:srgbClr>
                  </a:outerShdw>
                </a:effectLst>
                <a:latin typeface="Sylfaen" panose="010A0502050306030303" pitchFamily="18" charset="0"/>
                <a:cs typeface="Times New Roman" panose="02020603050405020304" pitchFamily="18" charset="0"/>
              </a:rPr>
              <a:t>ma anche del terzo occupante l’immobile</a:t>
            </a:r>
            <a:r>
              <a:rPr lang="it-IT" sz="2900" b="1" dirty="0">
                <a:solidFill>
                  <a:schemeClr val="tx1"/>
                </a:solidFill>
                <a:effectLst>
                  <a:outerShdw blurRad="38100" dist="38100" dir="2700000" algn="tl">
                    <a:srgbClr val="000000">
                      <a:alpha val="43137"/>
                    </a:srgbClr>
                  </a:outerShdw>
                </a:effectLst>
                <a:latin typeface="Sylfaen" panose="010A0502050306030303" pitchFamily="18" charset="0"/>
                <a:cs typeface="Times New Roman" panose="02020603050405020304" pitchFamily="18" charset="0"/>
              </a:rPr>
              <a:t> </a:t>
            </a:r>
            <a:r>
              <a:rPr lang="it-IT" sz="2900" b="1" dirty="0">
                <a:solidFill>
                  <a:schemeClr val="tx2">
                    <a:lumMod val="75000"/>
                  </a:schemeClr>
                </a:solidFill>
                <a:effectLst>
                  <a:outerShdw blurRad="38100" dist="38100" dir="2700000" algn="tl">
                    <a:srgbClr val="000000">
                      <a:alpha val="43137"/>
                    </a:srgbClr>
                  </a:outerShdw>
                </a:effectLst>
                <a:latin typeface="Sylfaen" panose="010A0502050306030303" pitchFamily="18" charset="0"/>
                <a:cs typeface="Times New Roman" panose="02020603050405020304" pitchFamily="18" charset="0"/>
              </a:rPr>
              <a:t>(</a:t>
            </a:r>
            <a:r>
              <a:rPr lang="it-IT" sz="2900" b="1" dirty="0">
                <a:solidFill>
                  <a:schemeClr val="tx1"/>
                </a:solidFill>
                <a:effectLst>
                  <a:outerShdw blurRad="38100" dist="38100" dir="2700000" algn="tl">
                    <a:srgbClr val="000000">
                      <a:alpha val="43137"/>
                    </a:srgbClr>
                  </a:outerShdw>
                </a:effectLst>
                <a:latin typeface="Sylfaen" panose="010A0502050306030303" pitchFamily="18" charset="0"/>
                <a:cs typeface="Times New Roman" panose="02020603050405020304" pitchFamily="18" charset="0"/>
              </a:rPr>
              <a:t>quale interessato al provvedimento: art. 485 c.p.c.): </a:t>
            </a:r>
            <a:r>
              <a:rPr lang="it-IT" sz="2900" b="1" dirty="0">
                <a:solidFill>
                  <a:srgbClr val="7030A0"/>
                </a:solidFill>
                <a:effectLst>
                  <a:outerShdw blurRad="38100" dist="38100" dir="2700000" algn="tl">
                    <a:srgbClr val="000000">
                      <a:alpha val="43137"/>
                    </a:srgbClr>
                  </a:outerShdw>
                </a:effectLst>
                <a:latin typeface="Sylfaen" panose="010A0502050306030303" pitchFamily="18" charset="0"/>
                <a:cs typeface="Times New Roman" panose="02020603050405020304" pitchFamily="18" charset="0"/>
              </a:rPr>
              <a:t>possibili forme semplificate? </a:t>
            </a:r>
            <a:r>
              <a:rPr lang="it-IT" sz="2900" b="1" dirty="0">
                <a:solidFill>
                  <a:schemeClr val="tx1"/>
                </a:solidFill>
                <a:effectLst>
                  <a:outerShdw blurRad="38100" dist="38100" dir="2700000" algn="tl">
                    <a:srgbClr val="000000">
                      <a:alpha val="43137"/>
                    </a:srgbClr>
                  </a:outerShdw>
                </a:effectLst>
                <a:latin typeface="Sylfaen" panose="010A0502050306030303" pitchFamily="18" charset="0"/>
                <a:cs typeface="Times New Roman" panose="02020603050405020304" pitchFamily="18" charset="0"/>
              </a:rPr>
              <a:t>(un contraddittorio per iscritto, es. dando termine al debitore per controdedurre alle segnalazioni del custode);</a:t>
            </a:r>
          </a:p>
          <a:p>
            <a:pPr>
              <a:buFont typeface="Arial" panose="020B0604020202020204" pitchFamily="34" charset="0"/>
              <a:buChar char="•"/>
              <a:defRPr/>
            </a:pPr>
            <a:r>
              <a:rPr lang="it-IT" sz="2900" b="1" dirty="0">
                <a:solidFill>
                  <a:srgbClr val="7030A0"/>
                </a:solidFill>
                <a:effectLst>
                  <a:outerShdw blurRad="38100" dist="38100" dir="2700000" algn="tl">
                    <a:srgbClr val="000000">
                      <a:alpha val="43137"/>
                    </a:srgbClr>
                  </a:outerShdw>
                </a:effectLst>
                <a:latin typeface="Sylfaen" panose="010A0502050306030303" pitchFamily="18" charset="0"/>
                <a:cs typeface="Times New Roman" panose="02020603050405020304" pitchFamily="18" charset="0"/>
              </a:rPr>
              <a:t>Cognizione sommaria del giudice dell’esecuzione</a:t>
            </a:r>
          </a:p>
        </p:txBody>
      </p:sp>
      <p:pic>
        <p:nvPicPr>
          <p:cNvPr id="4" name="Immagine 3"/>
          <p:cNvPicPr>
            <a:picLocks noChangeAspect="1"/>
          </p:cNvPicPr>
          <p:nvPr/>
        </p:nvPicPr>
        <p:blipFill>
          <a:blip r:embed="rId2"/>
          <a:stretch>
            <a:fillRect/>
          </a:stretch>
        </p:blipFill>
        <p:spPr>
          <a:xfrm>
            <a:off x="365761" y="0"/>
            <a:ext cx="2917767" cy="1114425"/>
          </a:xfrm>
          <a:prstGeom prst="rect">
            <a:avLst/>
          </a:prstGeom>
        </p:spPr>
      </p:pic>
    </p:spTree>
    <p:extLst>
      <p:ext uri="{BB962C8B-B14F-4D97-AF65-F5344CB8AC3E}">
        <p14:creationId xmlns:p14="http://schemas.microsoft.com/office/powerpoint/2010/main" val="376534774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097280" y="253352"/>
            <a:ext cx="10058400" cy="1450757"/>
          </a:xfrm>
        </p:spPr>
        <p:txBody>
          <a:bodyPr>
            <a:normAutofit fontScale="90000"/>
          </a:bodyPr>
          <a:lstStyle/>
          <a:p>
            <a:pPr algn="ctr"/>
            <a:br>
              <a:rPr lang="it-IT" sz="6000" dirty="0"/>
            </a:br>
            <a:br>
              <a:rPr lang="it-IT" sz="6000" dirty="0"/>
            </a:br>
            <a:br>
              <a:rPr lang="it-IT" sz="6000" dirty="0"/>
            </a:br>
            <a:br>
              <a:rPr lang="it-IT" sz="6000" dirty="0"/>
            </a:br>
            <a:br>
              <a:rPr lang="it-IT" sz="6000" dirty="0"/>
            </a:br>
            <a:br>
              <a:rPr lang="it-IT" sz="6000" dirty="0"/>
            </a:br>
            <a:br>
              <a:rPr lang="it-IT" sz="6000" dirty="0"/>
            </a:br>
            <a:r>
              <a:rPr lang="it-IT" sz="4000" dirty="0">
                <a:latin typeface="Sylfaen" panose="010A0502050306030303" pitchFamily="18" charset="0"/>
              </a:rPr>
              <a:t>Immobile abitato dal debitore:</a:t>
            </a:r>
            <a:br>
              <a:rPr lang="it-IT" sz="4000" dirty="0">
                <a:latin typeface="Sylfaen" panose="010A0502050306030303" pitchFamily="18" charset="0"/>
              </a:rPr>
            </a:br>
            <a:r>
              <a:rPr lang="it-IT" sz="4000" dirty="0">
                <a:latin typeface="Sylfaen" panose="010A0502050306030303" pitchFamily="18" charset="0"/>
              </a:rPr>
              <a:t>come si libera </a:t>
            </a:r>
            <a:endParaRPr lang="it-IT" sz="3300" dirty="0">
              <a:latin typeface="Sylfaen" panose="010A0502050306030303" pitchFamily="18" charset="0"/>
            </a:endParaRPr>
          </a:p>
        </p:txBody>
      </p:sp>
      <p:sp>
        <p:nvSpPr>
          <p:cNvPr id="6" name="Segnaposto contenuto 5"/>
          <p:cNvSpPr>
            <a:spLocks noGrp="1"/>
          </p:cNvSpPr>
          <p:nvPr>
            <p:ph idx="1"/>
          </p:nvPr>
        </p:nvSpPr>
        <p:spPr>
          <a:xfrm>
            <a:off x="1265060" y="1837345"/>
            <a:ext cx="10058400" cy="4023360"/>
          </a:xfrm>
        </p:spPr>
        <p:txBody>
          <a:bodyPr>
            <a:normAutofit fontScale="85000" lnSpcReduction="10000"/>
          </a:bodyPr>
          <a:lstStyle/>
          <a:p>
            <a:pPr marL="0" indent="0" algn="ctr">
              <a:buFont typeface="Wingdings" panose="05000000000000000000" pitchFamily="2" charset="2"/>
              <a:buNone/>
              <a:defRPr/>
            </a:pPr>
            <a:r>
              <a:rPr lang="it-IT" sz="4000" b="1" dirty="0">
                <a:solidFill>
                  <a:srgbClr val="FF0000"/>
                </a:solidFill>
                <a:effectLst>
                  <a:outerShdw blurRad="38100" dist="38100" dir="2700000" algn="tl">
                    <a:srgbClr val="000000">
                      <a:alpha val="43137"/>
                    </a:srgbClr>
                  </a:outerShdw>
                </a:effectLst>
                <a:latin typeface="Sylfaen" panose="010A0502050306030303" pitchFamily="18" charset="0"/>
                <a:cs typeface="Times New Roman" panose="02020603050405020304" pitchFamily="18" charset="0"/>
              </a:rPr>
              <a:t>L’ORDINE DI LIBERAZIONE: ATTUAZIONE</a:t>
            </a:r>
          </a:p>
          <a:p>
            <a:pPr marL="0" indent="0" algn="ctr">
              <a:buFont typeface="Wingdings" panose="05000000000000000000" pitchFamily="2" charset="2"/>
              <a:buNone/>
              <a:defRPr/>
            </a:pPr>
            <a:r>
              <a:rPr lang="it-IT" sz="3400" b="1" dirty="0">
                <a:solidFill>
                  <a:srgbClr val="92D050"/>
                </a:solidFill>
                <a:effectLst>
                  <a:outerShdw blurRad="38100" dist="38100" dir="2700000" algn="tl">
                    <a:srgbClr val="000000">
                      <a:alpha val="43137"/>
                    </a:srgbClr>
                  </a:outerShdw>
                </a:effectLst>
                <a:latin typeface="Sylfaen" panose="010A0502050306030303" pitchFamily="18" charset="0"/>
                <a:cs typeface="Times New Roman" panose="02020603050405020304" pitchFamily="18" charset="0"/>
              </a:rPr>
              <a:t>ART. 560, SESTO COMMA, NOVELLATO NEL 2020 </a:t>
            </a:r>
          </a:p>
          <a:p>
            <a:pPr marL="0" indent="0" algn="ctr">
              <a:buNone/>
              <a:defRPr/>
            </a:pPr>
            <a:r>
              <a:rPr lang="it-IT" b="1" dirty="0">
                <a:solidFill>
                  <a:schemeClr val="tx1"/>
                </a:solidFill>
                <a:effectLst>
                  <a:outerShdw blurRad="38100" dist="38100" dir="2700000" algn="tl">
                    <a:srgbClr val="000000">
                      <a:alpha val="43137"/>
                    </a:srgbClr>
                  </a:outerShdw>
                </a:effectLst>
                <a:latin typeface="Sylfaen" panose="010A0502050306030303" pitchFamily="18" charset="0"/>
              </a:rPr>
              <a:t>A richiesta dell'aggiudicatario, l'ordine di liberazione </a:t>
            </a:r>
            <a:r>
              <a:rPr lang="it-IT" b="1" dirty="0" err="1">
                <a:solidFill>
                  <a:schemeClr val="tx1"/>
                </a:solidFill>
                <a:effectLst>
                  <a:outerShdw blurRad="38100" dist="38100" dir="2700000" algn="tl">
                    <a:srgbClr val="000000">
                      <a:alpha val="43137"/>
                    </a:srgbClr>
                  </a:outerShdw>
                </a:effectLst>
                <a:latin typeface="Sylfaen" panose="010A0502050306030303" pitchFamily="18" charset="0"/>
              </a:rPr>
              <a:t>puo'</a:t>
            </a:r>
            <a:r>
              <a:rPr lang="it-IT" b="1" dirty="0">
                <a:solidFill>
                  <a:schemeClr val="tx1"/>
                </a:solidFill>
                <a:effectLst>
                  <a:outerShdw blurRad="38100" dist="38100" dir="2700000" algn="tl">
                    <a:srgbClr val="000000">
                      <a:alpha val="43137"/>
                    </a:srgbClr>
                  </a:outerShdw>
                </a:effectLst>
                <a:latin typeface="Sylfaen" panose="010A0502050306030303" pitchFamily="18" charset="0"/>
              </a:rPr>
              <a:t> essere attuato dal custode senza l'osservanza delle </a:t>
            </a:r>
            <a:r>
              <a:rPr lang="it-IT" b="1" dirty="0" err="1">
                <a:solidFill>
                  <a:schemeClr val="tx1"/>
                </a:solidFill>
                <a:effectLst>
                  <a:outerShdw blurRad="38100" dist="38100" dir="2700000" algn="tl">
                    <a:srgbClr val="000000">
                      <a:alpha val="43137"/>
                    </a:srgbClr>
                  </a:outerShdw>
                </a:effectLst>
                <a:latin typeface="Sylfaen" panose="010A0502050306030303" pitchFamily="18" charset="0"/>
              </a:rPr>
              <a:t>formalita'</a:t>
            </a:r>
            <a:r>
              <a:rPr lang="it-IT" b="1" dirty="0">
                <a:solidFill>
                  <a:schemeClr val="tx1"/>
                </a:solidFill>
                <a:effectLst>
                  <a:outerShdw blurRad="38100" dist="38100" dir="2700000" algn="tl">
                    <a:srgbClr val="000000">
                      <a:alpha val="43137"/>
                    </a:srgbClr>
                  </a:outerShdw>
                </a:effectLst>
                <a:latin typeface="Sylfaen" panose="010A0502050306030303" pitchFamily="18" charset="0"/>
              </a:rPr>
              <a:t> di cui agli articoli 605 e seguenti; il giudice </a:t>
            </a:r>
            <a:r>
              <a:rPr lang="it-IT" b="1" dirty="0" err="1">
                <a:solidFill>
                  <a:schemeClr val="tx1"/>
                </a:solidFill>
                <a:effectLst>
                  <a:outerShdw blurRad="38100" dist="38100" dir="2700000" algn="tl">
                    <a:srgbClr val="000000">
                      <a:alpha val="43137"/>
                    </a:srgbClr>
                  </a:outerShdw>
                </a:effectLst>
                <a:latin typeface="Sylfaen" panose="010A0502050306030303" pitchFamily="18" charset="0"/>
              </a:rPr>
              <a:t>puo'</a:t>
            </a:r>
            <a:r>
              <a:rPr lang="it-IT" b="1" dirty="0">
                <a:solidFill>
                  <a:schemeClr val="tx1"/>
                </a:solidFill>
                <a:effectLst>
                  <a:outerShdw blurRad="38100" dist="38100" dir="2700000" algn="tl">
                    <a:srgbClr val="000000">
                      <a:alpha val="43137"/>
                    </a:srgbClr>
                  </a:outerShdw>
                </a:effectLst>
                <a:latin typeface="Sylfaen" panose="010A0502050306030303" pitchFamily="18" charset="0"/>
              </a:rPr>
              <a:t> autorizzarlo ad avvalersi della forza pubblica e nominare ausiliari ai sensi dell'articolo 68. Quando nell'immobile si trovano beni mobili che non debbono essere consegnati, il custode intima alla parte tenuta al rilascio di asportarli, assegnando ad essa un termine non inferiore a trenta giorni, salvi i casi di urgenza da provarsi con giustificati motivi. Quando vi sono beni mobili di provata o evidente </a:t>
            </a:r>
            <a:r>
              <a:rPr lang="it-IT" b="1" dirty="0" err="1">
                <a:solidFill>
                  <a:schemeClr val="tx1"/>
                </a:solidFill>
                <a:effectLst>
                  <a:outerShdw blurRad="38100" dist="38100" dir="2700000" algn="tl">
                    <a:srgbClr val="000000">
                      <a:alpha val="43137"/>
                    </a:srgbClr>
                  </a:outerShdw>
                </a:effectLst>
                <a:latin typeface="Sylfaen" panose="010A0502050306030303" pitchFamily="18" charset="0"/>
              </a:rPr>
              <a:t>titolarita'</a:t>
            </a:r>
            <a:r>
              <a:rPr lang="it-IT" b="1" dirty="0">
                <a:solidFill>
                  <a:schemeClr val="tx1"/>
                </a:solidFill>
                <a:effectLst>
                  <a:outerShdw blurRad="38100" dist="38100" dir="2700000" algn="tl">
                    <a:srgbClr val="000000">
                      <a:alpha val="43137"/>
                    </a:srgbClr>
                  </a:outerShdw>
                </a:effectLst>
                <a:latin typeface="Sylfaen" panose="010A0502050306030303" pitchFamily="18" charset="0"/>
              </a:rPr>
              <a:t> di terzi, l'intimazione </a:t>
            </a:r>
            <a:r>
              <a:rPr lang="it-IT" b="1" dirty="0" err="1">
                <a:solidFill>
                  <a:schemeClr val="tx1"/>
                </a:solidFill>
                <a:effectLst>
                  <a:outerShdw blurRad="38100" dist="38100" dir="2700000" algn="tl">
                    <a:srgbClr val="000000">
                      <a:alpha val="43137"/>
                    </a:srgbClr>
                  </a:outerShdw>
                </a:effectLst>
                <a:latin typeface="Sylfaen" panose="010A0502050306030303" pitchFamily="18" charset="0"/>
              </a:rPr>
              <a:t>e'</a:t>
            </a:r>
            <a:r>
              <a:rPr lang="it-IT" b="1" dirty="0">
                <a:solidFill>
                  <a:schemeClr val="tx1"/>
                </a:solidFill>
                <a:effectLst>
                  <a:outerShdw blurRad="38100" dist="38100" dir="2700000" algn="tl">
                    <a:srgbClr val="000000">
                      <a:alpha val="43137"/>
                    </a:srgbClr>
                  </a:outerShdw>
                </a:effectLst>
                <a:latin typeface="Sylfaen" panose="010A0502050306030303" pitchFamily="18" charset="0"/>
              </a:rPr>
              <a:t> rivolta anche a questi ultimi con le stesse </a:t>
            </a:r>
            <a:r>
              <a:rPr lang="it-IT" b="1" dirty="0" err="1">
                <a:solidFill>
                  <a:schemeClr val="tx1"/>
                </a:solidFill>
                <a:effectLst>
                  <a:outerShdw blurRad="38100" dist="38100" dir="2700000" algn="tl">
                    <a:srgbClr val="000000">
                      <a:alpha val="43137"/>
                    </a:srgbClr>
                  </a:outerShdw>
                </a:effectLst>
                <a:latin typeface="Sylfaen" panose="010A0502050306030303" pitchFamily="18" charset="0"/>
              </a:rPr>
              <a:t>modalita'</a:t>
            </a:r>
            <a:r>
              <a:rPr lang="it-IT" b="1" dirty="0">
                <a:solidFill>
                  <a:schemeClr val="tx1"/>
                </a:solidFill>
                <a:effectLst>
                  <a:outerShdw blurRad="38100" dist="38100" dir="2700000" algn="tl">
                    <a:srgbClr val="000000">
                      <a:alpha val="43137"/>
                    </a:srgbClr>
                  </a:outerShdw>
                </a:effectLst>
                <a:latin typeface="Sylfaen" panose="010A0502050306030303" pitchFamily="18" charset="0"/>
              </a:rPr>
              <a:t> di cui al periodo precedente. Dell'intimazione </a:t>
            </a:r>
            <a:r>
              <a:rPr lang="it-IT" b="1" dirty="0" err="1">
                <a:solidFill>
                  <a:schemeClr val="tx1"/>
                </a:solidFill>
                <a:effectLst>
                  <a:outerShdw blurRad="38100" dist="38100" dir="2700000" algn="tl">
                    <a:srgbClr val="000000">
                      <a:alpha val="43137"/>
                    </a:srgbClr>
                  </a:outerShdw>
                </a:effectLst>
                <a:latin typeface="Sylfaen" panose="010A0502050306030303" pitchFamily="18" charset="0"/>
              </a:rPr>
              <a:t>e'</a:t>
            </a:r>
            <a:r>
              <a:rPr lang="it-IT" b="1" dirty="0">
                <a:solidFill>
                  <a:schemeClr val="tx1"/>
                </a:solidFill>
                <a:effectLst>
                  <a:outerShdw blurRad="38100" dist="38100" dir="2700000" algn="tl">
                    <a:srgbClr val="000000">
                      <a:alpha val="43137"/>
                    </a:srgbClr>
                  </a:outerShdw>
                </a:effectLst>
                <a:latin typeface="Sylfaen" panose="010A0502050306030303" pitchFamily="18" charset="0"/>
              </a:rPr>
              <a:t> dato atto nel verbale. Se uno dei soggetti intimati non </a:t>
            </a:r>
            <a:r>
              <a:rPr lang="it-IT" b="1" dirty="0" err="1">
                <a:solidFill>
                  <a:schemeClr val="tx1"/>
                </a:solidFill>
                <a:effectLst>
                  <a:outerShdw blurRad="38100" dist="38100" dir="2700000" algn="tl">
                    <a:srgbClr val="000000">
                      <a:alpha val="43137"/>
                    </a:srgbClr>
                  </a:outerShdw>
                </a:effectLst>
                <a:latin typeface="Sylfaen" panose="010A0502050306030303" pitchFamily="18" charset="0"/>
              </a:rPr>
              <a:t>e'</a:t>
            </a:r>
            <a:r>
              <a:rPr lang="it-IT" b="1" dirty="0">
                <a:solidFill>
                  <a:schemeClr val="tx1"/>
                </a:solidFill>
                <a:effectLst>
                  <a:outerShdw blurRad="38100" dist="38100" dir="2700000" algn="tl">
                    <a:srgbClr val="000000">
                      <a:alpha val="43137"/>
                    </a:srgbClr>
                  </a:outerShdw>
                </a:effectLst>
                <a:latin typeface="Sylfaen" panose="010A0502050306030303" pitchFamily="18" charset="0"/>
              </a:rPr>
              <a:t> presente, l'intimazione gli </a:t>
            </a:r>
            <a:r>
              <a:rPr lang="it-IT" b="1" dirty="0" err="1">
                <a:solidFill>
                  <a:schemeClr val="tx1"/>
                </a:solidFill>
                <a:effectLst>
                  <a:outerShdw blurRad="38100" dist="38100" dir="2700000" algn="tl">
                    <a:srgbClr val="000000">
                      <a:alpha val="43137"/>
                    </a:srgbClr>
                  </a:outerShdw>
                </a:effectLst>
                <a:latin typeface="Sylfaen" panose="010A0502050306030303" pitchFamily="18" charset="0"/>
              </a:rPr>
              <a:t>e'</a:t>
            </a:r>
            <a:r>
              <a:rPr lang="it-IT" b="1" dirty="0">
                <a:solidFill>
                  <a:schemeClr val="tx1"/>
                </a:solidFill>
                <a:effectLst>
                  <a:outerShdw blurRad="38100" dist="38100" dir="2700000" algn="tl">
                    <a:srgbClr val="000000">
                      <a:alpha val="43137"/>
                    </a:srgbClr>
                  </a:outerShdw>
                </a:effectLst>
                <a:latin typeface="Sylfaen" panose="010A0502050306030303" pitchFamily="18" charset="0"/>
              </a:rPr>
              <a:t> notificata dal custode. Se l'asporto non </a:t>
            </a:r>
            <a:r>
              <a:rPr lang="it-IT" b="1" dirty="0" err="1">
                <a:solidFill>
                  <a:schemeClr val="tx1"/>
                </a:solidFill>
                <a:effectLst>
                  <a:outerShdw blurRad="38100" dist="38100" dir="2700000" algn="tl">
                    <a:srgbClr val="000000">
                      <a:alpha val="43137"/>
                    </a:srgbClr>
                  </a:outerShdw>
                </a:effectLst>
                <a:latin typeface="Sylfaen" panose="010A0502050306030303" pitchFamily="18" charset="0"/>
              </a:rPr>
              <a:t>e'</a:t>
            </a:r>
            <a:r>
              <a:rPr lang="it-IT" b="1" dirty="0">
                <a:solidFill>
                  <a:schemeClr val="tx1"/>
                </a:solidFill>
                <a:effectLst>
                  <a:outerShdw blurRad="38100" dist="38100" dir="2700000" algn="tl">
                    <a:srgbClr val="000000">
                      <a:alpha val="43137"/>
                    </a:srgbClr>
                  </a:outerShdw>
                </a:effectLst>
                <a:latin typeface="Sylfaen" panose="010A0502050306030303" pitchFamily="18" charset="0"/>
              </a:rPr>
              <a:t> eseguito entro il termine assegnato, i beni mobili sono considerati abbandonati e il custode, salva diversa disposizione del giudice dell'esecuzione, ne dispone lo smaltimento o la distruzione.  Dopo la notifica o la comunicazione del decreto di trasferimento, il custode, su istanza dell'aggiudicatario o dell'assegnatario, provvede all'attuazione del provvedimento di cui all'articolo 586, secondo comma, decorsi sessanta giorni e non oltre centoventi giorni dalla predetta istanza, con le </a:t>
            </a:r>
            <a:r>
              <a:rPr lang="it-IT" b="1" dirty="0" err="1">
                <a:solidFill>
                  <a:schemeClr val="tx1"/>
                </a:solidFill>
                <a:effectLst>
                  <a:outerShdw blurRad="38100" dist="38100" dir="2700000" algn="tl">
                    <a:srgbClr val="000000">
                      <a:alpha val="43137"/>
                    </a:srgbClr>
                  </a:outerShdw>
                </a:effectLst>
                <a:latin typeface="Sylfaen" panose="010A0502050306030303" pitchFamily="18" charset="0"/>
              </a:rPr>
              <a:t>modalita'</a:t>
            </a:r>
            <a:r>
              <a:rPr lang="it-IT" b="1" dirty="0">
                <a:solidFill>
                  <a:schemeClr val="tx1"/>
                </a:solidFill>
                <a:effectLst>
                  <a:outerShdw blurRad="38100" dist="38100" dir="2700000" algn="tl">
                    <a:srgbClr val="000000">
                      <a:alpha val="43137"/>
                    </a:srgbClr>
                  </a:outerShdw>
                </a:effectLst>
                <a:latin typeface="Sylfaen" panose="010A0502050306030303" pitchFamily="18" charset="0"/>
              </a:rPr>
              <a:t> definite nei periodi dal secondo al settimo del presente comma. </a:t>
            </a:r>
            <a:endParaRPr lang="it-IT" sz="2900" b="1" dirty="0">
              <a:solidFill>
                <a:schemeClr val="tx1"/>
              </a:solidFill>
              <a:effectLst>
                <a:outerShdw blurRad="38100" dist="38100" dir="2700000" algn="tl">
                  <a:srgbClr val="000000">
                    <a:alpha val="43137"/>
                  </a:srgbClr>
                </a:outerShdw>
              </a:effectLst>
              <a:latin typeface="Sylfaen" panose="010A0502050306030303" pitchFamily="18" charset="0"/>
              <a:cs typeface="Times New Roman" panose="02020603050405020304" pitchFamily="18" charset="0"/>
            </a:endParaRPr>
          </a:p>
        </p:txBody>
      </p:sp>
      <p:pic>
        <p:nvPicPr>
          <p:cNvPr id="4" name="Immagine 3"/>
          <p:cNvPicPr>
            <a:picLocks noChangeAspect="1"/>
          </p:cNvPicPr>
          <p:nvPr/>
        </p:nvPicPr>
        <p:blipFill>
          <a:blip r:embed="rId2"/>
          <a:stretch>
            <a:fillRect/>
          </a:stretch>
        </p:blipFill>
        <p:spPr>
          <a:xfrm>
            <a:off x="365761" y="0"/>
            <a:ext cx="2917767" cy="1114425"/>
          </a:xfrm>
          <a:prstGeom prst="rect">
            <a:avLst/>
          </a:prstGeom>
        </p:spPr>
      </p:pic>
    </p:spTree>
    <p:extLst>
      <p:ext uri="{BB962C8B-B14F-4D97-AF65-F5344CB8AC3E}">
        <p14:creationId xmlns:p14="http://schemas.microsoft.com/office/powerpoint/2010/main" val="55025534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097280" y="253352"/>
            <a:ext cx="10058400" cy="1450757"/>
          </a:xfrm>
        </p:spPr>
        <p:txBody>
          <a:bodyPr>
            <a:normAutofit fontScale="90000"/>
          </a:bodyPr>
          <a:lstStyle/>
          <a:p>
            <a:pPr algn="ctr"/>
            <a:br>
              <a:rPr lang="it-IT" sz="6000" dirty="0"/>
            </a:br>
            <a:br>
              <a:rPr lang="it-IT" sz="6000" dirty="0"/>
            </a:br>
            <a:br>
              <a:rPr lang="it-IT" sz="6000" dirty="0"/>
            </a:br>
            <a:br>
              <a:rPr lang="it-IT" sz="6000" dirty="0"/>
            </a:br>
            <a:br>
              <a:rPr lang="it-IT" sz="6000" dirty="0"/>
            </a:br>
            <a:br>
              <a:rPr lang="it-IT" sz="6000" dirty="0"/>
            </a:br>
            <a:br>
              <a:rPr lang="it-IT" sz="6000" dirty="0"/>
            </a:br>
            <a:r>
              <a:rPr lang="it-IT" sz="4000" dirty="0">
                <a:latin typeface="Sylfaen" panose="010A0502050306030303" pitchFamily="18" charset="0"/>
              </a:rPr>
              <a:t>Immobile abitato dal debitore:</a:t>
            </a:r>
            <a:br>
              <a:rPr lang="it-IT" sz="4000" dirty="0">
                <a:latin typeface="Sylfaen" panose="010A0502050306030303" pitchFamily="18" charset="0"/>
              </a:rPr>
            </a:br>
            <a:r>
              <a:rPr lang="it-IT" sz="4000" dirty="0">
                <a:latin typeface="Sylfaen" panose="010A0502050306030303" pitchFamily="18" charset="0"/>
              </a:rPr>
              <a:t>come si libera </a:t>
            </a:r>
            <a:endParaRPr lang="it-IT" sz="3300" dirty="0">
              <a:latin typeface="Sylfaen" panose="010A0502050306030303" pitchFamily="18" charset="0"/>
            </a:endParaRPr>
          </a:p>
        </p:txBody>
      </p:sp>
      <p:sp>
        <p:nvSpPr>
          <p:cNvPr id="6" name="Segnaposto contenuto 5"/>
          <p:cNvSpPr>
            <a:spLocks noGrp="1"/>
          </p:cNvSpPr>
          <p:nvPr>
            <p:ph idx="1"/>
          </p:nvPr>
        </p:nvSpPr>
        <p:spPr>
          <a:xfrm>
            <a:off x="1164392" y="1795400"/>
            <a:ext cx="10058400" cy="4023360"/>
          </a:xfrm>
        </p:spPr>
        <p:txBody>
          <a:bodyPr>
            <a:normAutofit lnSpcReduction="10000"/>
          </a:bodyPr>
          <a:lstStyle/>
          <a:p>
            <a:pPr marL="0" indent="0" algn="ctr">
              <a:buFont typeface="Wingdings" panose="05000000000000000000" pitchFamily="2" charset="2"/>
              <a:buNone/>
              <a:defRPr/>
            </a:pPr>
            <a:r>
              <a:rPr lang="it-IT" sz="3300" b="1" dirty="0">
                <a:solidFill>
                  <a:srgbClr val="FF0000"/>
                </a:solidFill>
                <a:effectLst>
                  <a:outerShdw blurRad="38100" dist="38100" dir="2700000" algn="tl">
                    <a:srgbClr val="000000">
                      <a:alpha val="43137"/>
                    </a:srgbClr>
                  </a:outerShdw>
                </a:effectLst>
                <a:latin typeface="Sylfaen" panose="010A0502050306030303" pitchFamily="18" charset="0"/>
                <a:cs typeface="Times New Roman" panose="02020603050405020304" pitchFamily="18" charset="0"/>
              </a:rPr>
              <a:t>L’ORDINE DI LIBERAZIONE  </a:t>
            </a:r>
          </a:p>
          <a:p>
            <a:pPr marL="0" indent="0" algn="ctr">
              <a:buFont typeface="Wingdings" panose="05000000000000000000" pitchFamily="2" charset="2"/>
              <a:buNone/>
              <a:defRPr/>
            </a:pPr>
            <a:r>
              <a:rPr lang="it-IT" sz="3400" b="1" dirty="0">
                <a:solidFill>
                  <a:srgbClr val="92D050"/>
                </a:solidFill>
                <a:effectLst>
                  <a:outerShdw blurRad="38100" dist="38100" dir="2700000" algn="tl">
                    <a:srgbClr val="000000">
                      <a:alpha val="43137"/>
                    </a:srgbClr>
                  </a:outerShdw>
                </a:effectLst>
                <a:latin typeface="Sylfaen" panose="010A0502050306030303" pitchFamily="18" charset="0"/>
                <a:cs typeface="Times New Roman" panose="02020603050405020304" pitchFamily="18" charset="0"/>
              </a:rPr>
              <a:t>ATTUAZIONE </a:t>
            </a:r>
          </a:p>
          <a:p>
            <a:pPr>
              <a:buFont typeface="Arial" panose="020B0604020202020204" pitchFamily="34" charset="0"/>
              <a:buChar char="•"/>
              <a:defRPr/>
            </a:pPr>
            <a:r>
              <a:rPr lang="it-IT" sz="2900" b="1" dirty="0">
                <a:solidFill>
                  <a:srgbClr val="7030A0"/>
                </a:solidFill>
                <a:effectLst>
                  <a:outerShdw blurRad="38100" dist="38100" dir="2700000" algn="tl">
                    <a:srgbClr val="000000">
                      <a:alpha val="43137"/>
                    </a:srgbClr>
                  </a:outerShdw>
                </a:effectLst>
                <a:latin typeface="Sylfaen" panose="010A0502050306030303" pitchFamily="18" charset="0"/>
                <a:cs typeface="Times New Roman" panose="02020603050405020304" pitchFamily="18" charset="0"/>
              </a:rPr>
              <a:t> no esecuzione per rilascio</a:t>
            </a:r>
          </a:p>
          <a:p>
            <a:pPr>
              <a:buFont typeface="Arial" panose="020B0604020202020204" pitchFamily="34" charset="0"/>
              <a:buChar char="•"/>
              <a:defRPr/>
            </a:pPr>
            <a:r>
              <a:rPr lang="it-IT" sz="2900" b="1" dirty="0">
                <a:solidFill>
                  <a:srgbClr val="7030A0"/>
                </a:solidFill>
                <a:effectLst>
                  <a:outerShdw blurRad="38100" dist="38100" dir="2700000" algn="tl">
                    <a:srgbClr val="000000">
                      <a:alpha val="43137"/>
                    </a:srgbClr>
                  </a:outerShdw>
                </a:effectLst>
                <a:latin typeface="Sylfaen" panose="010A0502050306030303" pitchFamily="18" charset="0"/>
                <a:cs typeface="Times New Roman" panose="02020603050405020304" pitchFamily="18" charset="0"/>
              </a:rPr>
              <a:t> realizzazione </a:t>
            </a:r>
            <a:r>
              <a:rPr lang="it-IT" sz="2900" b="1" dirty="0" err="1">
                <a:solidFill>
                  <a:srgbClr val="7030A0"/>
                </a:solidFill>
                <a:effectLst>
                  <a:outerShdw blurRad="38100" dist="38100" dir="2700000" algn="tl">
                    <a:srgbClr val="000000">
                      <a:alpha val="43137"/>
                    </a:srgbClr>
                  </a:outerShdw>
                </a:effectLst>
                <a:latin typeface="Sylfaen" panose="010A0502050306030303" pitchFamily="18" charset="0"/>
                <a:cs typeface="Times New Roman" panose="02020603050405020304" pitchFamily="18" charset="0"/>
              </a:rPr>
              <a:t>deformalizzata</a:t>
            </a:r>
            <a:r>
              <a:rPr lang="it-IT" sz="2900" b="1" dirty="0">
                <a:solidFill>
                  <a:srgbClr val="7030A0"/>
                </a:solidFill>
                <a:effectLst>
                  <a:outerShdw blurRad="38100" dist="38100" dir="2700000" algn="tl">
                    <a:srgbClr val="000000">
                      <a:alpha val="43137"/>
                    </a:srgbClr>
                  </a:outerShdw>
                </a:effectLst>
                <a:latin typeface="Sylfaen" panose="010A0502050306030303" pitchFamily="18" charset="0"/>
                <a:cs typeface="Times New Roman" panose="02020603050405020304" pitchFamily="18" charset="0"/>
              </a:rPr>
              <a:t> (pure troppo!) </a:t>
            </a:r>
          </a:p>
          <a:p>
            <a:pPr>
              <a:buFont typeface="Arial" panose="020B0604020202020204" pitchFamily="34" charset="0"/>
              <a:buChar char="•"/>
              <a:defRPr/>
            </a:pPr>
            <a:r>
              <a:rPr lang="it-IT" sz="2900" b="1" dirty="0">
                <a:solidFill>
                  <a:srgbClr val="7030A0"/>
                </a:solidFill>
                <a:effectLst>
                  <a:outerShdw blurRad="38100" dist="38100" dir="2700000" algn="tl">
                    <a:srgbClr val="000000">
                      <a:alpha val="43137"/>
                    </a:srgbClr>
                  </a:outerShdw>
                </a:effectLst>
                <a:latin typeface="Sylfaen" panose="010A0502050306030303" pitchFamily="18" charset="0"/>
                <a:cs typeface="Times New Roman" panose="02020603050405020304" pitchFamily="18" charset="0"/>
              </a:rPr>
              <a:t>protagonista il custode giudiziario </a:t>
            </a:r>
          </a:p>
          <a:p>
            <a:pPr>
              <a:buFont typeface="Arial" panose="020B0604020202020204" pitchFamily="34" charset="0"/>
              <a:buChar char="•"/>
              <a:defRPr/>
            </a:pPr>
            <a:r>
              <a:rPr lang="it-IT" sz="2900" b="1" dirty="0">
                <a:solidFill>
                  <a:srgbClr val="7030A0"/>
                </a:solidFill>
                <a:effectLst>
                  <a:outerShdw blurRad="38100" dist="38100" dir="2700000" algn="tl">
                    <a:srgbClr val="000000">
                      <a:alpha val="43137"/>
                    </a:srgbClr>
                  </a:outerShdw>
                </a:effectLst>
                <a:latin typeface="Sylfaen" panose="010A0502050306030303" pitchFamily="18" charset="0"/>
                <a:cs typeface="Times New Roman" panose="02020603050405020304" pitchFamily="18" charset="0"/>
              </a:rPr>
              <a:t> gli ausiliari dell’ausiliario (autorizzati dal giudice dell’esecuzione)</a:t>
            </a:r>
          </a:p>
          <a:p>
            <a:pPr>
              <a:buFont typeface="Arial" panose="020B0604020202020204" pitchFamily="34" charset="0"/>
              <a:buChar char="•"/>
              <a:defRPr/>
            </a:pPr>
            <a:r>
              <a:rPr lang="it-IT" sz="2900" b="1" dirty="0">
                <a:solidFill>
                  <a:srgbClr val="7030A0"/>
                </a:solidFill>
                <a:effectLst>
                  <a:outerShdw blurRad="38100" dist="38100" dir="2700000" algn="tl">
                    <a:srgbClr val="000000">
                      <a:alpha val="43137"/>
                    </a:srgbClr>
                  </a:outerShdw>
                </a:effectLst>
                <a:latin typeface="Sylfaen" panose="010A0502050306030303" pitchFamily="18" charset="0"/>
                <a:cs typeface="Times New Roman" panose="02020603050405020304" pitchFamily="18" charset="0"/>
              </a:rPr>
              <a:t> la sorte dei beni mobili</a:t>
            </a:r>
          </a:p>
        </p:txBody>
      </p:sp>
      <p:pic>
        <p:nvPicPr>
          <p:cNvPr id="4" name="Immagine 3"/>
          <p:cNvPicPr>
            <a:picLocks noChangeAspect="1"/>
          </p:cNvPicPr>
          <p:nvPr/>
        </p:nvPicPr>
        <p:blipFill>
          <a:blip r:embed="rId2"/>
          <a:stretch>
            <a:fillRect/>
          </a:stretch>
        </p:blipFill>
        <p:spPr>
          <a:xfrm>
            <a:off x="365761" y="0"/>
            <a:ext cx="2917767" cy="1114425"/>
          </a:xfrm>
          <a:prstGeom prst="rect">
            <a:avLst/>
          </a:prstGeom>
        </p:spPr>
      </p:pic>
    </p:spTree>
    <p:extLst>
      <p:ext uri="{BB962C8B-B14F-4D97-AF65-F5344CB8AC3E}">
        <p14:creationId xmlns:p14="http://schemas.microsoft.com/office/powerpoint/2010/main" val="135242366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pPr algn="ctr"/>
            <a:br>
              <a:rPr lang="it-IT" sz="6000" dirty="0"/>
            </a:br>
            <a:br>
              <a:rPr lang="it-IT" sz="6000" dirty="0"/>
            </a:br>
            <a:br>
              <a:rPr lang="it-IT" sz="6000" dirty="0"/>
            </a:br>
            <a:br>
              <a:rPr lang="it-IT" sz="6000" dirty="0"/>
            </a:br>
            <a:br>
              <a:rPr lang="it-IT" sz="6000" dirty="0"/>
            </a:br>
            <a:br>
              <a:rPr lang="it-IT" sz="6000" dirty="0"/>
            </a:br>
            <a:br>
              <a:rPr lang="it-IT" sz="6000" dirty="0"/>
            </a:br>
            <a:r>
              <a:rPr lang="it-IT" sz="4000" dirty="0">
                <a:latin typeface="Sylfaen" panose="010A0502050306030303" pitchFamily="18" charset="0"/>
              </a:rPr>
              <a:t>Immobile abitato dal debitore:</a:t>
            </a:r>
            <a:br>
              <a:rPr lang="it-IT" sz="4000" dirty="0">
                <a:latin typeface="Sylfaen" panose="010A0502050306030303" pitchFamily="18" charset="0"/>
              </a:rPr>
            </a:br>
            <a:r>
              <a:rPr lang="it-IT" sz="4000" dirty="0">
                <a:latin typeface="Sylfaen" panose="010A0502050306030303" pitchFamily="18" charset="0"/>
              </a:rPr>
              <a:t>come si libera </a:t>
            </a:r>
            <a:endParaRPr lang="it-IT" sz="3300" dirty="0">
              <a:latin typeface="Sylfaen" panose="010A0502050306030303" pitchFamily="18" charset="0"/>
            </a:endParaRPr>
          </a:p>
        </p:txBody>
      </p:sp>
      <p:sp>
        <p:nvSpPr>
          <p:cNvPr id="9" name="Segnaposto testo 8">
            <a:extLst>
              <a:ext uri="{FF2B5EF4-FFF2-40B4-BE49-F238E27FC236}">
                <a16:creationId xmlns:a16="http://schemas.microsoft.com/office/drawing/2014/main" id="{88D22012-2364-467B-BFE9-25F055A2C340}"/>
              </a:ext>
            </a:extLst>
          </p:cNvPr>
          <p:cNvSpPr>
            <a:spLocks noGrp="1"/>
          </p:cNvSpPr>
          <p:nvPr>
            <p:ph type="body" idx="1"/>
          </p:nvPr>
        </p:nvSpPr>
        <p:spPr>
          <a:xfrm>
            <a:off x="1097280" y="2341984"/>
            <a:ext cx="4937760" cy="614982"/>
          </a:xfrm>
        </p:spPr>
        <p:txBody>
          <a:bodyPr>
            <a:normAutofit/>
          </a:bodyPr>
          <a:lstStyle/>
          <a:p>
            <a:pPr algn="ctr"/>
            <a:r>
              <a:rPr lang="it-IT" b="1" dirty="0">
                <a:solidFill>
                  <a:srgbClr val="FF0000"/>
                </a:solidFill>
                <a:effectLst>
                  <a:outerShdw blurRad="38100" dist="38100" dir="2700000" algn="tl">
                    <a:srgbClr val="000000">
                      <a:alpha val="43137"/>
                    </a:srgbClr>
                  </a:outerShdw>
                </a:effectLst>
                <a:latin typeface="Sylfaen" panose="010A0502050306030303" pitchFamily="18" charset="0"/>
              </a:rPr>
              <a:t>ATTUAZIONE LEGGE 2016</a:t>
            </a:r>
          </a:p>
        </p:txBody>
      </p:sp>
      <p:sp>
        <p:nvSpPr>
          <p:cNvPr id="6" name="Segnaposto contenuto 5"/>
          <p:cNvSpPr>
            <a:spLocks noGrp="1"/>
          </p:cNvSpPr>
          <p:nvPr>
            <p:ph sz="half" idx="2"/>
          </p:nvPr>
        </p:nvSpPr>
        <p:spPr>
          <a:xfrm>
            <a:off x="1097280" y="3256384"/>
            <a:ext cx="4937760" cy="2704150"/>
          </a:xfrm>
        </p:spPr>
        <p:txBody>
          <a:bodyPr>
            <a:normAutofit fontScale="70000" lnSpcReduction="20000"/>
          </a:bodyPr>
          <a:lstStyle/>
          <a:p>
            <a:pPr>
              <a:buFont typeface="Wingdings" panose="05000000000000000000" pitchFamily="2" charset="2"/>
              <a:buChar char="ü"/>
              <a:defRPr/>
            </a:pPr>
            <a:r>
              <a:rPr lang="it-IT" sz="2900" b="1" dirty="0">
                <a:solidFill>
                  <a:srgbClr val="FF0000"/>
                </a:solidFill>
                <a:effectLst>
                  <a:outerShdw blurRad="38100" dist="38100" dir="2700000" algn="tl">
                    <a:srgbClr val="000000">
                      <a:alpha val="43137"/>
                    </a:srgbClr>
                  </a:outerShdw>
                </a:effectLst>
                <a:latin typeface="Sylfaen" panose="010A0502050306030303" pitchFamily="18" charset="0"/>
                <a:cs typeface="Times New Roman" panose="02020603050405020304" pitchFamily="18" charset="0"/>
              </a:rPr>
              <a:t>«secondo le disposizioni del giudice dell'esecuzione immobiliare»;</a:t>
            </a:r>
          </a:p>
          <a:p>
            <a:pPr>
              <a:buFont typeface="Wingdings" panose="05000000000000000000" pitchFamily="2" charset="2"/>
              <a:buChar char="ü"/>
              <a:defRPr/>
            </a:pPr>
            <a:endParaRPr lang="it-IT" sz="2900" b="1" dirty="0">
              <a:solidFill>
                <a:srgbClr val="FF0000"/>
              </a:solidFill>
              <a:effectLst>
                <a:outerShdw blurRad="38100" dist="38100" dir="2700000" algn="tl">
                  <a:srgbClr val="000000">
                    <a:alpha val="43137"/>
                  </a:srgbClr>
                </a:outerShdw>
              </a:effectLst>
              <a:latin typeface="Sylfaen" panose="010A0502050306030303" pitchFamily="18" charset="0"/>
              <a:cs typeface="Times New Roman" panose="02020603050405020304" pitchFamily="18" charset="0"/>
            </a:endParaRPr>
          </a:p>
          <a:p>
            <a:pPr>
              <a:buFont typeface="Wingdings" panose="05000000000000000000" pitchFamily="2" charset="2"/>
              <a:buChar char="ü"/>
              <a:defRPr/>
            </a:pPr>
            <a:r>
              <a:rPr lang="it-IT" sz="2900" b="1" dirty="0">
                <a:solidFill>
                  <a:srgbClr val="FF0000"/>
                </a:solidFill>
                <a:effectLst>
                  <a:outerShdw blurRad="38100" dist="38100" dir="2700000" algn="tl">
                    <a:srgbClr val="000000">
                      <a:alpha val="43137"/>
                    </a:srgbClr>
                  </a:outerShdw>
                </a:effectLst>
                <a:latin typeface="Sylfaen" panose="010A0502050306030303" pitchFamily="18" charset="0"/>
                <a:cs typeface="Times New Roman" panose="02020603050405020304" pitchFamily="18" charset="0"/>
              </a:rPr>
              <a:t>«senza oneri per l'aggiudicatario o l'assegnatario o l'acquirente»;</a:t>
            </a:r>
          </a:p>
          <a:p>
            <a:pPr>
              <a:buFont typeface="Wingdings" panose="05000000000000000000" pitchFamily="2" charset="2"/>
              <a:buChar char="ü"/>
              <a:defRPr/>
            </a:pPr>
            <a:endParaRPr lang="it-IT" sz="2900" b="1" dirty="0">
              <a:solidFill>
                <a:srgbClr val="FF0000"/>
              </a:solidFill>
              <a:effectLst>
                <a:outerShdw blurRad="38100" dist="38100" dir="2700000" algn="tl">
                  <a:srgbClr val="000000">
                    <a:alpha val="43137"/>
                  </a:srgbClr>
                </a:outerShdw>
              </a:effectLst>
              <a:latin typeface="Sylfaen" panose="010A0502050306030303" pitchFamily="18" charset="0"/>
              <a:cs typeface="Times New Roman" panose="02020603050405020304" pitchFamily="18" charset="0"/>
            </a:endParaRPr>
          </a:p>
          <a:p>
            <a:pPr>
              <a:buFont typeface="Wingdings" panose="05000000000000000000" pitchFamily="2" charset="2"/>
              <a:buChar char="ü"/>
              <a:defRPr/>
            </a:pPr>
            <a:r>
              <a:rPr lang="it-IT" sz="2900" b="1" dirty="0">
                <a:solidFill>
                  <a:srgbClr val="FF0000"/>
                </a:solidFill>
                <a:effectLst>
                  <a:outerShdw blurRad="38100" dist="38100" dir="2700000" algn="tl">
                    <a:srgbClr val="000000">
                      <a:alpha val="43137"/>
                    </a:srgbClr>
                  </a:outerShdw>
                </a:effectLst>
                <a:latin typeface="Sylfaen" panose="010A0502050306030303" pitchFamily="18" charset="0"/>
                <a:cs typeface="Times New Roman" panose="02020603050405020304" pitchFamily="18" charset="0"/>
              </a:rPr>
              <a:t>«nell'interesse dell'aggiudicatario o dell'assegnatario se questi non lo esentano»</a:t>
            </a:r>
          </a:p>
          <a:p>
            <a:pPr marL="0" indent="0" algn="ctr">
              <a:buNone/>
              <a:defRPr/>
            </a:pPr>
            <a:endParaRPr lang="it-IT" sz="2900" b="1" dirty="0">
              <a:solidFill>
                <a:srgbClr val="FFC000"/>
              </a:solidFill>
              <a:effectLst>
                <a:outerShdw blurRad="38100" dist="38100" dir="2700000" algn="tl">
                  <a:srgbClr val="000000">
                    <a:alpha val="43137"/>
                  </a:srgbClr>
                </a:outerShdw>
              </a:effectLst>
              <a:latin typeface="Sylfaen" panose="010A0502050306030303" pitchFamily="18" charset="0"/>
              <a:cs typeface="Times New Roman" panose="02020603050405020304" pitchFamily="18" charset="0"/>
            </a:endParaRPr>
          </a:p>
        </p:txBody>
      </p:sp>
      <p:sp>
        <p:nvSpPr>
          <p:cNvPr id="10" name="Segnaposto testo 9">
            <a:extLst>
              <a:ext uri="{FF2B5EF4-FFF2-40B4-BE49-F238E27FC236}">
                <a16:creationId xmlns:a16="http://schemas.microsoft.com/office/drawing/2014/main" id="{5C3478D2-1C68-4D4A-9B8F-2C5DF6B73D3F}"/>
              </a:ext>
            </a:extLst>
          </p:cNvPr>
          <p:cNvSpPr>
            <a:spLocks noGrp="1"/>
          </p:cNvSpPr>
          <p:nvPr>
            <p:ph type="body" sz="quarter" idx="3"/>
          </p:nvPr>
        </p:nvSpPr>
        <p:spPr>
          <a:xfrm>
            <a:off x="6217920" y="2220685"/>
            <a:ext cx="4937760" cy="736281"/>
          </a:xfrm>
        </p:spPr>
        <p:txBody>
          <a:bodyPr>
            <a:normAutofit/>
          </a:bodyPr>
          <a:lstStyle/>
          <a:p>
            <a:pPr algn="ctr"/>
            <a:r>
              <a:rPr lang="it-IT" b="1" dirty="0">
                <a:solidFill>
                  <a:srgbClr val="00B050"/>
                </a:solidFill>
                <a:effectLst>
                  <a:outerShdw blurRad="38100" dist="38100" dir="2700000" algn="tl">
                    <a:srgbClr val="000000">
                      <a:alpha val="43137"/>
                    </a:srgbClr>
                  </a:outerShdw>
                </a:effectLst>
                <a:latin typeface="Sylfaen" panose="010A0502050306030303" pitchFamily="18" charset="0"/>
              </a:rPr>
              <a:t>ATTUAZIONE LEGGE 2019/2020 </a:t>
            </a:r>
          </a:p>
        </p:txBody>
      </p:sp>
      <p:sp>
        <p:nvSpPr>
          <p:cNvPr id="11" name="Segnaposto contenuto 10">
            <a:extLst>
              <a:ext uri="{FF2B5EF4-FFF2-40B4-BE49-F238E27FC236}">
                <a16:creationId xmlns:a16="http://schemas.microsoft.com/office/drawing/2014/main" id="{52EECD63-F7D3-4E0E-BB65-A79277786ADE}"/>
              </a:ext>
            </a:extLst>
          </p:cNvPr>
          <p:cNvSpPr>
            <a:spLocks noGrp="1"/>
          </p:cNvSpPr>
          <p:nvPr>
            <p:ph sz="quarter" idx="4"/>
          </p:nvPr>
        </p:nvSpPr>
        <p:spPr>
          <a:xfrm>
            <a:off x="6217920" y="3256382"/>
            <a:ext cx="4937760" cy="2704151"/>
          </a:xfrm>
        </p:spPr>
        <p:txBody>
          <a:bodyPr>
            <a:normAutofit fontScale="70000" lnSpcReduction="20000"/>
          </a:bodyPr>
          <a:lstStyle/>
          <a:p>
            <a:pPr>
              <a:buFont typeface="Wingdings" panose="05000000000000000000" pitchFamily="2" charset="2"/>
              <a:buChar char="v"/>
            </a:pPr>
            <a:r>
              <a:rPr lang="it-IT" sz="2900" b="1" dirty="0">
                <a:solidFill>
                  <a:srgbClr val="00B050"/>
                </a:solidFill>
                <a:effectLst>
                  <a:outerShdw blurRad="38100" dist="38100" dir="2700000" algn="tl">
                    <a:srgbClr val="000000">
                      <a:alpha val="43137"/>
                    </a:srgbClr>
                  </a:outerShdw>
                </a:effectLst>
                <a:latin typeface="Sylfaen" panose="010A0502050306030303" pitchFamily="18" charset="0"/>
              </a:rPr>
              <a:t>????</a:t>
            </a:r>
          </a:p>
          <a:p>
            <a:pPr>
              <a:buFont typeface="Wingdings" panose="05000000000000000000" pitchFamily="2" charset="2"/>
              <a:buChar char="v"/>
            </a:pPr>
            <a:endParaRPr lang="it-IT" sz="2900" b="1" dirty="0">
              <a:solidFill>
                <a:srgbClr val="00B050"/>
              </a:solidFill>
              <a:effectLst>
                <a:outerShdw blurRad="38100" dist="38100" dir="2700000" algn="tl">
                  <a:srgbClr val="000000">
                    <a:alpha val="43137"/>
                  </a:srgbClr>
                </a:outerShdw>
              </a:effectLst>
              <a:latin typeface="Sylfaen" panose="010A0502050306030303" pitchFamily="18" charset="0"/>
            </a:endParaRPr>
          </a:p>
          <a:p>
            <a:pPr>
              <a:buFont typeface="Wingdings" panose="05000000000000000000" pitchFamily="2" charset="2"/>
              <a:buChar char="v"/>
            </a:pPr>
            <a:endParaRPr lang="it-IT" sz="2900" b="1" dirty="0">
              <a:solidFill>
                <a:srgbClr val="00B050"/>
              </a:solidFill>
              <a:effectLst>
                <a:outerShdw blurRad="38100" dist="38100" dir="2700000" algn="tl">
                  <a:srgbClr val="000000">
                    <a:alpha val="43137"/>
                  </a:srgbClr>
                </a:outerShdw>
              </a:effectLst>
              <a:latin typeface="Sylfaen" panose="010A0502050306030303" pitchFamily="18" charset="0"/>
            </a:endParaRPr>
          </a:p>
          <a:p>
            <a:pPr>
              <a:buFont typeface="Wingdings" panose="05000000000000000000" pitchFamily="2" charset="2"/>
              <a:buChar char="v"/>
            </a:pPr>
            <a:r>
              <a:rPr lang="it-IT" sz="2900" b="1" dirty="0">
                <a:solidFill>
                  <a:srgbClr val="00B050"/>
                </a:solidFill>
                <a:effectLst>
                  <a:outerShdw blurRad="38100" dist="38100" dir="2700000" algn="tl">
                    <a:srgbClr val="000000">
                      <a:alpha val="43137"/>
                    </a:srgbClr>
                  </a:outerShdw>
                </a:effectLst>
                <a:latin typeface="Sylfaen" panose="010A0502050306030303" pitchFamily="18" charset="0"/>
              </a:rPr>
              <a:t>????</a:t>
            </a:r>
          </a:p>
          <a:p>
            <a:pPr>
              <a:buFont typeface="Wingdings" panose="05000000000000000000" pitchFamily="2" charset="2"/>
              <a:buChar char="v"/>
            </a:pPr>
            <a:endParaRPr lang="it-IT" sz="2900" b="1" dirty="0">
              <a:solidFill>
                <a:srgbClr val="00B050"/>
              </a:solidFill>
              <a:effectLst>
                <a:outerShdw blurRad="38100" dist="38100" dir="2700000" algn="tl">
                  <a:srgbClr val="000000">
                    <a:alpha val="43137"/>
                  </a:srgbClr>
                </a:outerShdw>
              </a:effectLst>
              <a:latin typeface="Sylfaen" panose="010A0502050306030303" pitchFamily="18" charset="0"/>
            </a:endParaRPr>
          </a:p>
          <a:p>
            <a:pPr>
              <a:buFont typeface="Wingdings" panose="05000000000000000000" pitchFamily="2" charset="2"/>
              <a:buChar char="v"/>
            </a:pPr>
            <a:r>
              <a:rPr lang="it-IT" sz="2900" b="1" dirty="0">
                <a:solidFill>
                  <a:srgbClr val="00B050"/>
                </a:solidFill>
                <a:effectLst>
                  <a:outerShdw blurRad="38100" dist="38100" dir="2700000" algn="tl">
                    <a:srgbClr val="000000">
                      <a:alpha val="43137"/>
                    </a:srgbClr>
                  </a:outerShdw>
                </a:effectLst>
                <a:latin typeface="Sylfaen" panose="010A0502050306030303" pitchFamily="18" charset="0"/>
              </a:rPr>
              <a:t>«a richiesta dell’aggiudicatario»</a:t>
            </a:r>
          </a:p>
        </p:txBody>
      </p:sp>
      <p:pic>
        <p:nvPicPr>
          <p:cNvPr id="4" name="Immagine 3"/>
          <p:cNvPicPr>
            <a:picLocks noChangeAspect="1"/>
          </p:cNvPicPr>
          <p:nvPr/>
        </p:nvPicPr>
        <p:blipFill>
          <a:blip r:embed="rId2"/>
          <a:stretch>
            <a:fillRect/>
          </a:stretch>
        </p:blipFill>
        <p:spPr>
          <a:xfrm>
            <a:off x="365761" y="0"/>
            <a:ext cx="2917767" cy="1114425"/>
          </a:xfrm>
          <a:prstGeom prst="rect">
            <a:avLst/>
          </a:prstGeom>
        </p:spPr>
      </p:pic>
    </p:spTree>
    <p:extLst>
      <p:ext uri="{BB962C8B-B14F-4D97-AF65-F5344CB8AC3E}">
        <p14:creationId xmlns:p14="http://schemas.microsoft.com/office/powerpoint/2010/main" val="302949944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097280" y="253352"/>
            <a:ext cx="10058400" cy="1450757"/>
          </a:xfrm>
        </p:spPr>
        <p:txBody>
          <a:bodyPr>
            <a:normAutofit fontScale="90000"/>
          </a:bodyPr>
          <a:lstStyle/>
          <a:p>
            <a:pPr algn="ctr"/>
            <a:br>
              <a:rPr lang="it-IT" sz="6000" dirty="0"/>
            </a:br>
            <a:br>
              <a:rPr lang="it-IT" sz="6000" dirty="0"/>
            </a:br>
            <a:br>
              <a:rPr lang="it-IT" sz="6000" dirty="0"/>
            </a:br>
            <a:br>
              <a:rPr lang="it-IT" sz="6000" dirty="0"/>
            </a:br>
            <a:br>
              <a:rPr lang="it-IT" sz="6000" dirty="0"/>
            </a:br>
            <a:br>
              <a:rPr lang="it-IT" sz="6000" dirty="0"/>
            </a:br>
            <a:br>
              <a:rPr lang="it-IT" sz="6000" dirty="0"/>
            </a:br>
            <a:r>
              <a:rPr lang="it-IT" sz="4000" dirty="0">
                <a:latin typeface="Sylfaen" panose="010A0502050306030303" pitchFamily="18" charset="0"/>
              </a:rPr>
              <a:t>Immobile abitato dal debitore:</a:t>
            </a:r>
            <a:br>
              <a:rPr lang="it-IT" sz="4000" dirty="0">
                <a:latin typeface="Sylfaen" panose="010A0502050306030303" pitchFamily="18" charset="0"/>
              </a:rPr>
            </a:br>
            <a:r>
              <a:rPr lang="it-IT" sz="4000" dirty="0">
                <a:latin typeface="Sylfaen" panose="010A0502050306030303" pitchFamily="18" charset="0"/>
              </a:rPr>
              <a:t>come si libera </a:t>
            </a:r>
            <a:endParaRPr lang="it-IT" sz="3300" dirty="0">
              <a:latin typeface="Sylfaen" panose="010A0502050306030303" pitchFamily="18" charset="0"/>
            </a:endParaRPr>
          </a:p>
        </p:txBody>
      </p:sp>
      <p:sp>
        <p:nvSpPr>
          <p:cNvPr id="6" name="Segnaposto contenuto 5"/>
          <p:cNvSpPr>
            <a:spLocks noGrp="1"/>
          </p:cNvSpPr>
          <p:nvPr>
            <p:ph idx="1"/>
          </p:nvPr>
        </p:nvSpPr>
        <p:spPr>
          <a:xfrm>
            <a:off x="1164392" y="1795400"/>
            <a:ext cx="10058400" cy="4023360"/>
          </a:xfrm>
        </p:spPr>
        <p:txBody>
          <a:bodyPr>
            <a:normAutofit fontScale="70000" lnSpcReduction="20000"/>
          </a:bodyPr>
          <a:lstStyle/>
          <a:p>
            <a:pPr marL="0" indent="0" algn="ctr">
              <a:buFont typeface="Wingdings" panose="05000000000000000000" pitchFamily="2" charset="2"/>
              <a:buNone/>
              <a:defRPr/>
            </a:pPr>
            <a:r>
              <a:rPr lang="it-IT" sz="3300" b="1" dirty="0">
                <a:solidFill>
                  <a:srgbClr val="FF0000"/>
                </a:solidFill>
                <a:effectLst>
                  <a:outerShdw blurRad="38100" dist="38100" dir="2700000" algn="tl">
                    <a:srgbClr val="000000">
                      <a:alpha val="43137"/>
                    </a:srgbClr>
                  </a:outerShdw>
                </a:effectLst>
                <a:latin typeface="Sylfaen" panose="010A0502050306030303" pitchFamily="18" charset="0"/>
                <a:cs typeface="Times New Roman" panose="02020603050405020304" pitchFamily="18" charset="0"/>
              </a:rPr>
              <a:t>L’ORDINE DI LIBERAZIONE  </a:t>
            </a:r>
          </a:p>
          <a:p>
            <a:pPr marL="0" indent="0" algn="ctr">
              <a:buFont typeface="Wingdings" panose="05000000000000000000" pitchFamily="2" charset="2"/>
              <a:buNone/>
              <a:defRPr/>
            </a:pPr>
            <a:r>
              <a:rPr lang="it-IT" sz="3400" b="1" dirty="0">
                <a:solidFill>
                  <a:srgbClr val="92D050"/>
                </a:solidFill>
                <a:effectLst>
                  <a:outerShdw blurRad="38100" dist="38100" dir="2700000" algn="tl">
                    <a:srgbClr val="000000">
                      <a:alpha val="43137"/>
                    </a:srgbClr>
                  </a:outerShdw>
                </a:effectLst>
                <a:latin typeface="Sylfaen" panose="010A0502050306030303" pitchFamily="18" charset="0"/>
                <a:cs typeface="Times New Roman" panose="02020603050405020304" pitchFamily="18" charset="0"/>
              </a:rPr>
              <a:t>ATTUAZIONE E ISTANZA DELL’AGGIUDICATARIO</a:t>
            </a:r>
            <a:r>
              <a:rPr lang="it-IT" sz="2900" b="1" dirty="0">
                <a:solidFill>
                  <a:srgbClr val="7030A0"/>
                </a:solidFill>
                <a:effectLst>
                  <a:outerShdw blurRad="38100" dist="38100" dir="2700000" algn="tl">
                    <a:srgbClr val="000000">
                      <a:alpha val="43137"/>
                    </a:srgbClr>
                  </a:outerShdw>
                </a:effectLst>
                <a:latin typeface="Sylfaen" panose="010A0502050306030303" pitchFamily="18" charset="0"/>
                <a:cs typeface="Times New Roman" panose="02020603050405020304" pitchFamily="18" charset="0"/>
              </a:rPr>
              <a:t> </a:t>
            </a:r>
          </a:p>
          <a:p>
            <a:pPr>
              <a:buFont typeface="Arial" panose="020B0604020202020204" pitchFamily="34" charset="0"/>
              <a:buChar char="•"/>
              <a:defRPr/>
            </a:pPr>
            <a:r>
              <a:rPr lang="it-IT" sz="2900" b="1" dirty="0">
                <a:solidFill>
                  <a:srgbClr val="7030A0"/>
                </a:solidFill>
                <a:effectLst>
                  <a:outerShdw blurRad="38100" dist="38100" dir="2700000" algn="tl">
                    <a:srgbClr val="000000">
                      <a:alpha val="43137"/>
                    </a:srgbClr>
                  </a:outerShdw>
                </a:effectLst>
                <a:latin typeface="Sylfaen" panose="010A0502050306030303" pitchFamily="18" charset="0"/>
                <a:cs typeface="Times New Roman" panose="02020603050405020304" pitchFamily="18" charset="0"/>
              </a:rPr>
              <a:t> </a:t>
            </a:r>
            <a:r>
              <a:rPr lang="it-IT" sz="2900" b="1" dirty="0">
                <a:solidFill>
                  <a:schemeClr val="tx1"/>
                </a:solidFill>
                <a:effectLst>
                  <a:outerShdw blurRad="38100" dist="38100" dir="2700000" algn="tl">
                    <a:srgbClr val="000000">
                      <a:alpha val="43137"/>
                    </a:srgbClr>
                  </a:outerShdw>
                </a:effectLst>
                <a:latin typeface="Sylfaen" panose="010A0502050306030303" pitchFamily="18" charset="0"/>
                <a:cs typeface="Times New Roman" panose="02020603050405020304" pitchFamily="18" charset="0"/>
              </a:rPr>
              <a:t>ratio:</a:t>
            </a:r>
            <a:r>
              <a:rPr lang="it-IT" sz="2900" b="1" dirty="0">
                <a:solidFill>
                  <a:srgbClr val="7030A0"/>
                </a:solidFill>
                <a:effectLst>
                  <a:outerShdw blurRad="38100" dist="38100" dir="2700000" algn="tl">
                    <a:srgbClr val="000000">
                      <a:alpha val="43137"/>
                    </a:srgbClr>
                  </a:outerShdw>
                </a:effectLst>
                <a:latin typeface="Sylfaen" panose="010A0502050306030303" pitchFamily="18" charset="0"/>
                <a:cs typeface="Times New Roman" panose="02020603050405020304" pitchFamily="18" charset="0"/>
              </a:rPr>
              <a:t> </a:t>
            </a:r>
            <a:r>
              <a:rPr lang="it-IT" sz="2900" b="1" dirty="0">
                <a:solidFill>
                  <a:schemeClr val="accent1"/>
                </a:solidFill>
                <a:effectLst>
                  <a:outerShdw blurRad="38100" dist="38100" dir="2700000" algn="tl">
                    <a:srgbClr val="000000">
                      <a:alpha val="43137"/>
                    </a:srgbClr>
                  </a:outerShdw>
                </a:effectLst>
                <a:latin typeface="Sylfaen" panose="010A0502050306030303" pitchFamily="18" charset="0"/>
                <a:cs typeface="Times New Roman" panose="02020603050405020304" pitchFamily="18" charset="0"/>
              </a:rPr>
              <a:t>verificare l’interesse ad ottenere la disponibilità materiale del bene (attuazione solo se voluta dall’avente diritto)</a:t>
            </a:r>
          </a:p>
          <a:p>
            <a:pPr>
              <a:buFont typeface="Arial" panose="020B0604020202020204" pitchFamily="34" charset="0"/>
              <a:buChar char="•"/>
              <a:defRPr/>
            </a:pPr>
            <a:r>
              <a:rPr lang="it-IT" sz="2900" b="1" dirty="0">
                <a:solidFill>
                  <a:srgbClr val="7030A0"/>
                </a:solidFill>
                <a:effectLst>
                  <a:outerShdw blurRad="38100" dist="38100" dir="2700000" algn="tl">
                    <a:srgbClr val="000000">
                      <a:alpha val="43137"/>
                    </a:srgbClr>
                  </a:outerShdw>
                </a:effectLst>
                <a:latin typeface="Sylfaen" panose="010A0502050306030303" pitchFamily="18" charset="0"/>
                <a:cs typeface="Times New Roman" panose="02020603050405020304" pitchFamily="18" charset="0"/>
              </a:rPr>
              <a:t> </a:t>
            </a:r>
            <a:r>
              <a:rPr lang="it-IT" sz="2900" b="1" dirty="0">
                <a:solidFill>
                  <a:schemeClr val="tx1"/>
                </a:solidFill>
                <a:effectLst>
                  <a:outerShdw blurRad="38100" dist="38100" dir="2700000" algn="tl">
                    <a:srgbClr val="000000">
                      <a:alpha val="43137"/>
                    </a:srgbClr>
                  </a:outerShdw>
                </a:effectLst>
                <a:latin typeface="Sylfaen" panose="010A0502050306030303" pitchFamily="18" charset="0"/>
                <a:cs typeface="Times New Roman" panose="02020603050405020304" pitchFamily="18" charset="0"/>
              </a:rPr>
              <a:t>natura:</a:t>
            </a:r>
            <a:r>
              <a:rPr lang="it-IT" sz="2900" b="1" dirty="0">
                <a:solidFill>
                  <a:srgbClr val="7030A0"/>
                </a:solidFill>
                <a:effectLst>
                  <a:outerShdw blurRad="38100" dist="38100" dir="2700000" algn="tl">
                    <a:srgbClr val="000000">
                      <a:alpha val="43137"/>
                    </a:srgbClr>
                  </a:outerShdw>
                </a:effectLst>
                <a:latin typeface="Sylfaen" panose="010A0502050306030303" pitchFamily="18" charset="0"/>
                <a:cs typeface="Times New Roman" panose="02020603050405020304" pitchFamily="18" charset="0"/>
              </a:rPr>
              <a:t> </a:t>
            </a:r>
            <a:r>
              <a:rPr lang="it-IT" sz="2900" b="1" dirty="0">
                <a:solidFill>
                  <a:srgbClr val="C00000"/>
                </a:solidFill>
                <a:effectLst>
                  <a:outerShdw blurRad="38100" dist="38100" dir="2700000" algn="tl">
                    <a:srgbClr val="000000">
                      <a:alpha val="43137"/>
                    </a:srgbClr>
                  </a:outerShdw>
                </a:effectLst>
                <a:latin typeface="Sylfaen" panose="010A0502050306030303" pitchFamily="18" charset="0"/>
                <a:cs typeface="Times New Roman" panose="02020603050405020304" pitchFamily="18" charset="0"/>
              </a:rPr>
              <a:t>da (eventuale) atto ostativo a (necessario) atto di impulso dell’attuazione </a:t>
            </a:r>
          </a:p>
          <a:p>
            <a:pPr>
              <a:buFont typeface="Arial" panose="020B0604020202020204" pitchFamily="34" charset="0"/>
              <a:buChar char="•"/>
              <a:defRPr/>
            </a:pPr>
            <a:r>
              <a:rPr lang="it-IT" sz="2900" b="1" dirty="0">
                <a:solidFill>
                  <a:srgbClr val="7030A0"/>
                </a:solidFill>
                <a:effectLst>
                  <a:outerShdw blurRad="38100" dist="38100" dir="2700000" algn="tl">
                    <a:srgbClr val="000000">
                      <a:alpha val="43137"/>
                    </a:srgbClr>
                  </a:outerShdw>
                </a:effectLst>
                <a:latin typeface="Sylfaen" panose="010A0502050306030303" pitchFamily="18" charset="0"/>
                <a:cs typeface="Times New Roman" panose="02020603050405020304" pitchFamily="18" charset="0"/>
              </a:rPr>
              <a:t> </a:t>
            </a:r>
            <a:r>
              <a:rPr lang="it-IT" sz="2900" b="1" dirty="0">
                <a:solidFill>
                  <a:schemeClr val="tx1"/>
                </a:solidFill>
                <a:effectLst>
                  <a:outerShdw blurRad="38100" dist="38100" dir="2700000" algn="tl">
                    <a:srgbClr val="000000">
                      <a:alpha val="43137"/>
                    </a:srgbClr>
                  </a:outerShdw>
                </a:effectLst>
                <a:latin typeface="Sylfaen" panose="010A0502050306030303" pitchFamily="18" charset="0"/>
                <a:cs typeface="Times New Roman" panose="02020603050405020304" pitchFamily="18" charset="0"/>
              </a:rPr>
              <a:t>forma:</a:t>
            </a:r>
            <a:r>
              <a:rPr lang="it-IT" sz="2900" b="1" dirty="0">
                <a:solidFill>
                  <a:schemeClr val="accent3"/>
                </a:solidFill>
                <a:effectLst>
                  <a:outerShdw blurRad="38100" dist="38100" dir="2700000" algn="tl">
                    <a:srgbClr val="000000">
                      <a:alpha val="43137"/>
                    </a:srgbClr>
                  </a:outerShdw>
                </a:effectLst>
                <a:latin typeface="Sylfaen" panose="010A0502050306030303" pitchFamily="18" charset="0"/>
                <a:cs typeface="Times New Roman" panose="02020603050405020304" pitchFamily="18" charset="0"/>
              </a:rPr>
              <a:t> atto processuale, ma non di parte; no </a:t>
            </a:r>
            <a:r>
              <a:rPr lang="it-IT" sz="2900" b="1" dirty="0" err="1">
                <a:solidFill>
                  <a:schemeClr val="accent3"/>
                </a:solidFill>
                <a:effectLst>
                  <a:outerShdw blurRad="38100" dist="38100" dir="2700000" algn="tl">
                    <a:srgbClr val="000000">
                      <a:alpha val="43137"/>
                    </a:srgbClr>
                  </a:outerShdw>
                </a:effectLst>
                <a:latin typeface="Sylfaen" panose="010A0502050306030303" pitchFamily="18" charset="0"/>
                <a:cs typeface="Times New Roman" panose="02020603050405020304" pitchFamily="18" charset="0"/>
              </a:rPr>
              <a:t>jus</a:t>
            </a:r>
            <a:r>
              <a:rPr lang="it-IT" sz="2900" b="1" dirty="0">
                <a:solidFill>
                  <a:schemeClr val="accent3"/>
                </a:solidFill>
                <a:effectLst>
                  <a:outerShdw blurRad="38100" dist="38100" dir="2700000" algn="tl">
                    <a:srgbClr val="000000">
                      <a:alpha val="43137"/>
                    </a:srgbClr>
                  </a:outerShdw>
                </a:effectLst>
                <a:latin typeface="Sylfaen" panose="010A0502050306030303" pitchFamily="18" charset="0"/>
                <a:cs typeface="Times New Roman" panose="02020603050405020304" pitchFamily="18" charset="0"/>
              </a:rPr>
              <a:t> </a:t>
            </a:r>
            <a:r>
              <a:rPr lang="it-IT" sz="2900" b="1" dirty="0" err="1">
                <a:solidFill>
                  <a:schemeClr val="accent3"/>
                </a:solidFill>
                <a:effectLst>
                  <a:outerShdw blurRad="38100" dist="38100" dir="2700000" algn="tl">
                    <a:srgbClr val="000000">
                      <a:alpha val="43137"/>
                    </a:srgbClr>
                  </a:outerShdw>
                </a:effectLst>
                <a:latin typeface="Sylfaen" panose="010A0502050306030303" pitchFamily="18" charset="0"/>
                <a:cs typeface="Times New Roman" panose="02020603050405020304" pitchFamily="18" charset="0"/>
              </a:rPr>
              <a:t>postulandi</a:t>
            </a:r>
            <a:r>
              <a:rPr lang="it-IT" sz="2900" b="1" dirty="0">
                <a:solidFill>
                  <a:schemeClr val="accent3"/>
                </a:solidFill>
                <a:effectLst>
                  <a:outerShdw blurRad="38100" dist="38100" dir="2700000" algn="tl">
                    <a:srgbClr val="000000">
                      <a:alpha val="43137"/>
                    </a:srgbClr>
                  </a:outerShdw>
                </a:effectLst>
                <a:latin typeface="Sylfaen" panose="010A0502050306030303" pitchFamily="18" charset="0"/>
                <a:cs typeface="Times New Roman" panose="02020603050405020304" pitchFamily="18" charset="0"/>
              </a:rPr>
              <a:t>; forma idonea (art. 121 </a:t>
            </a:r>
            <a:r>
              <a:rPr lang="it-IT" sz="2900" b="1" dirty="0" err="1">
                <a:solidFill>
                  <a:schemeClr val="accent3"/>
                </a:solidFill>
                <a:effectLst>
                  <a:outerShdw blurRad="38100" dist="38100" dir="2700000" algn="tl">
                    <a:srgbClr val="000000">
                      <a:alpha val="43137"/>
                    </a:srgbClr>
                  </a:outerShdw>
                </a:effectLst>
                <a:latin typeface="Sylfaen" panose="010A0502050306030303" pitchFamily="18" charset="0"/>
                <a:cs typeface="Times New Roman" panose="02020603050405020304" pitchFamily="18" charset="0"/>
              </a:rPr>
              <a:t>c,p.c</a:t>
            </a:r>
            <a:r>
              <a:rPr lang="it-IT" sz="2900" b="1" dirty="0">
                <a:solidFill>
                  <a:schemeClr val="accent3"/>
                </a:solidFill>
                <a:effectLst>
                  <a:outerShdw blurRad="38100" dist="38100" dir="2700000" algn="tl">
                    <a:srgbClr val="000000">
                      <a:alpha val="43137"/>
                    </a:srgbClr>
                  </a:outerShdw>
                </a:effectLst>
                <a:latin typeface="Sylfaen" panose="010A0502050306030303" pitchFamily="18" charset="0"/>
                <a:cs typeface="Times New Roman" panose="02020603050405020304" pitchFamily="18" charset="0"/>
              </a:rPr>
              <a:t>.)</a:t>
            </a:r>
          </a:p>
          <a:p>
            <a:pPr>
              <a:buFont typeface="Arial" panose="020B0604020202020204" pitchFamily="34" charset="0"/>
              <a:buChar char="•"/>
              <a:defRPr/>
            </a:pPr>
            <a:r>
              <a:rPr lang="it-IT" sz="2900" b="1" dirty="0">
                <a:solidFill>
                  <a:srgbClr val="7030A0"/>
                </a:solidFill>
                <a:effectLst>
                  <a:outerShdw blurRad="38100" dist="38100" dir="2700000" algn="tl">
                    <a:srgbClr val="000000">
                      <a:alpha val="43137"/>
                    </a:srgbClr>
                  </a:outerShdw>
                </a:effectLst>
                <a:latin typeface="Sylfaen" panose="010A0502050306030303" pitchFamily="18" charset="0"/>
                <a:cs typeface="Times New Roman" panose="02020603050405020304" pitchFamily="18" charset="0"/>
              </a:rPr>
              <a:t> </a:t>
            </a:r>
            <a:r>
              <a:rPr lang="it-IT" sz="2900" b="1" dirty="0">
                <a:solidFill>
                  <a:schemeClr val="tx1"/>
                </a:solidFill>
                <a:effectLst>
                  <a:outerShdw blurRad="38100" dist="38100" dir="2700000" algn="tl">
                    <a:srgbClr val="000000">
                      <a:alpha val="43137"/>
                    </a:srgbClr>
                  </a:outerShdw>
                </a:effectLst>
                <a:latin typeface="Sylfaen" panose="010A0502050306030303" pitchFamily="18" charset="0"/>
                <a:cs typeface="Times New Roman" panose="02020603050405020304" pitchFamily="18" charset="0"/>
              </a:rPr>
              <a:t>termine:</a:t>
            </a:r>
            <a:r>
              <a:rPr lang="it-IT" sz="2900" b="1" dirty="0">
                <a:solidFill>
                  <a:srgbClr val="00B0F0"/>
                </a:solidFill>
                <a:effectLst>
                  <a:outerShdw blurRad="38100" dist="38100" dir="2700000" algn="tl">
                    <a:srgbClr val="000000">
                      <a:alpha val="43137"/>
                    </a:srgbClr>
                  </a:outerShdw>
                </a:effectLst>
                <a:latin typeface="Sylfaen" panose="010A0502050306030303" pitchFamily="18" charset="0"/>
                <a:cs typeface="Times New Roman" panose="02020603050405020304" pitchFamily="18" charset="0"/>
              </a:rPr>
              <a:t> vuoto normativo </a:t>
            </a:r>
            <a:r>
              <a:rPr lang="it-IT" sz="3200" b="1" dirty="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t>
            </a:r>
            <a:r>
              <a:rPr lang="it-IT" sz="2900" b="1" dirty="0">
                <a:solidFill>
                  <a:srgbClr val="00B0F0"/>
                </a:solidFill>
                <a:effectLst>
                  <a:outerShdw blurRad="38100" dist="38100" dir="2700000" algn="tl">
                    <a:srgbClr val="000000">
                      <a:alpha val="43137"/>
                    </a:srgbClr>
                  </a:outerShdw>
                </a:effectLst>
                <a:latin typeface="Sylfaen" panose="010A0502050306030303" pitchFamily="18" charset="0"/>
                <a:cs typeface="Times New Roman" panose="02020603050405020304" pitchFamily="18" charset="0"/>
              </a:rPr>
              <a:t> potere di direzione del </a:t>
            </a:r>
            <a:r>
              <a:rPr lang="it-IT" sz="2900" b="1" dirty="0" err="1">
                <a:solidFill>
                  <a:srgbClr val="00B0F0"/>
                </a:solidFill>
                <a:effectLst>
                  <a:outerShdw blurRad="38100" dist="38100" dir="2700000" algn="tl">
                    <a:srgbClr val="000000">
                      <a:alpha val="43137"/>
                    </a:srgbClr>
                  </a:outerShdw>
                </a:effectLst>
                <a:latin typeface="Sylfaen" panose="010A0502050306030303" pitchFamily="18" charset="0"/>
                <a:cs typeface="Times New Roman" panose="02020603050405020304" pitchFamily="18" charset="0"/>
              </a:rPr>
              <a:t>g.e</a:t>
            </a:r>
            <a:r>
              <a:rPr lang="it-IT" sz="2900" b="1" dirty="0">
                <a:solidFill>
                  <a:srgbClr val="00B0F0"/>
                </a:solidFill>
                <a:effectLst>
                  <a:outerShdw blurRad="38100" dist="38100" dir="2700000" algn="tl">
                    <a:srgbClr val="000000">
                      <a:alpha val="43137"/>
                    </a:srgbClr>
                  </a:outerShdw>
                </a:effectLst>
                <a:latin typeface="Sylfaen" panose="010A0502050306030303" pitchFamily="18" charset="0"/>
                <a:cs typeface="Times New Roman" panose="02020603050405020304" pitchFamily="18" charset="0"/>
              </a:rPr>
              <a:t>. (art. 175 e 484 c.p.c.) per il sollecito svolgimento del procedimento (Cass. 2044/2017) </a:t>
            </a:r>
            <a:r>
              <a:rPr lang="it-IT" sz="3200" b="1" dirty="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t>
            </a:r>
            <a:r>
              <a:rPr lang="it-IT" sz="2900" b="1" dirty="0">
                <a:solidFill>
                  <a:schemeClr val="tx1"/>
                </a:solidFill>
                <a:effectLst>
                  <a:outerShdw blurRad="38100" dist="38100" dir="2700000" algn="tl">
                    <a:srgbClr val="000000">
                      <a:alpha val="43137"/>
                    </a:srgbClr>
                  </a:outerShdw>
                </a:effectLst>
                <a:latin typeface="Sylfaen" panose="010A0502050306030303" pitchFamily="18" charset="0"/>
                <a:cs typeface="Times New Roman" panose="02020603050405020304" pitchFamily="18" charset="0"/>
              </a:rPr>
              <a:t> </a:t>
            </a:r>
            <a:r>
              <a:rPr lang="it-IT" sz="2900" b="1" dirty="0">
                <a:solidFill>
                  <a:srgbClr val="00B0F0"/>
                </a:solidFill>
                <a:effectLst>
                  <a:outerShdw blurRad="38100" dist="38100" dir="2700000" algn="tl">
                    <a:srgbClr val="000000">
                      <a:alpha val="43137"/>
                    </a:srgbClr>
                  </a:outerShdw>
                </a:effectLst>
                <a:latin typeface="Sylfaen" panose="010A0502050306030303" pitchFamily="18" charset="0"/>
                <a:cs typeface="Times New Roman" panose="02020603050405020304" pitchFamily="18" charset="0"/>
              </a:rPr>
              <a:t>fissazione termini ordinatori </a:t>
            </a:r>
            <a:r>
              <a:rPr lang="it-IT" sz="3200" b="1" dirty="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t>
            </a:r>
            <a:r>
              <a:rPr lang="it-IT" sz="2900" b="1" dirty="0">
                <a:solidFill>
                  <a:srgbClr val="00B0F0"/>
                </a:solidFill>
                <a:effectLst>
                  <a:outerShdw blurRad="38100" dist="38100" dir="2700000" algn="tl">
                    <a:srgbClr val="000000">
                      <a:alpha val="43137"/>
                    </a:srgbClr>
                  </a:outerShdw>
                </a:effectLst>
                <a:latin typeface="Sylfaen" panose="010A0502050306030303" pitchFamily="18" charset="0"/>
                <a:cs typeface="Times New Roman" panose="02020603050405020304" pitchFamily="18" charset="0"/>
              </a:rPr>
              <a:t>  necessaria direttiva (nell’ordinanza di vendita, </a:t>
            </a:r>
            <a:r>
              <a:rPr lang="it-IT" sz="2900" b="1" dirty="0" err="1">
                <a:solidFill>
                  <a:srgbClr val="00B0F0"/>
                </a:solidFill>
                <a:effectLst>
                  <a:outerShdw blurRad="38100" dist="38100" dir="2700000" algn="tl">
                    <a:srgbClr val="000000">
                      <a:alpha val="43137"/>
                    </a:srgbClr>
                  </a:outerShdw>
                </a:effectLst>
                <a:latin typeface="Sylfaen" panose="010A0502050306030303" pitchFamily="18" charset="0"/>
                <a:cs typeface="Times New Roman" panose="02020603050405020304" pitchFamily="18" charset="0"/>
              </a:rPr>
              <a:t>lex</a:t>
            </a:r>
            <a:r>
              <a:rPr lang="it-IT" sz="2900" b="1" dirty="0">
                <a:solidFill>
                  <a:srgbClr val="00B0F0"/>
                </a:solidFill>
                <a:effectLst>
                  <a:outerShdw blurRad="38100" dist="38100" dir="2700000" algn="tl">
                    <a:srgbClr val="000000">
                      <a:alpha val="43137"/>
                    </a:srgbClr>
                  </a:outerShdw>
                </a:effectLst>
                <a:latin typeface="Sylfaen" panose="010A0502050306030303" pitchFamily="18" charset="0"/>
                <a:cs typeface="Times New Roman" panose="02020603050405020304" pitchFamily="18" charset="0"/>
              </a:rPr>
              <a:t> </a:t>
            </a:r>
            <a:r>
              <a:rPr lang="it-IT" sz="2900" b="1" dirty="0" err="1">
                <a:solidFill>
                  <a:srgbClr val="00B0F0"/>
                </a:solidFill>
                <a:effectLst>
                  <a:outerShdw blurRad="38100" dist="38100" dir="2700000" algn="tl">
                    <a:srgbClr val="000000">
                      <a:alpha val="43137"/>
                    </a:srgbClr>
                  </a:outerShdw>
                </a:effectLst>
                <a:latin typeface="Sylfaen" panose="010A0502050306030303" pitchFamily="18" charset="0"/>
                <a:cs typeface="Times New Roman" panose="02020603050405020304" pitchFamily="18" charset="0"/>
              </a:rPr>
              <a:t>specialis</a:t>
            </a:r>
            <a:r>
              <a:rPr lang="it-IT" sz="2900" b="1" dirty="0">
                <a:solidFill>
                  <a:srgbClr val="00B0F0"/>
                </a:solidFill>
                <a:effectLst>
                  <a:outerShdw blurRad="38100" dist="38100" dir="2700000" algn="tl">
                    <a:srgbClr val="000000">
                      <a:alpha val="43137"/>
                    </a:srgbClr>
                  </a:outerShdw>
                </a:effectLst>
                <a:latin typeface="Sylfaen" panose="010A0502050306030303" pitchFamily="18" charset="0"/>
                <a:cs typeface="Times New Roman" panose="02020603050405020304" pitchFamily="18" charset="0"/>
              </a:rPr>
              <a:t> della vendita, indicazione riportata nell’avviso di vendita) </a:t>
            </a:r>
            <a:r>
              <a:rPr lang="it-IT" sz="3200" b="1" dirty="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t>
            </a:r>
            <a:r>
              <a:rPr lang="it-IT" sz="2900" b="1" dirty="0">
                <a:solidFill>
                  <a:schemeClr val="tx1"/>
                </a:solidFill>
                <a:effectLst>
                  <a:outerShdw blurRad="38100" dist="38100" dir="2700000" algn="tl">
                    <a:srgbClr val="000000">
                      <a:alpha val="43137"/>
                    </a:srgbClr>
                  </a:outerShdw>
                </a:effectLst>
                <a:latin typeface="Sylfaen" panose="010A0502050306030303" pitchFamily="18" charset="0"/>
                <a:cs typeface="Times New Roman" panose="02020603050405020304" pitchFamily="18" charset="0"/>
              </a:rPr>
              <a:t> </a:t>
            </a:r>
            <a:r>
              <a:rPr lang="it-IT" sz="2900" b="1" dirty="0">
                <a:solidFill>
                  <a:srgbClr val="00B0F0"/>
                </a:solidFill>
                <a:effectLst>
                  <a:outerShdw blurRad="38100" dist="38100" dir="2700000" algn="tl">
                    <a:srgbClr val="000000">
                      <a:alpha val="43137"/>
                    </a:srgbClr>
                  </a:outerShdw>
                </a:effectLst>
                <a:latin typeface="Sylfaen" panose="010A0502050306030303" pitchFamily="18" charset="0"/>
                <a:cs typeface="Times New Roman" panose="02020603050405020304" pitchFamily="18" charset="0"/>
              </a:rPr>
              <a:t> ipotesi: trenta giorni dal versamento del saldo prezzo (inizio della fase distributiva: art. 596 c.p.c.)</a:t>
            </a:r>
          </a:p>
        </p:txBody>
      </p:sp>
      <p:pic>
        <p:nvPicPr>
          <p:cNvPr id="4" name="Immagine 3"/>
          <p:cNvPicPr>
            <a:picLocks noChangeAspect="1"/>
          </p:cNvPicPr>
          <p:nvPr/>
        </p:nvPicPr>
        <p:blipFill>
          <a:blip r:embed="rId2"/>
          <a:stretch>
            <a:fillRect/>
          </a:stretch>
        </p:blipFill>
        <p:spPr>
          <a:xfrm>
            <a:off x="365761" y="0"/>
            <a:ext cx="2917767" cy="1114425"/>
          </a:xfrm>
          <a:prstGeom prst="rect">
            <a:avLst/>
          </a:prstGeom>
        </p:spPr>
      </p:pic>
    </p:spTree>
    <p:extLst>
      <p:ext uri="{BB962C8B-B14F-4D97-AF65-F5344CB8AC3E}">
        <p14:creationId xmlns:p14="http://schemas.microsoft.com/office/powerpoint/2010/main" val="23670743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pPr algn="ctr"/>
            <a:br>
              <a:rPr lang="it-IT" sz="6000" dirty="0"/>
            </a:br>
            <a:br>
              <a:rPr lang="it-IT" sz="6000" dirty="0"/>
            </a:br>
            <a:br>
              <a:rPr lang="it-IT" sz="6000" dirty="0"/>
            </a:br>
            <a:br>
              <a:rPr lang="it-IT" sz="6000" dirty="0"/>
            </a:br>
            <a:br>
              <a:rPr lang="it-IT" sz="6000" dirty="0"/>
            </a:br>
            <a:br>
              <a:rPr lang="it-IT" sz="6000" dirty="0"/>
            </a:br>
            <a:br>
              <a:rPr lang="it-IT" sz="6000" dirty="0"/>
            </a:br>
            <a:r>
              <a:rPr lang="it-IT" sz="4000" dirty="0">
                <a:latin typeface="Sylfaen" panose="010A0502050306030303" pitchFamily="18" charset="0"/>
              </a:rPr>
              <a:t>Immobile abitato dal debitore:</a:t>
            </a:r>
            <a:br>
              <a:rPr lang="it-IT" sz="4000" dirty="0">
                <a:latin typeface="Sylfaen" panose="010A0502050306030303" pitchFamily="18" charset="0"/>
              </a:rPr>
            </a:br>
            <a:r>
              <a:rPr lang="it-IT" sz="4000" dirty="0" err="1">
                <a:latin typeface="Sylfaen" panose="010A0502050306030303" pitchFamily="18" charset="0"/>
              </a:rPr>
              <a:t>perchè</a:t>
            </a:r>
            <a:r>
              <a:rPr lang="it-IT" sz="4000" dirty="0">
                <a:latin typeface="Sylfaen" panose="010A0502050306030303" pitchFamily="18" charset="0"/>
              </a:rPr>
              <a:t> si libera </a:t>
            </a:r>
            <a:endParaRPr lang="it-IT" sz="3300" dirty="0">
              <a:latin typeface="Sylfaen" panose="010A0502050306030303" pitchFamily="18" charset="0"/>
            </a:endParaRPr>
          </a:p>
        </p:txBody>
      </p:sp>
      <p:sp>
        <p:nvSpPr>
          <p:cNvPr id="7" name="Segnaposto testo 6">
            <a:extLst>
              <a:ext uri="{FF2B5EF4-FFF2-40B4-BE49-F238E27FC236}">
                <a16:creationId xmlns:a16="http://schemas.microsoft.com/office/drawing/2014/main" id="{8DB05D44-AE1C-4474-8A3C-56226B0066D8}"/>
              </a:ext>
            </a:extLst>
          </p:cNvPr>
          <p:cNvSpPr>
            <a:spLocks noGrp="1"/>
          </p:cNvSpPr>
          <p:nvPr>
            <p:ph type="body" idx="1"/>
          </p:nvPr>
        </p:nvSpPr>
        <p:spPr/>
        <p:txBody>
          <a:bodyPr>
            <a:noAutofit/>
          </a:bodyPr>
          <a:lstStyle/>
          <a:p>
            <a:pPr algn="ctr"/>
            <a:r>
              <a:rPr lang="it-IT" sz="2600" b="1" dirty="0">
                <a:solidFill>
                  <a:srgbClr val="FF0000"/>
                </a:solidFill>
                <a:effectLst>
                  <a:outerShdw blurRad="38100" dist="38100" dir="2700000" algn="tl">
                    <a:srgbClr val="000000">
                      <a:alpha val="43137"/>
                    </a:srgbClr>
                  </a:outerShdw>
                </a:effectLst>
                <a:latin typeface="Sylfaen" panose="010A0502050306030303" pitchFamily="18" charset="0"/>
              </a:rPr>
              <a:t>INTERESSI PUBBLICISTICI</a:t>
            </a:r>
          </a:p>
        </p:txBody>
      </p:sp>
      <p:sp>
        <p:nvSpPr>
          <p:cNvPr id="6" name="Segnaposto contenuto 5"/>
          <p:cNvSpPr>
            <a:spLocks noGrp="1"/>
          </p:cNvSpPr>
          <p:nvPr>
            <p:ph sz="half" idx="2"/>
          </p:nvPr>
        </p:nvSpPr>
        <p:spPr/>
        <p:txBody>
          <a:bodyPr>
            <a:normAutofit/>
          </a:bodyPr>
          <a:lstStyle/>
          <a:p>
            <a:pPr marL="0" indent="0" algn="ctr">
              <a:buFont typeface="Wingdings" panose="05000000000000000000" pitchFamily="2" charset="2"/>
              <a:buNone/>
              <a:defRPr/>
            </a:pPr>
            <a:endParaRPr lang="it-IT" sz="2600" b="1" dirty="0">
              <a:solidFill>
                <a:srgbClr val="FF0000"/>
              </a:solidFill>
              <a:effectLst>
                <a:outerShdw blurRad="38100" dist="38100" dir="2700000" algn="tl">
                  <a:srgbClr val="000000">
                    <a:alpha val="43137"/>
                  </a:srgbClr>
                </a:outerShdw>
              </a:effectLst>
              <a:latin typeface="Sylfaen" panose="010A0502050306030303" pitchFamily="18" charset="0"/>
              <a:cs typeface="Times New Roman" panose="02020603050405020304" pitchFamily="18" charset="0"/>
            </a:endParaRPr>
          </a:p>
          <a:p>
            <a:pPr marL="0" indent="0" algn="ctr">
              <a:buFont typeface="Wingdings" panose="05000000000000000000" pitchFamily="2" charset="2"/>
              <a:buNone/>
              <a:defRPr/>
            </a:pPr>
            <a:endParaRPr lang="it-IT" sz="2600" b="1" dirty="0">
              <a:solidFill>
                <a:srgbClr val="FF0000"/>
              </a:solidFill>
              <a:effectLst>
                <a:outerShdw blurRad="38100" dist="38100" dir="2700000" algn="tl">
                  <a:srgbClr val="000000">
                    <a:alpha val="43137"/>
                  </a:srgbClr>
                </a:outerShdw>
              </a:effectLst>
              <a:latin typeface="Sylfaen" panose="010A0502050306030303" pitchFamily="18" charset="0"/>
              <a:cs typeface="Times New Roman" panose="02020603050405020304" pitchFamily="18" charset="0"/>
            </a:endParaRPr>
          </a:p>
          <a:p>
            <a:pPr marL="0" indent="0" algn="ctr">
              <a:buFont typeface="Wingdings" panose="05000000000000000000" pitchFamily="2" charset="2"/>
              <a:buNone/>
              <a:defRPr/>
            </a:pPr>
            <a:r>
              <a:rPr lang="it-IT" sz="2600" b="1" dirty="0">
                <a:solidFill>
                  <a:srgbClr val="FF0000"/>
                </a:solidFill>
                <a:effectLst>
                  <a:outerShdw blurRad="38100" dist="38100" dir="2700000" algn="tl">
                    <a:srgbClr val="000000">
                      <a:alpha val="43137"/>
                    </a:srgbClr>
                  </a:outerShdw>
                </a:effectLst>
                <a:latin typeface="Sylfaen" panose="010A0502050306030303" pitchFamily="18" charset="0"/>
                <a:cs typeface="Times New Roman" panose="02020603050405020304" pitchFamily="18" charset="0"/>
              </a:rPr>
              <a:t>efficienza, efficacia dell’espropriazione forzata e ottimale soddisfazione dei crediti</a:t>
            </a:r>
            <a:endParaRPr lang="it-IT" sz="2600" dirty="0">
              <a:solidFill>
                <a:srgbClr val="FF0000"/>
              </a:solidFill>
              <a:latin typeface="Sylfaen" panose="010A0502050306030303" pitchFamily="18" charset="0"/>
            </a:endParaRPr>
          </a:p>
          <a:p>
            <a:endParaRPr lang="it-IT" dirty="0">
              <a:latin typeface="Sylfaen" panose="010A0502050306030303" pitchFamily="18" charset="0"/>
            </a:endParaRPr>
          </a:p>
          <a:p>
            <a:pPr algn="ctr"/>
            <a:endParaRPr lang="it-IT" sz="2800" b="1" dirty="0">
              <a:solidFill>
                <a:schemeClr val="accent3">
                  <a:lumMod val="50000"/>
                </a:schemeClr>
              </a:solidFill>
              <a:effectLst>
                <a:outerShdw blurRad="38100" dist="38100" dir="2700000" algn="tl">
                  <a:srgbClr val="000000">
                    <a:alpha val="43137"/>
                  </a:srgbClr>
                </a:outerShdw>
              </a:effectLst>
              <a:latin typeface="Sylfaen" panose="010A0502050306030303" pitchFamily="18" charset="0"/>
            </a:endParaRPr>
          </a:p>
        </p:txBody>
      </p:sp>
      <p:sp>
        <p:nvSpPr>
          <p:cNvPr id="8" name="Segnaposto testo 7">
            <a:extLst>
              <a:ext uri="{FF2B5EF4-FFF2-40B4-BE49-F238E27FC236}">
                <a16:creationId xmlns:a16="http://schemas.microsoft.com/office/drawing/2014/main" id="{BF0381D1-A26A-4040-A5A7-94275B957EE1}"/>
              </a:ext>
            </a:extLst>
          </p:cNvPr>
          <p:cNvSpPr>
            <a:spLocks noGrp="1"/>
          </p:cNvSpPr>
          <p:nvPr>
            <p:ph type="body" sz="quarter" idx="3"/>
          </p:nvPr>
        </p:nvSpPr>
        <p:spPr/>
        <p:txBody>
          <a:bodyPr>
            <a:normAutofit/>
          </a:bodyPr>
          <a:lstStyle/>
          <a:p>
            <a:pPr algn="ctr"/>
            <a:r>
              <a:rPr lang="it-IT" sz="2600" b="1" dirty="0">
                <a:solidFill>
                  <a:srgbClr val="92D050"/>
                </a:solidFill>
                <a:effectLst>
                  <a:outerShdw blurRad="38100" dist="38100" dir="2700000" algn="tl">
                    <a:srgbClr val="000000">
                      <a:alpha val="43137"/>
                    </a:srgbClr>
                  </a:outerShdw>
                </a:effectLst>
                <a:latin typeface="Sylfaen" panose="010A0502050306030303" pitchFamily="18" charset="0"/>
              </a:rPr>
              <a:t>INTERESSI PRIVATISTICI </a:t>
            </a:r>
          </a:p>
        </p:txBody>
      </p:sp>
      <p:sp>
        <p:nvSpPr>
          <p:cNvPr id="9" name="Segnaposto contenuto 8">
            <a:extLst>
              <a:ext uri="{FF2B5EF4-FFF2-40B4-BE49-F238E27FC236}">
                <a16:creationId xmlns:a16="http://schemas.microsoft.com/office/drawing/2014/main" id="{5D5A64F6-2676-41BA-B9D0-B45B04E581B3}"/>
              </a:ext>
            </a:extLst>
          </p:cNvPr>
          <p:cNvSpPr>
            <a:spLocks noGrp="1"/>
          </p:cNvSpPr>
          <p:nvPr>
            <p:ph sz="quarter" idx="4"/>
          </p:nvPr>
        </p:nvSpPr>
        <p:spPr/>
        <p:txBody>
          <a:bodyPr>
            <a:normAutofit/>
          </a:bodyPr>
          <a:lstStyle/>
          <a:p>
            <a:pPr algn="ctr"/>
            <a:endParaRPr lang="it-IT" sz="2600" b="1" dirty="0">
              <a:solidFill>
                <a:srgbClr val="92D050"/>
              </a:solidFill>
              <a:effectLst>
                <a:outerShdw blurRad="38100" dist="38100" dir="2700000" algn="tl">
                  <a:srgbClr val="000000">
                    <a:alpha val="43137"/>
                  </a:srgbClr>
                </a:outerShdw>
              </a:effectLst>
              <a:latin typeface="Sylfaen" panose="010A0502050306030303" pitchFamily="18" charset="0"/>
              <a:cs typeface="Times New Roman" panose="02020603050405020304" pitchFamily="18" charset="0"/>
            </a:endParaRPr>
          </a:p>
          <a:p>
            <a:pPr algn="ctr"/>
            <a:endParaRPr lang="it-IT" sz="2600" b="1" dirty="0">
              <a:solidFill>
                <a:srgbClr val="92D050"/>
              </a:solidFill>
              <a:effectLst>
                <a:outerShdw blurRad="38100" dist="38100" dir="2700000" algn="tl">
                  <a:srgbClr val="000000">
                    <a:alpha val="43137"/>
                  </a:srgbClr>
                </a:outerShdw>
              </a:effectLst>
              <a:latin typeface="Sylfaen" panose="010A0502050306030303" pitchFamily="18" charset="0"/>
              <a:cs typeface="Times New Roman" panose="02020603050405020304" pitchFamily="18" charset="0"/>
            </a:endParaRPr>
          </a:p>
          <a:p>
            <a:pPr algn="ctr"/>
            <a:r>
              <a:rPr lang="it-IT" sz="2600" b="1" dirty="0">
                <a:solidFill>
                  <a:srgbClr val="92D050"/>
                </a:solidFill>
                <a:effectLst>
                  <a:outerShdw blurRad="38100" dist="38100" dir="2700000" algn="tl">
                    <a:srgbClr val="000000">
                      <a:alpha val="43137"/>
                    </a:srgbClr>
                  </a:outerShdw>
                </a:effectLst>
                <a:latin typeface="Sylfaen" panose="010A0502050306030303" pitchFamily="18" charset="0"/>
                <a:cs typeface="Times New Roman" panose="02020603050405020304" pitchFamily="18" charset="0"/>
              </a:rPr>
              <a:t>tutela del diritto </a:t>
            </a:r>
          </a:p>
          <a:p>
            <a:pPr marL="0" indent="0" algn="ctr"/>
            <a:r>
              <a:rPr lang="it-IT" sz="2600" b="1" dirty="0">
                <a:solidFill>
                  <a:srgbClr val="92D050"/>
                </a:solidFill>
                <a:effectLst>
                  <a:outerShdw blurRad="38100" dist="38100" dir="2700000" algn="tl">
                    <a:srgbClr val="000000">
                      <a:alpha val="43137"/>
                    </a:srgbClr>
                  </a:outerShdw>
                </a:effectLst>
                <a:latin typeface="Sylfaen" panose="010A0502050306030303" pitchFamily="18" charset="0"/>
                <a:cs typeface="Times New Roman" panose="02020603050405020304" pitchFamily="18" charset="0"/>
              </a:rPr>
              <a:t>all’abitazione del debitore esecutato</a:t>
            </a:r>
          </a:p>
          <a:p>
            <a:pPr algn="ctr"/>
            <a:endParaRPr lang="it-IT" sz="2600" b="1" dirty="0">
              <a:solidFill>
                <a:srgbClr val="92D050"/>
              </a:solidFill>
              <a:effectLst>
                <a:outerShdw blurRad="38100" dist="38100" dir="2700000" algn="tl">
                  <a:srgbClr val="000000">
                    <a:alpha val="43137"/>
                  </a:srgbClr>
                </a:outerShdw>
              </a:effectLst>
              <a:latin typeface="Sylfaen" panose="010A0502050306030303" pitchFamily="18" charset="0"/>
              <a:cs typeface="Times New Roman" panose="02020603050405020304" pitchFamily="18" charset="0"/>
            </a:endParaRPr>
          </a:p>
          <a:p>
            <a:pPr algn="ctr"/>
            <a:endParaRPr lang="it-IT" sz="2600" b="1" dirty="0">
              <a:solidFill>
                <a:srgbClr val="92D050"/>
              </a:solidFill>
              <a:effectLst>
                <a:outerShdw blurRad="38100" dist="38100" dir="2700000" algn="tl">
                  <a:srgbClr val="000000">
                    <a:alpha val="43137"/>
                  </a:srgbClr>
                </a:outerShdw>
              </a:effectLst>
              <a:latin typeface="Sylfaen" panose="010A0502050306030303" pitchFamily="18" charset="0"/>
              <a:cs typeface="Times New Roman" panose="02020603050405020304" pitchFamily="18" charset="0"/>
            </a:endParaRPr>
          </a:p>
          <a:p>
            <a:pPr algn="ctr"/>
            <a:endParaRPr lang="it-IT" sz="2600" dirty="0">
              <a:solidFill>
                <a:srgbClr val="92D050"/>
              </a:solidFill>
              <a:latin typeface="Sylfaen" panose="010A0502050306030303" pitchFamily="18" charset="0"/>
            </a:endParaRPr>
          </a:p>
        </p:txBody>
      </p:sp>
      <p:pic>
        <p:nvPicPr>
          <p:cNvPr id="4" name="Immagine 3"/>
          <p:cNvPicPr>
            <a:picLocks noChangeAspect="1"/>
          </p:cNvPicPr>
          <p:nvPr/>
        </p:nvPicPr>
        <p:blipFill>
          <a:blip r:embed="rId2"/>
          <a:stretch>
            <a:fillRect/>
          </a:stretch>
        </p:blipFill>
        <p:spPr>
          <a:xfrm>
            <a:off x="365761" y="0"/>
            <a:ext cx="2917767" cy="1114425"/>
          </a:xfrm>
          <a:prstGeom prst="rect">
            <a:avLst/>
          </a:prstGeom>
        </p:spPr>
      </p:pic>
    </p:spTree>
    <p:extLst>
      <p:ext uri="{BB962C8B-B14F-4D97-AF65-F5344CB8AC3E}">
        <p14:creationId xmlns:p14="http://schemas.microsoft.com/office/powerpoint/2010/main" val="390495231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097280" y="253352"/>
            <a:ext cx="10058400" cy="1450757"/>
          </a:xfrm>
        </p:spPr>
        <p:txBody>
          <a:bodyPr>
            <a:normAutofit fontScale="90000"/>
          </a:bodyPr>
          <a:lstStyle/>
          <a:p>
            <a:pPr algn="ctr"/>
            <a:br>
              <a:rPr lang="it-IT" sz="6000" dirty="0"/>
            </a:br>
            <a:br>
              <a:rPr lang="it-IT" sz="6000" dirty="0"/>
            </a:br>
            <a:br>
              <a:rPr lang="it-IT" sz="6000" dirty="0"/>
            </a:br>
            <a:br>
              <a:rPr lang="it-IT" sz="6000" dirty="0"/>
            </a:br>
            <a:br>
              <a:rPr lang="it-IT" sz="6000" dirty="0"/>
            </a:br>
            <a:br>
              <a:rPr lang="it-IT" sz="6000" dirty="0"/>
            </a:br>
            <a:br>
              <a:rPr lang="it-IT" sz="6000" dirty="0"/>
            </a:br>
            <a:r>
              <a:rPr lang="it-IT" sz="4000" dirty="0">
                <a:latin typeface="Sylfaen" panose="010A0502050306030303" pitchFamily="18" charset="0"/>
              </a:rPr>
              <a:t>Immobile abitato dal debitore:</a:t>
            </a:r>
            <a:br>
              <a:rPr lang="it-IT" sz="4000" dirty="0">
                <a:latin typeface="Sylfaen" panose="010A0502050306030303" pitchFamily="18" charset="0"/>
              </a:rPr>
            </a:br>
            <a:r>
              <a:rPr lang="it-IT" sz="4000" dirty="0">
                <a:latin typeface="Sylfaen" panose="010A0502050306030303" pitchFamily="18" charset="0"/>
              </a:rPr>
              <a:t>come si libera </a:t>
            </a:r>
            <a:endParaRPr lang="it-IT" sz="3300" dirty="0">
              <a:latin typeface="Sylfaen" panose="010A0502050306030303" pitchFamily="18" charset="0"/>
            </a:endParaRPr>
          </a:p>
        </p:txBody>
      </p:sp>
      <p:sp>
        <p:nvSpPr>
          <p:cNvPr id="6" name="Segnaposto contenuto 5"/>
          <p:cNvSpPr>
            <a:spLocks noGrp="1"/>
          </p:cNvSpPr>
          <p:nvPr>
            <p:ph idx="1"/>
          </p:nvPr>
        </p:nvSpPr>
        <p:spPr>
          <a:xfrm>
            <a:off x="1164392" y="1795400"/>
            <a:ext cx="10058400" cy="4023360"/>
          </a:xfrm>
        </p:spPr>
        <p:txBody>
          <a:bodyPr>
            <a:normAutofit fontScale="77500" lnSpcReduction="20000"/>
          </a:bodyPr>
          <a:lstStyle/>
          <a:p>
            <a:pPr marL="0" indent="0" algn="ctr">
              <a:buFont typeface="Wingdings" panose="05000000000000000000" pitchFamily="2" charset="2"/>
              <a:buNone/>
              <a:defRPr/>
            </a:pPr>
            <a:r>
              <a:rPr lang="it-IT" sz="3300" b="1" dirty="0">
                <a:solidFill>
                  <a:srgbClr val="FF0000"/>
                </a:solidFill>
                <a:effectLst>
                  <a:outerShdw blurRad="38100" dist="38100" dir="2700000" algn="tl">
                    <a:srgbClr val="000000">
                      <a:alpha val="43137"/>
                    </a:srgbClr>
                  </a:outerShdw>
                </a:effectLst>
                <a:latin typeface="Sylfaen" panose="010A0502050306030303" pitchFamily="18" charset="0"/>
                <a:cs typeface="Times New Roman" panose="02020603050405020304" pitchFamily="18" charset="0"/>
              </a:rPr>
              <a:t>L’ORDINE DI LIBERAZIONE  </a:t>
            </a:r>
          </a:p>
          <a:p>
            <a:pPr marL="0" indent="0" algn="ctr">
              <a:buFont typeface="Wingdings" panose="05000000000000000000" pitchFamily="2" charset="2"/>
              <a:buNone/>
              <a:defRPr/>
            </a:pPr>
            <a:r>
              <a:rPr lang="it-IT" sz="3400" b="1" dirty="0">
                <a:solidFill>
                  <a:srgbClr val="92D050"/>
                </a:solidFill>
                <a:effectLst>
                  <a:outerShdw blurRad="38100" dist="38100" dir="2700000" algn="tl">
                    <a:srgbClr val="000000">
                      <a:alpha val="43137"/>
                    </a:srgbClr>
                  </a:outerShdw>
                </a:effectLst>
                <a:latin typeface="Sylfaen" panose="010A0502050306030303" pitchFamily="18" charset="0"/>
                <a:cs typeface="Times New Roman" panose="02020603050405020304" pitchFamily="18" charset="0"/>
              </a:rPr>
              <a:t>LE SPESE DELL’ATTUAZIONE</a:t>
            </a:r>
            <a:r>
              <a:rPr lang="it-IT" sz="2900" b="1" dirty="0">
                <a:solidFill>
                  <a:srgbClr val="7030A0"/>
                </a:solidFill>
                <a:effectLst>
                  <a:outerShdw blurRad="38100" dist="38100" dir="2700000" algn="tl">
                    <a:srgbClr val="000000">
                      <a:alpha val="43137"/>
                    </a:srgbClr>
                  </a:outerShdw>
                </a:effectLst>
                <a:latin typeface="Sylfaen" panose="010A0502050306030303" pitchFamily="18" charset="0"/>
                <a:cs typeface="Times New Roman" panose="02020603050405020304" pitchFamily="18" charset="0"/>
              </a:rPr>
              <a:t> </a:t>
            </a:r>
          </a:p>
          <a:p>
            <a:pPr marL="0" indent="0" algn="ctr">
              <a:buFont typeface="Wingdings" panose="05000000000000000000" pitchFamily="2" charset="2"/>
              <a:buNone/>
              <a:defRPr/>
            </a:pPr>
            <a:r>
              <a:rPr lang="it-IT" sz="2900" b="1" dirty="0">
                <a:solidFill>
                  <a:srgbClr val="7030A0"/>
                </a:solidFill>
                <a:effectLst>
                  <a:outerShdw blurRad="38100" dist="38100" dir="2700000" algn="tl">
                    <a:srgbClr val="000000">
                      <a:alpha val="43137"/>
                    </a:srgbClr>
                  </a:outerShdw>
                </a:effectLst>
                <a:latin typeface="Sylfaen" panose="010A0502050306030303" pitchFamily="18" charset="0"/>
                <a:cs typeface="Times New Roman" panose="02020603050405020304" pitchFamily="18" charset="0"/>
              </a:rPr>
              <a:t>A CARICO DELLA PROCEDURA</a:t>
            </a:r>
          </a:p>
          <a:p>
            <a:pPr>
              <a:buFont typeface="Arial" panose="020B0604020202020204" pitchFamily="34" charset="0"/>
              <a:buChar char="•"/>
              <a:defRPr/>
            </a:pPr>
            <a:r>
              <a:rPr lang="it-IT" sz="2900" b="1" dirty="0">
                <a:solidFill>
                  <a:srgbClr val="7030A0"/>
                </a:solidFill>
                <a:effectLst>
                  <a:outerShdw blurRad="38100" dist="38100" dir="2700000" algn="tl">
                    <a:srgbClr val="000000">
                      <a:alpha val="43137"/>
                    </a:srgbClr>
                  </a:outerShdw>
                </a:effectLst>
                <a:latin typeface="Sylfaen" panose="010A0502050306030303" pitchFamily="18" charset="0"/>
                <a:cs typeface="Times New Roman" panose="02020603050405020304" pitchFamily="18" charset="0"/>
              </a:rPr>
              <a:t> </a:t>
            </a:r>
            <a:r>
              <a:rPr lang="it-IT" sz="2900" b="1" dirty="0">
                <a:solidFill>
                  <a:schemeClr val="bg2">
                    <a:lumMod val="50000"/>
                  </a:schemeClr>
                </a:solidFill>
                <a:effectLst>
                  <a:outerShdw blurRad="38100" dist="38100" dir="2700000" algn="tl">
                    <a:srgbClr val="000000">
                      <a:alpha val="43137"/>
                    </a:srgbClr>
                  </a:outerShdw>
                </a:effectLst>
                <a:latin typeface="Sylfaen" panose="010A0502050306030303" pitchFamily="18" charset="0"/>
                <a:cs typeface="Times New Roman" panose="02020603050405020304" pitchFamily="18" charset="0"/>
              </a:rPr>
              <a:t>regola generale dell’art. 95 e dell’art. 8 T.U.S.G. : onere di anticipazione a carico del procedente</a:t>
            </a:r>
          </a:p>
          <a:p>
            <a:pPr>
              <a:buFont typeface="Arial" panose="020B0604020202020204" pitchFamily="34" charset="0"/>
              <a:buChar char="•"/>
              <a:defRPr/>
            </a:pPr>
            <a:r>
              <a:rPr lang="it-IT" sz="2900" b="1" dirty="0">
                <a:solidFill>
                  <a:schemeClr val="bg2">
                    <a:lumMod val="50000"/>
                  </a:schemeClr>
                </a:solidFill>
                <a:effectLst>
                  <a:outerShdw blurRad="38100" dist="38100" dir="2700000" algn="tl">
                    <a:srgbClr val="000000">
                      <a:alpha val="43137"/>
                    </a:srgbClr>
                  </a:outerShdw>
                </a:effectLst>
                <a:latin typeface="Sylfaen" panose="010A0502050306030303" pitchFamily="18" charset="0"/>
                <a:cs typeface="Times New Roman" panose="02020603050405020304" pitchFamily="18" charset="0"/>
              </a:rPr>
              <a:t>il carico delle spese si ripartisce tra le parti: l’aggiudicatario non è parte dell’esecuzione;</a:t>
            </a:r>
          </a:p>
          <a:p>
            <a:pPr>
              <a:buFont typeface="Arial" panose="020B0604020202020204" pitchFamily="34" charset="0"/>
              <a:buChar char="•"/>
              <a:defRPr/>
            </a:pPr>
            <a:r>
              <a:rPr lang="it-IT" sz="2900" b="1" dirty="0">
                <a:solidFill>
                  <a:schemeClr val="bg2">
                    <a:lumMod val="50000"/>
                  </a:schemeClr>
                </a:solidFill>
                <a:effectLst>
                  <a:outerShdw blurRad="38100" dist="38100" dir="2700000" algn="tl">
                    <a:srgbClr val="000000">
                      <a:alpha val="43137"/>
                    </a:srgbClr>
                  </a:outerShdw>
                </a:effectLst>
                <a:latin typeface="Sylfaen" panose="010A0502050306030303" pitchFamily="18" charset="0"/>
                <a:cs typeface="Times New Roman" panose="02020603050405020304" pitchFamily="18" charset="0"/>
              </a:rPr>
              <a:t>D.M. 80/2009: il compenso del custode (che non paga l’aggiudicatario) è maggiorato in caso di liberazione;</a:t>
            </a:r>
          </a:p>
          <a:p>
            <a:pPr>
              <a:buFont typeface="Arial" panose="020B0604020202020204" pitchFamily="34" charset="0"/>
              <a:buChar char="•"/>
              <a:defRPr/>
            </a:pPr>
            <a:r>
              <a:rPr lang="it-IT" sz="2900" b="1" dirty="0">
                <a:solidFill>
                  <a:schemeClr val="bg2">
                    <a:lumMod val="50000"/>
                  </a:schemeClr>
                </a:solidFill>
                <a:effectLst>
                  <a:outerShdw blurRad="38100" dist="38100" dir="2700000" algn="tl">
                    <a:srgbClr val="000000">
                      <a:alpha val="43137"/>
                    </a:srgbClr>
                  </a:outerShdw>
                </a:effectLst>
                <a:latin typeface="Sylfaen" panose="010A0502050306030303" pitchFamily="18" charset="0"/>
                <a:cs typeface="Times New Roman" panose="02020603050405020304" pitchFamily="18" charset="0"/>
              </a:rPr>
              <a:t> D.M. 227/2015: compenso del delegato per la fase di trasferimento è parzialmente posto a carico dell’aggiudicatario: norma speciale</a:t>
            </a:r>
          </a:p>
        </p:txBody>
      </p:sp>
      <p:pic>
        <p:nvPicPr>
          <p:cNvPr id="4" name="Immagine 3"/>
          <p:cNvPicPr>
            <a:picLocks noChangeAspect="1"/>
          </p:cNvPicPr>
          <p:nvPr/>
        </p:nvPicPr>
        <p:blipFill>
          <a:blip r:embed="rId2"/>
          <a:stretch>
            <a:fillRect/>
          </a:stretch>
        </p:blipFill>
        <p:spPr>
          <a:xfrm>
            <a:off x="365761" y="0"/>
            <a:ext cx="2917767" cy="1114425"/>
          </a:xfrm>
          <a:prstGeom prst="rect">
            <a:avLst/>
          </a:prstGeom>
        </p:spPr>
      </p:pic>
    </p:spTree>
    <p:extLst>
      <p:ext uri="{BB962C8B-B14F-4D97-AF65-F5344CB8AC3E}">
        <p14:creationId xmlns:p14="http://schemas.microsoft.com/office/powerpoint/2010/main" val="427560283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097280" y="253352"/>
            <a:ext cx="10058400" cy="1450757"/>
          </a:xfrm>
        </p:spPr>
        <p:txBody>
          <a:bodyPr>
            <a:normAutofit fontScale="90000"/>
          </a:bodyPr>
          <a:lstStyle/>
          <a:p>
            <a:pPr algn="ctr"/>
            <a:br>
              <a:rPr lang="it-IT" sz="6000" dirty="0"/>
            </a:br>
            <a:br>
              <a:rPr lang="it-IT" sz="6000" dirty="0"/>
            </a:br>
            <a:br>
              <a:rPr lang="it-IT" sz="6000" dirty="0"/>
            </a:br>
            <a:br>
              <a:rPr lang="it-IT" sz="6000" dirty="0"/>
            </a:br>
            <a:br>
              <a:rPr lang="it-IT" sz="6000" dirty="0"/>
            </a:br>
            <a:br>
              <a:rPr lang="it-IT" sz="6000" dirty="0"/>
            </a:br>
            <a:br>
              <a:rPr lang="it-IT" sz="6000" dirty="0"/>
            </a:br>
            <a:r>
              <a:rPr lang="it-IT" sz="4000" dirty="0">
                <a:latin typeface="Sylfaen" panose="010A0502050306030303" pitchFamily="18" charset="0"/>
              </a:rPr>
              <a:t>Immobile abitato dal debitore:</a:t>
            </a:r>
            <a:br>
              <a:rPr lang="it-IT" sz="4000" dirty="0">
                <a:latin typeface="Sylfaen" panose="010A0502050306030303" pitchFamily="18" charset="0"/>
              </a:rPr>
            </a:br>
            <a:r>
              <a:rPr lang="it-IT" sz="4000" dirty="0">
                <a:latin typeface="Sylfaen" panose="010A0502050306030303" pitchFamily="18" charset="0"/>
              </a:rPr>
              <a:t>come si libera </a:t>
            </a:r>
            <a:endParaRPr lang="it-IT" sz="3300" dirty="0">
              <a:latin typeface="Sylfaen" panose="010A0502050306030303" pitchFamily="18" charset="0"/>
            </a:endParaRPr>
          </a:p>
        </p:txBody>
      </p:sp>
      <p:sp>
        <p:nvSpPr>
          <p:cNvPr id="6" name="Segnaposto contenuto 5"/>
          <p:cNvSpPr>
            <a:spLocks noGrp="1"/>
          </p:cNvSpPr>
          <p:nvPr>
            <p:ph idx="1"/>
          </p:nvPr>
        </p:nvSpPr>
        <p:spPr>
          <a:xfrm>
            <a:off x="1164392" y="1795400"/>
            <a:ext cx="10058400" cy="4023360"/>
          </a:xfrm>
        </p:spPr>
        <p:txBody>
          <a:bodyPr>
            <a:normAutofit fontScale="85000" lnSpcReduction="20000"/>
          </a:bodyPr>
          <a:lstStyle/>
          <a:p>
            <a:pPr marL="0" indent="0" algn="ctr">
              <a:buFont typeface="Wingdings" panose="05000000000000000000" pitchFamily="2" charset="2"/>
              <a:buNone/>
              <a:defRPr/>
            </a:pPr>
            <a:r>
              <a:rPr lang="it-IT" sz="3300" b="1" dirty="0">
                <a:solidFill>
                  <a:srgbClr val="FF0000"/>
                </a:solidFill>
                <a:effectLst>
                  <a:outerShdw blurRad="38100" dist="38100" dir="2700000" algn="tl">
                    <a:srgbClr val="000000">
                      <a:alpha val="43137"/>
                    </a:srgbClr>
                  </a:outerShdw>
                </a:effectLst>
                <a:latin typeface="Sylfaen" panose="010A0502050306030303" pitchFamily="18" charset="0"/>
                <a:cs typeface="Times New Roman" panose="02020603050405020304" pitchFamily="18" charset="0"/>
              </a:rPr>
              <a:t>ORDINE DI LIBERAZIONE E DECRETO DI TRASFERIMENTO </a:t>
            </a:r>
          </a:p>
          <a:p>
            <a:pPr marL="0" indent="0" algn="ctr">
              <a:buFont typeface="Wingdings" panose="05000000000000000000" pitchFamily="2" charset="2"/>
              <a:buNone/>
              <a:defRPr/>
            </a:pPr>
            <a:r>
              <a:rPr lang="it-IT" sz="3400" b="1" dirty="0">
                <a:solidFill>
                  <a:srgbClr val="92D050"/>
                </a:solidFill>
                <a:effectLst>
                  <a:outerShdw blurRad="38100" dist="38100" dir="2700000" algn="tl">
                    <a:srgbClr val="000000">
                      <a:alpha val="43137"/>
                    </a:srgbClr>
                  </a:outerShdw>
                </a:effectLst>
                <a:latin typeface="Sylfaen" panose="010A0502050306030303" pitchFamily="18" charset="0"/>
                <a:cs typeface="Times New Roman" panose="02020603050405020304" pitchFamily="18" charset="0"/>
              </a:rPr>
              <a:t>LA NORMA </a:t>
            </a:r>
          </a:p>
          <a:p>
            <a:pPr marL="0" indent="0" algn="ctr">
              <a:buFont typeface="Wingdings" panose="05000000000000000000" pitchFamily="2" charset="2"/>
              <a:buNone/>
              <a:defRPr/>
            </a:pPr>
            <a:r>
              <a:rPr lang="it-IT" sz="3400" b="1" dirty="0">
                <a:solidFill>
                  <a:srgbClr val="92D050"/>
                </a:solidFill>
                <a:effectLst>
                  <a:outerShdw blurRad="38100" dist="38100" dir="2700000" algn="tl">
                    <a:srgbClr val="000000">
                      <a:alpha val="43137"/>
                    </a:srgbClr>
                  </a:outerShdw>
                </a:effectLst>
                <a:latin typeface="Sylfaen" panose="010A0502050306030303" pitchFamily="18" charset="0"/>
                <a:cs typeface="Times New Roman" panose="02020603050405020304" pitchFamily="18" charset="0"/>
              </a:rPr>
              <a:t>ART. 560, sesto comma, ultimo periodo</a:t>
            </a:r>
          </a:p>
          <a:p>
            <a:pPr marL="0" indent="0" algn="ctr">
              <a:buFont typeface="Wingdings" panose="05000000000000000000" pitchFamily="2" charset="2"/>
              <a:buNone/>
              <a:defRPr/>
            </a:pPr>
            <a:r>
              <a:rPr lang="it-IT" sz="2600" b="1" dirty="0">
                <a:solidFill>
                  <a:schemeClr val="tx1"/>
                </a:solidFill>
                <a:effectLst>
                  <a:outerShdw blurRad="38100" dist="38100" dir="2700000" algn="tl">
                    <a:srgbClr val="000000">
                      <a:alpha val="43137"/>
                    </a:srgbClr>
                  </a:outerShdw>
                </a:effectLst>
                <a:latin typeface="Sylfaen" panose="010A0502050306030303" pitchFamily="18" charset="0"/>
                <a:cs typeface="Times New Roman" panose="02020603050405020304" pitchFamily="18" charset="0"/>
              </a:rPr>
              <a:t>«Dopo la notifica o la comunicazione del decreto di trasferimento, il custode, su istanza dell'aggiudicatario o dell'assegnatario, provvede all'attuazione del </a:t>
            </a:r>
            <a:r>
              <a:rPr lang="it-IT" sz="2600" b="1" dirty="0">
                <a:solidFill>
                  <a:schemeClr val="tx1"/>
                </a:solidFill>
                <a:effectLst>
                  <a:outerShdw blurRad="38100" dist="38100" dir="2700000" algn="tl">
                    <a:srgbClr val="000000">
                      <a:alpha val="43137"/>
                    </a:srgbClr>
                  </a:outerShdw>
                </a:effectLst>
                <a:highlight>
                  <a:srgbClr val="FFFF00"/>
                </a:highlight>
                <a:latin typeface="Sylfaen" panose="010A0502050306030303" pitchFamily="18" charset="0"/>
                <a:cs typeface="Times New Roman" panose="02020603050405020304" pitchFamily="18" charset="0"/>
              </a:rPr>
              <a:t>provvedimento di cui all'articolo 586, secondo comma, </a:t>
            </a:r>
            <a:r>
              <a:rPr lang="it-IT" sz="2600" b="1" dirty="0">
                <a:solidFill>
                  <a:schemeClr val="tx1"/>
                </a:solidFill>
                <a:effectLst>
                  <a:outerShdw blurRad="38100" dist="38100" dir="2700000" algn="tl">
                    <a:srgbClr val="000000">
                      <a:alpha val="43137"/>
                    </a:srgbClr>
                  </a:outerShdw>
                </a:effectLst>
                <a:latin typeface="Sylfaen" panose="010A0502050306030303" pitchFamily="18" charset="0"/>
                <a:cs typeface="Times New Roman" panose="02020603050405020304" pitchFamily="18" charset="0"/>
              </a:rPr>
              <a:t>decorsi sessanta giorni e non oltre centoventi giorni dalla predetta istanza, con le </a:t>
            </a:r>
            <a:r>
              <a:rPr lang="it-IT" sz="2600" b="1" dirty="0" err="1">
                <a:solidFill>
                  <a:schemeClr val="tx1"/>
                </a:solidFill>
                <a:effectLst>
                  <a:outerShdw blurRad="38100" dist="38100" dir="2700000" algn="tl">
                    <a:srgbClr val="000000">
                      <a:alpha val="43137"/>
                    </a:srgbClr>
                  </a:outerShdw>
                </a:effectLst>
                <a:latin typeface="Sylfaen" panose="010A0502050306030303" pitchFamily="18" charset="0"/>
                <a:cs typeface="Times New Roman" panose="02020603050405020304" pitchFamily="18" charset="0"/>
              </a:rPr>
              <a:t>modalita'</a:t>
            </a:r>
            <a:r>
              <a:rPr lang="it-IT" sz="2600" b="1" dirty="0">
                <a:solidFill>
                  <a:schemeClr val="tx1"/>
                </a:solidFill>
                <a:effectLst>
                  <a:outerShdw blurRad="38100" dist="38100" dir="2700000" algn="tl">
                    <a:srgbClr val="000000">
                      <a:alpha val="43137"/>
                    </a:srgbClr>
                  </a:outerShdw>
                </a:effectLst>
                <a:latin typeface="Sylfaen" panose="010A0502050306030303" pitchFamily="18" charset="0"/>
                <a:cs typeface="Times New Roman" panose="02020603050405020304" pitchFamily="18" charset="0"/>
              </a:rPr>
              <a:t> definite nei periodi dal secondo al settimo del presente comma»</a:t>
            </a:r>
          </a:p>
          <a:p>
            <a:pPr marL="0" indent="0" algn="ctr">
              <a:buNone/>
              <a:defRPr/>
            </a:pPr>
            <a:r>
              <a:rPr lang="it-IT" sz="3200" b="1" dirty="0">
                <a:solidFill>
                  <a:srgbClr val="92D050"/>
                </a:solidFill>
                <a:effectLst>
                  <a:outerShdw blurRad="38100" dist="38100" dir="2700000" algn="tl">
                    <a:srgbClr val="000000">
                      <a:alpha val="43137"/>
                    </a:srgbClr>
                  </a:outerShdw>
                </a:effectLst>
                <a:latin typeface="Sylfaen" panose="010A0502050306030303" pitchFamily="18" charset="0"/>
                <a:cs typeface="Times New Roman" panose="02020603050405020304" pitchFamily="18" charset="0"/>
              </a:rPr>
              <a:t>ART. 586, secondo comma</a:t>
            </a:r>
          </a:p>
          <a:p>
            <a:pPr marL="0" indent="0" algn="ctr">
              <a:buFont typeface="Wingdings" panose="05000000000000000000" pitchFamily="2" charset="2"/>
              <a:buNone/>
              <a:defRPr/>
            </a:pPr>
            <a:r>
              <a:rPr lang="it-IT" sz="2300" b="1" dirty="0">
                <a:solidFill>
                  <a:schemeClr val="tx1"/>
                </a:solidFill>
                <a:effectLst>
                  <a:outerShdw blurRad="38100" dist="38100" dir="2700000" algn="tl">
                    <a:srgbClr val="000000">
                      <a:alpha val="43137"/>
                    </a:srgbClr>
                  </a:outerShdw>
                </a:effectLst>
                <a:latin typeface="Sylfaen" panose="010A0502050306030303" pitchFamily="18" charset="0"/>
                <a:cs typeface="Times New Roman" panose="02020603050405020304" pitchFamily="18" charset="0"/>
              </a:rPr>
              <a:t>«Il decreto contiene altresì l'ingiunzione al debitore o al custode di rilasciare l'immobile venduto»</a:t>
            </a:r>
          </a:p>
        </p:txBody>
      </p:sp>
      <p:pic>
        <p:nvPicPr>
          <p:cNvPr id="4" name="Immagine 3"/>
          <p:cNvPicPr>
            <a:picLocks noChangeAspect="1"/>
          </p:cNvPicPr>
          <p:nvPr/>
        </p:nvPicPr>
        <p:blipFill>
          <a:blip r:embed="rId2"/>
          <a:stretch>
            <a:fillRect/>
          </a:stretch>
        </p:blipFill>
        <p:spPr>
          <a:xfrm>
            <a:off x="365761" y="0"/>
            <a:ext cx="2917767" cy="1114425"/>
          </a:xfrm>
          <a:prstGeom prst="rect">
            <a:avLst/>
          </a:prstGeom>
        </p:spPr>
      </p:pic>
    </p:spTree>
    <p:extLst>
      <p:ext uri="{BB962C8B-B14F-4D97-AF65-F5344CB8AC3E}">
        <p14:creationId xmlns:p14="http://schemas.microsoft.com/office/powerpoint/2010/main" val="159053257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097280" y="253352"/>
            <a:ext cx="10058400" cy="1450757"/>
          </a:xfrm>
        </p:spPr>
        <p:txBody>
          <a:bodyPr>
            <a:normAutofit fontScale="90000"/>
          </a:bodyPr>
          <a:lstStyle/>
          <a:p>
            <a:pPr algn="ctr"/>
            <a:br>
              <a:rPr lang="it-IT" sz="6000" dirty="0"/>
            </a:br>
            <a:br>
              <a:rPr lang="it-IT" sz="6000" dirty="0"/>
            </a:br>
            <a:br>
              <a:rPr lang="it-IT" sz="6000" dirty="0"/>
            </a:br>
            <a:br>
              <a:rPr lang="it-IT" sz="6000" dirty="0"/>
            </a:br>
            <a:br>
              <a:rPr lang="it-IT" sz="6000" dirty="0"/>
            </a:br>
            <a:br>
              <a:rPr lang="it-IT" sz="6000" dirty="0"/>
            </a:br>
            <a:br>
              <a:rPr lang="it-IT" sz="6000" dirty="0"/>
            </a:br>
            <a:r>
              <a:rPr lang="it-IT" sz="4000" dirty="0">
                <a:latin typeface="Sylfaen" panose="010A0502050306030303" pitchFamily="18" charset="0"/>
              </a:rPr>
              <a:t>Immobile abitato dal debitore:</a:t>
            </a:r>
            <a:br>
              <a:rPr lang="it-IT" sz="4000" dirty="0">
                <a:latin typeface="Sylfaen" panose="010A0502050306030303" pitchFamily="18" charset="0"/>
              </a:rPr>
            </a:br>
            <a:r>
              <a:rPr lang="it-IT" sz="4000" dirty="0">
                <a:latin typeface="Sylfaen" panose="010A0502050306030303" pitchFamily="18" charset="0"/>
              </a:rPr>
              <a:t>come si libera </a:t>
            </a:r>
            <a:endParaRPr lang="it-IT" sz="3300" dirty="0">
              <a:latin typeface="Sylfaen" panose="010A0502050306030303" pitchFamily="18" charset="0"/>
            </a:endParaRPr>
          </a:p>
        </p:txBody>
      </p:sp>
      <p:sp>
        <p:nvSpPr>
          <p:cNvPr id="6" name="Segnaposto contenuto 5"/>
          <p:cNvSpPr>
            <a:spLocks noGrp="1"/>
          </p:cNvSpPr>
          <p:nvPr>
            <p:ph idx="1"/>
          </p:nvPr>
        </p:nvSpPr>
        <p:spPr>
          <a:xfrm>
            <a:off x="1164392" y="1795400"/>
            <a:ext cx="10058400" cy="4023360"/>
          </a:xfrm>
        </p:spPr>
        <p:txBody>
          <a:bodyPr>
            <a:normAutofit fontScale="85000" lnSpcReduction="20000"/>
          </a:bodyPr>
          <a:lstStyle/>
          <a:p>
            <a:pPr marL="0" indent="0" algn="ctr">
              <a:buFont typeface="Wingdings" panose="05000000000000000000" pitchFamily="2" charset="2"/>
              <a:buNone/>
              <a:defRPr/>
            </a:pPr>
            <a:r>
              <a:rPr lang="it-IT" sz="3300" b="1" dirty="0">
                <a:solidFill>
                  <a:srgbClr val="FF0000"/>
                </a:solidFill>
                <a:effectLst>
                  <a:outerShdw blurRad="38100" dist="38100" dir="2700000" algn="tl">
                    <a:srgbClr val="000000">
                      <a:alpha val="43137"/>
                    </a:srgbClr>
                  </a:outerShdw>
                </a:effectLst>
                <a:latin typeface="Sylfaen" panose="010A0502050306030303" pitchFamily="18" charset="0"/>
                <a:cs typeface="Times New Roman" panose="02020603050405020304" pitchFamily="18" charset="0"/>
              </a:rPr>
              <a:t>ORDINE DI LIBERAZIONE E DECRETO DI TRASFERIMENTO </a:t>
            </a:r>
          </a:p>
          <a:p>
            <a:pPr marL="0" indent="0" algn="ctr">
              <a:buFont typeface="Wingdings" panose="05000000000000000000" pitchFamily="2" charset="2"/>
              <a:buNone/>
              <a:defRPr/>
            </a:pPr>
            <a:r>
              <a:rPr lang="it-IT" sz="2400" b="1" dirty="0">
                <a:solidFill>
                  <a:srgbClr val="92D050"/>
                </a:solidFill>
                <a:effectLst>
                  <a:outerShdw blurRad="38100" dist="38100" dir="2700000" algn="tl">
                    <a:srgbClr val="000000">
                      <a:alpha val="43137"/>
                    </a:srgbClr>
                  </a:outerShdw>
                </a:effectLst>
                <a:latin typeface="Sylfaen" panose="010A0502050306030303" pitchFamily="18" charset="0"/>
                <a:cs typeface="Times New Roman" panose="02020603050405020304" pitchFamily="18" charset="0"/>
              </a:rPr>
              <a:t>ATTUAZIONE DEL PROVVEDIMENTO DI CUI ALL’ARTICOLO 586, SECONDO COMMA</a:t>
            </a:r>
          </a:p>
          <a:p>
            <a:pPr marL="0" indent="0" algn="ctr">
              <a:buFont typeface="Wingdings" panose="05000000000000000000" pitchFamily="2" charset="2"/>
              <a:buNone/>
              <a:defRPr/>
            </a:pPr>
            <a:r>
              <a:rPr lang="it-IT" sz="2400" b="1" dirty="0">
                <a:solidFill>
                  <a:srgbClr val="7030A0"/>
                </a:solidFill>
                <a:effectLst>
                  <a:outerShdw blurRad="38100" dist="38100" dir="2700000" algn="tl">
                    <a:srgbClr val="000000">
                      <a:alpha val="43137"/>
                    </a:srgbClr>
                  </a:outerShdw>
                </a:effectLst>
                <a:latin typeface="Sylfaen" panose="010A0502050306030303" pitchFamily="18" charset="0"/>
                <a:cs typeface="Times New Roman" panose="02020603050405020304" pitchFamily="18" charset="0"/>
              </a:rPr>
              <a:t>IL CUSTODE ESEGUE EX ART. 605 C.P.C. IL DT SU ISTANZA DELL’AGGIUDICATARIO?</a:t>
            </a:r>
          </a:p>
          <a:p>
            <a:pPr marL="0" indent="0" algn="ctr">
              <a:buFont typeface="Wingdings" panose="05000000000000000000" pitchFamily="2" charset="2"/>
              <a:buNone/>
              <a:defRPr/>
            </a:pPr>
            <a:r>
              <a:rPr lang="it-IT" sz="5600" b="1" dirty="0">
                <a:solidFill>
                  <a:srgbClr val="7030A0"/>
                </a:solidFill>
                <a:effectLst>
                  <a:outerShdw blurRad="38100" dist="38100" dir="2700000" algn="tl">
                    <a:srgbClr val="000000">
                      <a:alpha val="43137"/>
                    </a:srgbClr>
                  </a:outerShdw>
                </a:effectLst>
                <a:latin typeface="Sylfaen" panose="010A0502050306030303" pitchFamily="18" charset="0"/>
                <a:cs typeface="Times New Roman" panose="02020603050405020304" pitchFamily="18" charset="0"/>
              </a:rPr>
              <a:t>NO!!!</a:t>
            </a:r>
          </a:p>
          <a:p>
            <a:pPr>
              <a:buFont typeface="Arial" panose="020B0604020202020204" pitchFamily="34" charset="0"/>
              <a:buChar char="•"/>
              <a:defRPr/>
            </a:pPr>
            <a:r>
              <a:rPr lang="it-IT" sz="2300" b="1" dirty="0">
                <a:solidFill>
                  <a:schemeClr val="accent1">
                    <a:lumMod val="75000"/>
                  </a:schemeClr>
                </a:solidFill>
                <a:effectLst>
                  <a:outerShdw blurRad="38100" dist="38100" dir="2700000" algn="tl">
                    <a:srgbClr val="000000">
                      <a:alpha val="43137"/>
                    </a:srgbClr>
                  </a:outerShdw>
                </a:effectLst>
                <a:latin typeface="Sylfaen" panose="010A0502050306030303" pitchFamily="18" charset="0"/>
                <a:cs typeface="Times New Roman" panose="02020603050405020304" pitchFamily="18" charset="0"/>
              </a:rPr>
              <a:t>Richiamo al secondo comma, non al terzo comma dell’art. 586 c.p.c.</a:t>
            </a:r>
          </a:p>
          <a:p>
            <a:pPr>
              <a:buFont typeface="Arial" panose="020B0604020202020204" pitchFamily="34" charset="0"/>
              <a:buChar char="•"/>
              <a:defRPr/>
            </a:pPr>
            <a:r>
              <a:rPr lang="it-IT" sz="2300" b="1" dirty="0">
                <a:solidFill>
                  <a:schemeClr val="accent1">
                    <a:lumMod val="75000"/>
                  </a:schemeClr>
                </a:solidFill>
                <a:effectLst>
                  <a:outerShdw blurRad="38100" dist="38100" dir="2700000" algn="tl">
                    <a:srgbClr val="000000">
                      <a:alpha val="43137"/>
                    </a:srgbClr>
                  </a:outerShdw>
                </a:effectLst>
                <a:latin typeface="Sylfaen" panose="010A0502050306030303" pitchFamily="18" charset="0"/>
                <a:cs typeface="Times New Roman" panose="02020603050405020304" pitchFamily="18" charset="0"/>
              </a:rPr>
              <a:t>Il regime di un provvedimento non muta a seconda di chi lo azioni</a:t>
            </a:r>
          </a:p>
          <a:p>
            <a:pPr>
              <a:buFont typeface="Arial" panose="020B0604020202020204" pitchFamily="34" charset="0"/>
              <a:buChar char="•"/>
              <a:defRPr/>
            </a:pPr>
            <a:r>
              <a:rPr lang="it-IT" sz="2300" b="1" dirty="0">
                <a:solidFill>
                  <a:schemeClr val="accent1">
                    <a:lumMod val="75000"/>
                  </a:schemeClr>
                </a:solidFill>
                <a:effectLst>
                  <a:outerShdw blurRad="38100" dist="38100" dir="2700000" algn="tl">
                    <a:srgbClr val="000000">
                      <a:alpha val="43137"/>
                    </a:srgbClr>
                  </a:outerShdw>
                </a:effectLst>
                <a:latin typeface="Sylfaen" panose="010A0502050306030303" pitchFamily="18" charset="0"/>
                <a:cs typeface="Times New Roman" panose="02020603050405020304" pitchFamily="18" charset="0"/>
              </a:rPr>
              <a:t>Il decreto di trasferimento è titolo esecutivo a favore dell’aggiudicatario e contro (anche) il custode giudiziario</a:t>
            </a:r>
          </a:p>
          <a:p>
            <a:pPr>
              <a:buFont typeface="Arial" panose="020B0604020202020204" pitchFamily="34" charset="0"/>
              <a:buChar char="•"/>
              <a:defRPr/>
            </a:pPr>
            <a:r>
              <a:rPr lang="it-IT" sz="2300" b="1" dirty="0">
                <a:solidFill>
                  <a:schemeClr val="accent1">
                    <a:lumMod val="75000"/>
                  </a:schemeClr>
                </a:solidFill>
                <a:effectLst>
                  <a:outerShdw blurRad="38100" dist="38100" dir="2700000" algn="tl">
                    <a:srgbClr val="000000">
                      <a:alpha val="43137"/>
                    </a:srgbClr>
                  </a:outerShdw>
                </a:effectLst>
                <a:latin typeface="Sylfaen" panose="010A0502050306030303" pitchFamily="18" charset="0"/>
                <a:cs typeface="Times New Roman" panose="02020603050405020304" pitchFamily="18" charset="0"/>
              </a:rPr>
              <a:t>«Il decreto contiene altresì l'ingiunzione al debitore o al custode di rilasciare l'immobile venduto»</a:t>
            </a:r>
          </a:p>
        </p:txBody>
      </p:sp>
      <p:pic>
        <p:nvPicPr>
          <p:cNvPr id="4" name="Immagine 3"/>
          <p:cNvPicPr>
            <a:picLocks noChangeAspect="1"/>
          </p:cNvPicPr>
          <p:nvPr/>
        </p:nvPicPr>
        <p:blipFill>
          <a:blip r:embed="rId2"/>
          <a:stretch>
            <a:fillRect/>
          </a:stretch>
        </p:blipFill>
        <p:spPr>
          <a:xfrm>
            <a:off x="365761" y="0"/>
            <a:ext cx="2917767" cy="1114425"/>
          </a:xfrm>
          <a:prstGeom prst="rect">
            <a:avLst/>
          </a:prstGeom>
        </p:spPr>
      </p:pic>
    </p:spTree>
    <p:extLst>
      <p:ext uri="{BB962C8B-B14F-4D97-AF65-F5344CB8AC3E}">
        <p14:creationId xmlns:p14="http://schemas.microsoft.com/office/powerpoint/2010/main" val="414291552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097280" y="253352"/>
            <a:ext cx="10058400" cy="1450757"/>
          </a:xfrm>
        </p:spPr>
        <p:txBody>
          <a:bodyPr>
            <a:normAutofit fontScale="90000"/>
          </a:bodyPr>
          <a:lstStyle/>
          <a:p>
            <a:pPr algn="ctr"/>
            <a:br>
              <a:rPr lang="it-IT" sz="6000" dirty="0"/>
            </a:br>
            <a:br>
              <a:rPr lang="it-IT" sz="6000" dirty="0"/>
            </a:br>
            <a:br>
              <a:rPr lang="it-IT" sz="6000" dirty="0"/>
            </a:br>
            <a:br>
              <a:rPr lang="it-IT" sz="6000" dirty="0"/>
            </a:br>
            <a:br>
              <a:rPr lang="it-IT" sz="6000" dirty="0"/>
            </a:br>
            <a:br>
              <a:rPr lang="it-IT" sz="6000" dirty="0"/>
            </a:br>
            <a:br>
              <a:rPr lang="it-IT" sz="6000" dirty="0"/>
            </a:br>
            <a:r>
              <a:rPr lang="it-IT" sz="4000" dirty="0">
                <a:latin typeface="Sylfaen" panose="010A0502050306030303" pitchFamily="18" charset="0"/>
              </a:rPr>
              <a:t>Immobile abitato dal debitore:</a:t>
            </a:r>
            <a:br>
              <a:rPr lang="it-IT" sz="4000" dirty="0">
                <a:latin typeface="Sylfaen" panose="010A0502050306030303" pitchFamily="18" charset="0"/>
              </a:rPr>
            </a:br>
            <a:r>
              <a:rPr lang="it-IT" sz="4000" dirty="0">
                <a:latin typeface="Sylfaen" panose="010A0502050306030303" pitchFamily="18" charset="0"/>
              </a:rPr>
              <a:t>come si libera </a:t>
            </a:r>
            <a:endParaRPr lang="it-IT" sz="3300" dirty="0">
              <a:latin typeface="Sylfaen" panose="010A0502050306030303" pitchFamily="18" charset="0"/>
            </a:endParaRPr>
          </a:p>
        </p:txBody>
      </p:sp>
      <p:sp>
        <p:nvSpPr>
          <p:cNvPr id="6" name="Segnaposto contenuto 5"/>
          <p:cNvSpPr>
            <a:spLocks noGrp="1"/>
          </p:cNvSpPr>
          <p:nvPr>
            <p:ph idx="1"/>
          </p:nvPr>
        </p:nvSpPr>
        <p:spPr>
          <a:xfrm>
            <a:off x="1164392" y="1795400"/>
            <a:ext cx="10058400" cy="4023360"/>
          </a:xfrm>
        </p:spPr>
        <p:txBody>
          <a:bodyPr>
            <a:normAutofit/>
          </a:bodyPr>
          <a:lstStyle/>
          <a:p>
            <a:pPr marL="0" indent="0" algn="ctr">
              <a:buFont typeface="Wingdings" panose="05000000000000000000" pitchFamily="2" charset="2"/>
              <a:buNone/>
              <a:defRPr/>
            </a:pPr>
            <a:r>
              <a:rPr lang="it-IT" sz="2800" b="1" dirty="0">
                <a:solidFill>
                  <a:srgbClr val="FF0000"/>
                </a:solidFill>
                <a:effectLst>
                  <a:outerShdw blurRad="38100" dist="38100" dir="2700000" algn="tl">
                    <a:srgbClr val="000000">
                      <a:alpha val="43137"/>
                    </a:srgbClr>
                  </a:outerShdw>
                </a:effectLst>
                <a:latin typeface="Sylfaen" panose="010A0502050306030303" pitchFamily="18" charset="0"/>
                <a:cs typeface="Times New Roman" panose="02020603050405020304" pitchFamily="18" charset="0"/>
              </a:rPr>
              <a:t>ORDINE DI LIBERAZIONE E DECRETO DI TRASFERIMENTO </a:t>
            </a:r>
          </a:p>
          <a:p>
            <a:pPr marL="0" indent="0" algn="ctr">
              <a:buFont typeface="Wingdings" panose="05000000000000000000" pitchFamily="2" charset="2"/>
              <a:buNone/>
              <a:defRPr/>
            </a:pPr>
            <a:endParaRPr lang="it-IT" b="1" dirty="0">
              <a:solidFill>
                <a:srgbClr val="92D050"/>
              </a:solidFill>
              <a:effectLst>
                <a:outerShdw blurRad="38100" dist="38100" dir="2700000" algn="tl">
                  <a:srgbClr val="000000">
                    <a:alpha val="43137"/>
                  </a:srgbClr>
                </a:outerShdw>
              </a:effectLst>
              <a:latin typeface="Sylfaen" panose="010A0502050306030303" pitchFamily="18" charset="0"/>
              <a:cs typeface="Times New Roman" panose="02020603050405020304" pitchFamily="18" charset="0"/>
            </a:endParaRPr>
          </a:p>
          <a:p>
            <a:pPr marL="0" indent="0" algn="ctr">
              <a:buFont typeface="Wingdings" panose="05000000000000000000" pitchFamily="2" charset="2"/>
              <a:buNone/>
              <a:defRPr/>
            </a:pPr>
            <a:r>
              <a:rPr lang="it-IT" b="1" dirty="0">
                <a:solidFill>
                  <a:srgbClr val="92D050"/>
                </a:solidFill>
                <a:effectLst>
                  <a:outerShdw blurRad="38100" dist="38100" dir="2700000" algn="tl">
                    <a:srgbClr val="000000">
                      <a:alpha val="43137"/>
                    </a:srgbClr>
                  </a:outerShdw>
                </a:effectLst>
                <a:latin typeface="Sylfaen" panose="010A0502050306030303" pitchFamily="18" charset="0"/>
                <a:cs typeface="Times New Roman" panose="02020603050405020304" pitchFamily="18" charset="0"/>
              </a:rPr>
              <a:t>ATTUAZIONE DEL PROVVEDIMENTO DI CUI ALL’ARTICOLO 586, SECONDO COMMA</a:t>
            </a:r>
          </a:p>
          <a:p>
            <a:pPr marL="0" indent="0" algn="ctr">
              <a:buFont typeface="Wingdings" panose="05000000000000000000" pitchFamily="2" charset="2"/>
              <a:buNone/>
              <a:defRPr/>
            </a:pPr>
            <a:r>
              <a:rPr lang="it-IT" sz="2400" b="1" dirty="0">
                <a:solidFill>
                  <a:srgbClr val="00B0F0"/>
                </a:solidFill>
                <a:effectLst>
                  <a:outerShdw blurRad="38100" dist="38100" dir="2700000" algn="tl">
                    <a:srgbClr val="000000">
                      <a:alpha val="43137"/>
                    </a:srgbClr>
                  </a:outerShdw>
                </a:effectLst>
                <a:latin typeface="Sylfaen" panose="010A0502050306030303" pitchFamily="18" charset="0"/>
                <a:cs typeface="Times New Roman" panose="02020603050405020304" pitchFamily="18" charset="0"/>
              </a:rPr>
              <a:t>FORMULA ELLITTICA</a:t>
            </a:r>
          </a:p>
          <a:p>
            <a:pPr marL="0" indent="0" algn="ctr">
              <a:buFont typeface="Wingdings" panose="05000000000000000000" pitchFamily="2" charset="2"/>
              <a:buNone/>
              <a:defRPr/>
            </a:pPr>
            <a:r>
              <a:rPr lang="it-IT" sz="2400" b="1" dirty="0">
                <a:solidFill>
                  <a:srgbClr val="00B0F0"/>
                </a:solidFill>
                <a:effectLst>
                  <a:outerShdw blurRad="38100" dist="38100" dir="2700000" algn="tl">
                    <a:srgbClr val="000000">
                      <a:alpha val="43137"/>
                    </a:srgbClr>
                  </a:outerShdw>
                </a:effectLst>
                <a:latin typeface="Sylfaen" panose="010A0502050306030303" pitchFamily="18" charset="0"/>
                <a:cs typeface="Times New Roman" panose="02020603050405020304" pitchFamily="18" charset="0"/>
              </a:rPr>
              <a:t>IL CUSTODE OTTEMPERA ALL’INGIUNZIONE DI RILASCIARE L’IMMOBILE (IL PROVVEDIMENTO DI CUI ALL’ART. 586, SECONDO COMMA, C.P.C., APPUNTO) ALL’AGGIUDICATARIO (E SU ISTANZA DI QUESTI) MEDIANTE L’ATTUAZIONE DELL’ORDINE DI LIBERAZIONE </a:t>
            </a:r>
          </a:p>
        </p:txBody>
      </p:sp>
      <p:pic>
        <p:nvPicPr>
          <p:cNvPr id="4" name="Immagine 3"/>
          <p:cNvPicPr>
            <a:picLocks noChangeAspect="1"/>
          </p:cNvPicPr>
          <p:nvPr/>
        </p:nvPicPr>
        <p:blipFill>
          <a:blip r:embed="rId2"/>
          <a:stretch>
            <a:fillRect/>
          </a:stretch>
        </p:blipFill>
        <p:spPr>
          <a:xfrm>
            <a:off x="365761" y="0"/>
            <a:ext cx="2917767" cy="1114425"/>
          </a:xfrm>
          <a:prstGeom prst="rect">
            <a:avLst/>
          </a:prstGeom>
        </p:spPr>
      </p:pic>
    </p:spTree>
    <p:extLst>
      <p:ext uri="{BB962C8B-B14F-4D97-AF65-F5344CB8AC3E}">
        <p14:creationId xmlns:p14="http://schemas.microsoft.com/office/powerpoint/2010/main" val="300424067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097280" y="253352"/>
            <a:ext cx="10058400" cy="1450757"/>
          </a:xfrm>
        </p:spPr>
        <p:txBody>
          <a:bodyPr>
            <a:normAutofit fontScale="90000"/>
          </a:bodyPr>
          <a:lstStyle/>
          <a:p>
            <a:pPr algn="ctr"/>
            <a:br>
              <a:rPr lang="it-IT" sz="6000" dirty="0"/>
            </a:br>
            <a:br>
              <a:rPr lang="it-IT" sz="6000" dirty="0"/>
            </a:br>
            <a:br>
              <a:rPr lang="it-IT" sz="6000" dirty="0"/>
            </a:br>
            <a:br>
              <a:rPr lang="it-IT" sz="6000" dirty="0"/>
            </a:br>
            <a:br>
              <a:rPr lang="it-IT" sz="6000" dirty="0"/>
            </a:br>
            <a:br>
              <a:rPr lang="it-IT" sz="6000" dirty="0"/>
            </a:br>
            <a:br>
              <a:rPr lang="it-IT" sz="6000" dirty="0"/>
            </a:br>
            <a:r>
              <a:rPr lang="it-IT" sz="4000" dirty="0">
                <a:latin typeface="Sylfaen" panose="010A0502050306030303" pitchFamily="18" charset="0"/>
              </a:rPr>
              <a:t>Immobile abitato dal debitore:</a:t>
            </a:r>
            <a:br>
              <a:rPr lang="it-IT" sz="4000" dirty="0">
                <a:latin typeface="Sylfaen" panose="010A0502050306030303" pitchFamily="18" charset="0"/>
              </a:rPr>
            </a:br>
            <a:r>
              <a:rPr lang="it-IT" sz="4000" dirty="0">
                <a:latin typeface="Sylfaen" panose="010A0502050306030303" pitchFamily="18" charset="0"/>
              </a:rPr>
              <a:t>come si libera </a:t>
            </a:r>
            <a:endParaRPr lang="it-IT" sz="3300" dirty="0">
              <a:latin typeface="Sylfaen" panose="010A0502050306030303" pitchFamily="18" charset="0"/>
            </a:endParaRPr>
          </a:p>
        </p:txBody>
      </p:sp>
      <p:sp>
        <p:nvSpPr>
          <p:cNvPr id="6" name="Segnaposto contenuto 5"/>
          <p:cNvSpPr>
            <a:spLocks noGrp="1"/>
          </p:cNvSpPr>
          <p:nvPr>
            <p:ph idx="1"/>
          </p:nvPr>
        </p:nvSpPr>
        <p:spPr>
          <a:xfrm>
            <a:off x="1164392" y="1795400"/>
            <a:ext cx="10058400" cy="4023360"/>
          </a:xfrm>
        </p:spPr>
        <p:txBody>
          <a:bodyPr>
            <a:normAutofit lnSpcReduction="10000"/>
          </a:bodyPr>
          <a:lstStyle/>
          <a:p>
            <a:pPr marL="0" indent="0" algn="ctr">
              <a:buFont typeface="Wingdings" panose="05000000000000000000" pitchFamily="2" charset="2"/>
              <a:buNone/>
              <a:defRPr/>
            </a:pPr>
            <a:r>
              <a:rPr lang="it-IT" sz="2800" b="1" dirty="0">
                <a:solidFill>
                  <a:srgbClr val="FF0000"/>
                </a:solidFill>
                <a:effectLst>
                  <a:outerShdw blurRad="38100" dist="38100" dir="2700000" algn="tl">
                    <a:srgbClr val="000000">
                      <a:alpha val="43137"/>
                    </a:srgbClr>
                  </a:outerShdw>
                </a:effectLst>
                <a:latin typeface="Sylfaen" panose="010A0502050306030303" pitchFamily="18" charset="0"/>
                <a:cs typeface="Times New Roman" panose="02020603050405020304" pitchFamily="18" charset="0"/>
              </a:rPr>
              <a:t>ORDINE DI LIBERAZIONE E DECRETO DI TRASFERIMENTO </a:t>
            </a:r>
          </a:p>
          <a:p>
            <a:pPr marL="0" indent="0" algn="ctr">
              <a:buFont typeface="Wingdings" panose="05000000000000000000" pitchFamily="2" charset="2"/>
              <a:buNone/>
              <a:defRPr/>
            </a:pPr>
            <a:r>
              <a:rPr lang="it-IT" b="1" dirty="0">
                <a:solidFill>
                  <a:srgbClr val="92D050"/>
                </a:solidFill>
                <a:effectLst>
                  <a:outerShdw blurRad="38100" dist="38100" dir="2700000" algn="tl">
                    <a:srgbClr val="000000">
                      <a:alpha val="43137"/>
                    </a:srgbClr>
                  </a:outerShdw>
                </a:effectLst>
                <a:latin typeface="Sylfaen" panose="010A0502050306030303" pitchFamily="18" charset="0"/>
                <a:cs typeface="Times New Roman" panose="02020603050405020304" pitchFamily="18" charset="0"/>
              </a:rPr>
              <a:t>ATTUAZIONE DEL PROVVEDIMENTO DI CUI ALL’ARTICOLO 586, SECONDO COMMA</a:t>
            </a:r>
          </a:p>
          <a:p>
            <a:pPr marL="0" indent="0" algn="ctr">
              <a:buFont typeface="Wingdings" panose="05000000000000000000" pitchFamily="2" charset="2"/>
              <a:buNone/>
              <a:defRPr/>
            </a:pPr>
            <a:r>
              <a:rPr lang="it-IT" sz="2400" b="1" dirty="0">
                <a:solidFill>
                  <a:srgbClr val="00B0F0"/>
                </a:solidFill>
                <a:effectLst>
                  <a:outerShdw blurRad="38100" dist="38100" dir="2700000" algn="tl">
                    <a:srgbClr val="000000">
                      <a:alpha val="43137"/>
                    </a:srgbClr>
                  </a:outerShdw>
                </a:effectLst>
                <a:latin typeface="Sylfaen" panose="010A0502050306030303" pitchFamily="18" charset="0"/>
                <a:cs typeface="Times New Roman" panose="02020603050405020304" pitchFamily="18" charset="0"/>
              </a:rPr>
              <a:t>TRIPLICE SIGNIFICATO</a:t>
            </a:r>
          </a:p>
          <a:p>
            <a:pPr marL="0" indent="0" algn="ctr">
              <a:buFont typeface="Wingdings" panose="05000000000000000000" pitchFamily="2" charset="2"/>
              <a:buNone/>
              <a:defRPr/>
            </a:pPr>
            <a:r>
              <a:rPr lang="it-IT" sz="2400" b="1" dirty="0">
                <a:solidFill>
                  <a:srgbClr val="002060"/>
                </a:solidFill>
                <a:effectLst>
                  <a:outerShdw blurRad="38100" dist="38100" dir="2700000" algn="tl">
                    <a:srgbClr val="000000">
                      <a:alpha val="43137"/>
                    </a:srgbClr>
                  </a:outerShdw>
                </a:effectLst>
                <a:latin typeface="Sylfaen" panose="010A0502050306030303" pitchFamily="18" charset="0"/>
                <a:cs typeface="Times New Roman" panose="02020603050405020304" pitchFamily="18" charset="0"/>
              </a:rPr>
              <a:t>ULTRATTIVITA’ DELLA LEGITTIMAZIONE DEL CUSTODE AD ATTUARE L’ORDINE DI LIBERAZIONE (ANCHE IN PRECEDENZA EMESSI) PURE DOPO L’EMISSIONE DEL DECRETO DI TRASFERIMENTO</a:t>
            </a:r>
          </a:p>
          <a:p>
            <a:pPr marL="0" indent="0" algn="ctr">
              <a:buFont typeface="Wingdings" panose="05000000000000000000" pitchFamily="2" charset="2"/>
              <a:buNone/>
              <a:defRPr/>
            </a:pPr>
            <a:r>
              <a:rPr lang="it-IT" sz="2400" b="1" dirty="0">
                <a:solidFill>
                  <a:srgbClr val="002060"/>
                </a:solidFill>
                <a:effectLst>
                  <a:outerShdw blurRad="38100" dist="38100" dir="2700000" algn="tl">
                    <a:srgbClr val="000000">
                      <a:alpha val="43137"/>
                    </a:srgbClr>
                  </a:outerShdw>
                </a:effectLst>
                <a:latin typeface="Sylfaen" panose="010A0502050306030303" pitchFamily="18" charset="0"/>
                <a:cs typeface="Times New Roman" panose="02020603050405020304" pitchFamily="18" charset="0"/>
              </a:rPr>
              <a:t>SE NON PRECEDENTEMENTE EMESSO, L’ORDINE DI LIBERAZIONE VA PRONUNCIATO CONTESTUALMENTE AL DECRETO DI TRASFERIMENTO</a:t>
            </a:r>
          </a:p>
          <a:p>
            <a:pPr marL="0" indent="0" algn="ctr">
              <a:buFont typeface="Wingdings" panose="05000000000000000000" pitchFamily="2" charset="2"/>
              <a:buNone/>
              <a:defRPr/>
            </a:pPr>
            <a:r>
              <a:rPr lang="it-IT" sz="2400" b="1" dirty="0">
                <a:solidFill>
                  <a:srgbClr val="002060"/>
                </a:solidFill>
                <a:effectLst>
                  <a:outerShdw blurRad="38100" dist="38100" dir="2700000" algn="tl">
                    <a:srgbClr val="000000">
                      <a:alpha val="43137"/>
                    </a:srgbClr>
                  </a:outerShdw>
                </a:effectLst>
                <a:latin typeface="Sylfaen" panose="010A0502050306030303" pitchFamily="18" charset="0"/>
                <a:cs typeface="Times New Roman" panose="02020603050405020304" pitchFamily="18" charset="0"/>
              </a:rPr>
              <a:t>FERMA LA POSSIBILITA’ PER L’AGGIUDICATARIO DI ESEGUIRE IL DECRETO DI TRASFERIMENTO NELLE FORME EX ART. 605 E SS. C.P.C.</a:t>
            </a:r>
          </a:p>
        </p:txBody>
      </p:sp>
      <p:pic>
        <p:nvPicPr>
          <p:cNvPr id="4" name="Immagine 3"/>
          <p:cNvPicPr>
            <a:picLocks noChangeAspect="1"/>
          </p:cNvPicPr>
          <p:nvPr/>
        </p:nvPicPr>
        <p:blipFill>
          <a:blip r:embed="rId2"/>
          <a:stretch>
            <a:fillRect/>
          </a:stretch>
        </p:blipFill>
        <p:spPr>
          <a:xfrm>
            <a:off x="365761" y="0"/>
            <a:ext cx="2917767" cy="1114425"/>
          </a:xfrm>
          <a:prstGeom prst="rect">
            <a:avLst/>
          </a:prstGeom>
        </p:spPr>
      </p:pic>
    </p:spTree>
    <p:extLst>
      <p:ext uri="{BB962C8B-B14F-4D97-AF65-F5344CB8AC3E}">
        <p14:creationId xmlns:p14="http://schemas.microsoft.com/office/powerpoint/2010/main" val="325394063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097280" y="253352"/>
            <a:ext cx="10058400" cy="1450757"/>
          </a:xfrm>
        </p:spPr>
        <p:txBody>
          <a:bodyPr>
            <a:normAutofit fontScale="90000"/>
          </a:bodyPr>
          <a:lstStyle/>
          <a:p>
            <a:pPr algn="ctr"/>
            <a:br>
              <a:rPr lang="it-IT" sz="6000" dirty="0"/>
            </a:br>
            <a:br>
              <a:rPr lang="it-IT" sz="6000" dirty="0"/>
            </a:br>
            <a:br>
              <a:rPr lang="it-IT" sz="6000" dirty="0"/>
            </a:br>
            <a:br>
              <a:rPr lang="it-IT" sz="6000" dirty="0"/>
            </a:br>
            <a:br>
              <a:rPr lang="it-IT" sz="6000" dirty="0"/>
            </a:br>
            <a:br>
              <a:rPr lang="it-IT" sz="6000" dirty="0"/>
            </a:br>
            <a:br>
              <a:rPr lang="it-IT" sz="6000" dirty="0"/>
            </a:br>
            <a:r>
              <a:rPr lang="it-IT" sz="4000" dirty="0">
                <a:latin typeface="Sylfaen" panose="010A0502050306030303" pitchFamily="18" charset="0"/>
              </a:rPr>
              <a:t>Immobile abitato dal debitore:</a:t>
            </a:r>
            <a:br>
              <a:rPr lang="it-IT" sz="4000" dirty="0">
                <a:latin typeface="Sylfaen" panose="010A0502050306030303" pitchFamily="18" charset="0"/>
              </a:rPr>
            </a:br>
            <a:r>
              <a:rPr lang="it-IT" sz="4000" dirty="0">
                <a:latin typeface="Sylfaen" panose="010A0502050306030303" pitchFamily="18" charset="0"/>
              </a:rPr>
              <a:t>come si libera </a:t>
            </a:r>
            <a:endParaRPr lang="it-IT" sz="3300" dirty="0">
              <a:latin typeface="Sylfaen" panose="010A0502050306030303" pitchFamily="18" charset="0"/>
            </a:endParaRPr>
          </a:p>
        </p:txBody>
      </p:sp>
      <p:sp>
        <p:nvSpPr>
          <p:cNvPr id="6" name="Segnaposto contenuto 5"/>
          <p:cNvSpPr>
            <a:spLocks noGrp="1"/>
          </p:cNvSpPr>
          <p:nvPr>
            <p:ph idx="1"/>
          </p:nvPr>
        </p:nvSpPr>
        <p:spPr>
          <a:xfrm>
            <a:off x="1164392" y="1795400"/>
            <a:ext cx="10058400" cy="4023360"/>
          </a:xfrm>
        </p:spPr>
        <p:txBody>
          <a:bodyPr>
            <a:normAutofit fontScale="92500" lnSpcReduction="20000"/>
          </a:bodyPr>
          <a:lstStyle/>
          <a:p>
            <a:pPr marL="0" indent="0" algn="ctr">
              <a:buFont typeface="Wingdings" panose="05000000000000000000" pitchFamily="2" charset="2"/>
              <a:buNone/>
              <a:defRPr/>
            </a:pPr>
            <a:r>
              <a:rPr lang="it-IT" sz="2800" b="1" dirty="0">
                <a:solidFill>
                  <a:srgbClr val="FF0000"/>
                </a:solidFill>
                <a:effectLst>
                  <a:outerShdw blurRad="38100" dist="38100" dir="2700000" algn="tl">
                    <a:srgbClr val="000000">
                      <a:alpha val="43137"/>
                    </a:srgbClr>
                  </a:outerShdw>
                </a:effectLst>
                <a:latin typeface="Sylfaen" panose="010A0502050306030303" pitchFamily="18" charset="0"/>
                <a:cs typeface="Times New Roman" panose="02020603050405020304" pitchFamily="18" charset="0"/>
              </a:rPr>
              <a:t>ORDINE DI LIBERAZIONE E DECRETO DI TRASFERIMENTO </a:t>
            </a:r>
          </a:p>
          <a:p>
            <a:pPr marL="0" indent="0" algn="ctr">
              <a:buFont typeface="Wingdings" panose="05000000000000000000" pitchFamily="2" charset="2"/>
              <a:buNone/>
              <a:defRPr/>
            </a:pPr>
            <a:r>
              <a:rPr lang="it-IT" b="1" dirty="0">
                <a:solidFill>
                  <a:srgbClr val="92D050"/>
                </a:solidFill>
                <a:effectLst>
                  <a:outerShdw blurRad="38100" dist="38100" dir="2700000" algn="tl">
                    <a:srgbClr val="000000">
                      <a:alpha val="43137"/>
                    </a:srgbClr>
                  </a:outerShdw>
                </a:effectLst>
                <a:latin typeface="Sylfaen" panose="010A0502050306030303" pitchFamily="18" charset="0"/>
                <a:cs typeface="Times New Roman" panose="02020603050405020304" pitchFamily="18" charset="0"/>
              </a:rPr>
              <a:t>ATTUAZIONE DEL PROVVEDIMENTO DI CUI ALL’ARTICOLO 586, SECONDO COMMA</a:t>
            </a:r>
          </a:p>
          <a:p>
            <a:pPr marL="0" indent="0" algn="ctr">
              <a:buFont typeface="Wingdings" panose="05000000000000000000" pitchFamily="2" charset="2"/>
              <a:buNone/>
              <a:defRPr/>
            </a:pPr>
            <a:r>
              <a:rPr lang="it-IT" sz="2400" b="1" dirty="0">
                <a:solidFill>
                  <a:srgbClr val="00B0F0"/>
                </a:solidFill>
                <a:effectLst>
                  <a:outerShdw blurRad="38100" dist="38100" dir="2700000" algn="tl">
                    <a:srgbClr val="000000">
                      <a:alpha val="43137"/>
                    </a:srgbClr>
                  </a:outerShdw>
                </a:effectLst>
                <a:latin typeface="Sylfaen" panose="010A0502050306030303" pitchFamily="18" charset="0"/>
                <a:cs typeface="Times New Roman" panose="02020603050405020304" pitchFamily="18" charset="0"/>
              </a:rPr>
              <a:t>IL PROCEDIMENTO </a:t>
            </a:r>
          </a:p>
          <a:p>
            <a:pPr>
              <a:buFont typeface="Wingdings" panose="05000000000000000000" pitchFamily="2" charset="2"/>
              <a:buChar char="Ø"/>
              <a:defRPr/>
            </a:pPr>
            <a:r>
              <a:rPr lang="it-IT" sz="2400" b="1" dirty="0">
                <a:solidFill>
                  <a:srgbClr val="002060"/>
                </a:solidFill>
                <a:effectLst>
                  <a:outerShdw blurRad="38100" dist="38100" dir="2700000" algn="tl">
                    <a:srgbClr val="000000">
                      <a:alpha val="43137"/>
                    </a:srgbClr>
                  </a:outerShdw>
                </a:effectLst>
                <a:latin typeface="Sylfaen" panose="010A0502050306030303" pitchFamily="18" charset="0"/>
                <a:cs typeface="Times New Roman" panose="02020603050405020304" pitchFamily="18" charset="0"/>
              </a:rPr>
              <a:t>Notifica o comunicazione del decreto trasferimento (stabilizzazione)</a:t>
            </a:r>
          </a:p>
          <a:p>
            <a:pPr>
              <a:buFont typeface="Wingdings" panose="05000000000000000000" pitchFamily="2" charset="2"/>
              <a:buChar char="Ø"/>
              <a:defRPr/>
            </a:pPr>
            <a:r>
              <a:rPr lang="it-IT" sz="2400" b="1" dirty="0">
                <a:solidFill>
                  <a:srgbClr val="002060"/>
                </a:solidFill>
                <a:effectLst>
                  <a:outerShdw blurRad="38100" dist="38100" dir="2700000" algn="tl">
                    <a:srgbClr val="000000">
                      <a:alpha val="43137"/>
                    </a:srgbClr>
                  </a:outerShdw>
                </a:effectLst>
                <a:latin typeface="Sylfaen" panose="010A0502050306030303" pitchFamily="18" charset="0"/>
                <a:cs typeface="Times New Roman" panose="02020603050405020304" pitchFamily="18" charset="0"/>
              </a:rPr>
              <a:t>Istanza aggiudicatario o assegnatario: manca il termine (ma suppliscono i poteri di direzione del giudice dell’esecuzione fissazione termine trenta giorni dal versamento del saldo del prezzo)</a:t>
            </a:r>
          </a:p>
          <a:p>
            <a:pPr>
              <a:buFont typeface="Wingdings" panose="05000000000000000000" pitchFamily="2" charset="2"/>
              <a:buChar char="Ø"/>
              <a:defRPr/>
            </a:pPr>
            <a:r>
              <a:rPr lang="it-IT" sz="2400" b="1" dirty="0">
                <a:solidFill>
                  <a:srgbClr val="002060"/>
                </a:solidFill>
                <a:effectLst>
                  <a:outerShdw blurRad="38100" dist="38100" dir="2700000" algn="tl">
                    <a:srgbClr val="000000">
                      <a:alpha val="43137"/>
                    </a:srgbClr>
                  </a:outerShdw>
                </a:effectLst>
                <a:latin typeface="Sylfaen" panose="010A0502050306030303" pitchFamily="18" charset="0"/>
                <a:cs typeface="Times New Roman" panose="02020603050405020304" pitchFamily="18" charset="0"/>
              </a:rPr>
              <a:t>Attuazione a cura del custode giudiziario</a:t>
            </a:r>
          </a:p>
          <a:p>
            <a:pPr>
              <a:buFont typeface="Wingdings" panose="05000000000000000000" pitchFamily="2" charset="2"/>
              <a:buChar char="Ø"/>
              <a:defRPr/>
            </a:pPr>
            <a:r>
              <a:rPr lang="it-IT" sz="2400" b="1" dirty="0">
                <a:solidFill>
                  <a:srgbClr val="002060"/>
                </a:solidFill>
                <a:effectLst>
                  <a:outerShdw blurRad="38100" dist="38100" dir="2700000" algn="tl">
                    <a:srgbClr val="000000">
                      <a:alpha val="43137"/>
                    </a:srgbClr>
                  </a:outerShdw>
                </a:effectLst>
                <a:latin typeface="Sylfaen" panose="010A0502050306030303" pitchFamily="18" charset="0"/>
                <a:cs typeface="Times New Roman" panose="02020603050405020304" pitchFamily="18" charset="0"/>
              </a:rPr>
              <a:t>Decorsi sessanta giorni dall’istanza (termine dilatorio, nell’interesse dell’occupante)</a:t>
            </a:r>
          </a:p>
          <a:p>
            <a:pPr>
              <a:buFont typeface="Wingdings" panose="05000000000000000000" pitchFamily="2" charset="2"/>
              <a:buChar char="Ø"/>
              <a:defRPr/>
            </a:pPr>
            <a:r>
              <a:rPr lang="it-IT" sz="2400" b="1" dirty="0">
                <a:solidFill>
                  <a:srgbClr val="002060"/>
                </a:solidFill>
                <a:effectLst>
                  <a:outerShdw blurRad="38100" dist="38100" dir="2700000" algn="tl">
                    <a:srgbClr val="000000">
                      <a:alpha val="43137"/>
                    </a:srgbClr>
                  </a:outerShdw>
                </a:effectLst>
                <a:latin typeface="Sylfaen" panose="010A0502050306030303" pitchFamily="18" charset="0"/>
                <a:cs typeface="Times New Roman" panose="02020603050405020304" pitchFamily="18" charset="0"/>
              </a:rPr>
              <a:t>Non oltre centoventi giorni (termine acceleratorio, nell’interesse dell’aggiudicatario, ma di natura ordinatoria)</a:t>
            </a:r>
          </a:p>
        </p:txBody>
      </p:sp>
      <p:pic>
        <p:nvPicPr>
          <p:cNvPr id="4" name="Immagine 3"/>
          <p:cNvPicPr>
            <a:picLocks noChangeAspect="1"/>
          </p:cNvPicPr>
          <p:nvPr/>
        </p:nvPicPr>
        <p:blipFill>
          <a:blip r:embed="rId2"/>
          <a:stretch>
            <a:fillRect/>
          </a:stretch>
        </p:blipFill>
        <p:spPr>
          <a:xfrm>
            <a:off x="365761" y="0"/>
            <a:ext cx="2917767" cy="1114425"/>
          </a:xfrm>
          <a:prstGeom prst="rect">
            <a:avLst/>
          </a:prstGeom>
        </p:spPr>
      </p:pic>
    </p:spTree>
    <p:extLst>
      <p:ext uri="{BB962C8B-B14F-4D97-AF65-F5344CB8AC3E}">
        <p14:creationId xmlns:p14="http://schemas.microsoft.com/office/powerpoint/2010/main" val="322678481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097280" y="253352"/>
            <a:ext cx="10058400" cy="1450757"/>
          </a:xfrm>
        </p:spPr>
        <p:txBody>
          <a:bodyPr>
            <a:normAutofit fontScale="90000"/>
          </a:bodyPr>
          <a:lstStyle/>
          <a:p>
            <a:pPr algn="ctr"/>
            <a:br>
              <a:rPr lang="it-IT" sz="6000" dirty="0"/>
            </a:br>
            <a:br>
              <a:rPr lang="it-IT" sz="6000" dirty="0"/>
            </a:br>
            <a:br>
              <a:rPr lang="it-IT" sz="6000" dirty="0"/>
            </a:br>
            <a:br>
              <a:rPr lang="it-IT" sz="6000" dirty="0"/>
            </a:br>
            <a:br>
              <a:rPr lang="it-IT" sz="6000" dirty="0"/>
            </a:br>
            <a:br>
              <a:rPr lang="it-IT" sz="6000" dirty="0"/>
            </a:br>
            <a:br>
              <a:rPr lang="it-IT" sz="6000" dirty="0"/>
            </a:br>
            <a:r>
              <a:rPr lang="it-IT" sz="4000" dirty="0">
                <a:latin typeface="Sylfaen" panose="010A0502050306030303" pitchFamily="18" charset="0"/>
              </a:rPr>
              <a:t>Immobile abitato dal debitore:</a:t>
            </a:r>
            <a:br>
              <a:rPr lang="it-IT" sz="4000" dirty="0">
                <a:latin typeface="Sylfaen" panose="010A0502050306030303" pitchFamily="18" charset="0"/>
              </a:rPr>
            </a:br>
            <a:r>
              <a:rPr lang="it-IT" sz="4000" dirty="0">
                <a:latin typeface="Sylfaen" panose="010A0502050306030303" pitchFamily="18" charset="0"/>
              </a:rPr>
              <a:t>come si libera </a:t>
            </a:r>
            <a:endParaRPr lang="it-IT" sz="3300" dirty="0">
              <a:latin typeface="Sylfaen" panose="010A0502050306030303" pitchFamily="18" charset="0"/>
            </a:endParaRPr>
          </a:p>
        </p:txBody>
      </p:sp>
      <p:sp>
        <p:nvSpPr>
          <p:cNvPr id="6" name="Segnaposto contenuto 5"/>
          <p:cNvSpPr>
            <a:spLocks noGrp="1"/>
          </p:cNvSpPr>
          <p:nvPr>
            <p:ph idx="1"/>
          </p:nvPr>
        </p:nvSpPr>
        <p:spPr>
          <a:xfrm>
            <a:off x="1164392" y="1795400"/>
            <a:ext cx="10058400" cy="4023360"/>
          </a:xfrm>
        </p:spPr>
        <p:txBody>
          <a:bodyPr>
            <a:normAutofit fontScale="92500" lnSpcReduction="10000"/>
          </a:bodyPr>
          <a:lstStyle/>
          <a:p>
            <a:pPr marL="0" indent="0" algn="ctr">
              <a:buFont typeface="Wingdings" panose="05000000000000000000" pitchFamily="2" charset="2"/>
              <a:buNone/>
              <a:defRPr/>
            </a:pPr>
            <a:r>
              <a:rPr lang="it-IT" sz="2800" b="1" dirty="0">
                <a:solidFill>
                  <a:srgbClr val="FF0000"/>
                </a:solidFill>
                <a:effectLst>
                  <a:outerShdw blurRad="38100" dist="38100" dir="2700000" algn="tl">
                    <a:srgbClr val="000000">
                      <a:alpha val="43137"/>
                    </a:srgbClr>
                  </a:outerShdw>
                </a:effectLst>
                <a:latin typeface="Sylfaen" panose="010A0502050306030303" pitchFamily="18" charset="0"/>
                <a:cs typeface="Times New Roman" panose="02020603050405020304" pitchFamily="18" charset="0"/>
              </a:rPr>
              <a:t>ORDINE DI LIBERAZIONE E BENI MOBILI  </a:t>
            </a:r>
          </a:p>
          <a:p>
            <a:pPr marL="0" indent="0" algn="ctr">
              <a:buFont typeface="Wingdings" panose="05000000000000000000" pitchFamily="2" charset="2"/>
              <a:buNone/>
              <a:defRPr/>
            </a:pPr>
            <a:r>
              <a:rPr lang="it-IT" sz="2400" b="1" dirty="0">
                <a:solidFill>
                  <a:srgbClr val="00B0F0"/>
                </a:solidFill>
                <a:effectLst>
                  <a:outerShdw blurRad="38100" dist="38100" dir="2700000" algn="tl">
                    <a:srgbClr val="000000">
                      <a:alpha val="43137"/>
                    </a:srgbClr>
                  </a:outerShdw>
                </a:effectLst>
                <a:latin typeface="Sylfaen" panose="010A0502050306030303" pitchFamily="18" charset="0"/>
                <a:cs typeface="Times New Roman" panose="02020603050405020304" pitchFamily="18" charset="0"/>
              </a:rPr>
              <a:t>DERELIZIONE PROVOCATA</a:t>
            </a:r>
          </a:p>
          <a:p>
            <a:pPr>
              <a:buFont typeface="Wingdings" panose="05000000000000000000" pitchFamily="2" charset="2"/>
              <a:buChar char="Ø"/>
              <a:defRPr/>
            </a:pPr>
            <a:r>
              <a:rPr lang="it-IT" sz="2400" b="1" dirty="0">
                <a:solidFill>
                  <a:srgbClr val="002060"/>
                </a:solidFill>
                <a:effectLst>
                  <a:outerShdw blurRad="38100" dist="38100" dir="2700000" algn="tl">
                    <a:srgbClr val="000000">
                      <a:alpha val="43137"/>
                    </a:srgbClr>
                  </a:outerShdw>
                </a:effectLst>
                <a:latin typeface="Sylfaen" panose="010A0502050306030303" pitchFamily="18" charset="0"/>
                <a:cs typeface="Times New Roman" panose="02020603050405020304" pitchFamily="18" charset="0"/>
              </a:rPr>
              <a:t>Intimazione all’asporto da parte del custode diretta all’occupante o al terzo di cui sia «provata o evidente» la titolarità</a:t>
            </a:r>
          </a:p>
          <a:p>
            <a:pPr>
              <a:buFont typeface="Wingdings" panose="05000000000000000000" pitchFamily="2" charset="2"/>
              <a:buChar char="Ø"/>
              <a:defRPr/>
            </a:pPr>
            <a:r>
              <a:rPr lang="it-IT" sz="2400" b="1" dirty="0">
                <a:solidFill>
                  <a:srgbClr val="002060"/>
                </a:solidFill>
                <a:effectLst>
                  <a:outerShdw blurRad="38100" dist="38100" dir="2700000" algn="tl">
                    <a:srgbClr val="000000">
                      <a:alpha val="43137"/>
                    </a:srgbClr>
                  </a:outerShdw>
                </a:effectLst>
                <a:latin typeface="Sylfaen" panose="010A0502050306030303" pitchFamily="18" charset="0"/>
                <a:cs typeface="Times New Roman" panose="02020603050405020304" pitchFamily="18" charset="0"/>
              </a:rPr>
              <a:t>Forma: inserita nel verbale delle operazioni di liberazione o notificata al soggetto non presente</a:t>
            </a:r>
          </a:p>
          <a:p>
            <a:pPr>
              <a:buFont typeface="Wingdings" panose="05000000000000000000" pitchFamily="2" charset="2"/>
              <a:buChar char="Ø"/>
              <a:defRPr/>
            </a:pPr>
            <a:r>
              <a:rPr lang="it-IT" sz="2400" b="1" dirty="0">
                <a:solidFill>
                  <a:srgbClr val="002060"/>
                </a:solidFill>
                <a:effectLst>
                  <a:outerShdw blurRad="38100" dist="38100" dir="2700000" algn="tl">
                    <a:srgbClr val="000000">
                      <a:alpha val="43137"/>
                    </a:srgbClr>
                  </a:outerShdw>
                </a:effectLst>
                <a:latin typeface="Sylfaen" panose="010A0502050306030303" pitchFamily="18" charset="0"/>
                <a:cs typeface="Times New Roman" panose="02020603050405020304" pitchFamily="18" charset="0"/>
              </a:rPr>
              <a:t>Termine: trenta giorni per il ritiro (salvo termine inferiore nei casi di urgenza)</a:t>
            </a:r>
          </a:p>
          <a:p>
            <a:pPr>
              <a:buFont typeface="Wingdings" panose="05000000000000000000" pitchFamily="2" charset="2"/>
              <a:buChar char="Ø"/>
              <a:defRPr/>
            </a:pPr>
            <a:r>
              <a:rPr lang="it-IT" sz="2400" b="1" dirty="0">
                <a:solidFill>
                  <a:srgbClr val="002060"/>
                </a:solidFill>
                <a:effectLst>
                  <a:outerShdw blurRad="38100" dist="38100" dir="2700000" algn="tl">
                    <a:srgbClr val="000000">
                      <a:alpha val="43137"/>
                    </a:srgbClr>
                  </a:outerShdw>
                </a:effectLst>
                <a:latin typeface="Sylfaen" panose="010A0502050306030303" pitchFamily="18" charset="0"/>
                <a:cs typeface="Times New Roman" panose="02020603050405020304" pitchFamily="18" charset="0"/>
              </a:rPr>
              <a:t>Inottemperanza all’intimazione: res </a:t>
            </a:r>
            <a:r>
              <a:rPr lang="it-IT" sz="2400" b="1" dirty="0" err="1">
                <a:solidFill>
                  <a:srgbClr val="002060"/>
                </a:solidFill>
                <a:effectLst>
                  <a:outerShdw blurRad="38100" dist="38100" dir="2700000" algn="tl">
                    <a:srgbClr val="000000">
                      <a:alpha val="43137"/>
                    </a:srgbClr>
                  </a:outerShdw>
                </a:effectLst>
                <a:latin typeface="Sylfaen" panose="010A0502050306030303" pitchFamily="18" charset="0"/>
                <a:cs typeface="Times New Roman" panose="02020603050405020304" pitchFamily="18" charset="0"/>
              </a:rPr>
              <a:t>derelictae</a:t>
            </a:r>
            <a:r>
              <a:rPr lang="it-IT" sz="2400" b="1" dirty="0">
                <a:solidFill>
                  <a:srgbClr val="002060"/>
                </a:solidFill>
                <a:effectLst>
                  <a:outerShdw blurRad="38100" dist="38100" dir="2700000" algn="tl">
                    <a:srgbClr val="000000">
                      <a:alpha val="43137"/>
                    </a:srgbClr>
                  </a:outerShdw>
                </a:effectLst>
                <a:latin typeface="Sylfaen" panose="010A0502050306030303" pitchFamily="18" charset="0"/>
                <a:cs typeface="Times New Roman" panose="02020603050405020304" pitchFamily="18" charset="0"/>
              </a:rPr>
              <a:t> animo </a:t>
            </a:r>
            <a:r>
              <a:rPr lang="it-IT" sz="2400" b="1" dirty="0" err="1">
                <a:solidFill>
                  <a:srgbClr val="002060"/>
                </a:solidFill>
                <a:effectLst>
                  <a:outerShdw blurRad="38100" dist="38100" dir="2700000" algn="tl">
                    <a:srgbClr val="000000">
                      <a:alpha val="43137"/>
                    </a:srgbClr>
                  </a:outerShdw>
                </a:effectLst>
                <a:latin typeface="Sylfaen" panose="010A0502050306030303" pitchFamily="18" charset="0"/>
                <a:cs typeface="Times New Roman" panose="02020603050405020304" pitchFamily="18" charset="0"/>
              </a:rPr>
              <a:t>dereliquendi</a:t>
            </a:r>
            <a:r>
              <a:rPr lang="it-IT" sz="2400" b="1" dirty="0">
                <a:solidFill>
                  <a:srgbClr val="002060"/>
                </a:solidFill>
                <a:effectLst>
                  <a:outerShdw blurRad="38100" dist="38100" dir="2700000" algn="tl">
                    <a:srgbClr val="000000">
                      <a:alpha val="43137"/>
                    </a:srgbClr>
                  </a:outerShdw>
                </a:effectLst>
                <a:latin typeface="Sylfaen" panose="010A0502050306030303" pitchFamily="18" charset="0"/>
                <a:cs typeface="Times New Roman" panose="02020603050405020304" pitchFamily="18" charset="0"/>
              </a:rPr>
              <a:t> (comportamento tipizzato)</a:t>
            </a:r>
          </a:p>
          <a:p>
            <a:pPr>
              <a:buFont typeface="Wingdings" panose="05000000000000000000" pitchFamily="2" charset="2"/>
              <a:buChar char="Ø"/>
              <a:defRPr/>
            </a:pPr>
            <a:r>
              <a:rPr lang="it-IT" sz="2400" b="1" dirty="0">
                <a:solidFill>
                  <a:srgbClr val="002060"/>
                </a:solidFill>
                <a:effectLst>
                  <a:outerShdw blurRad="38100" dist="38100" dir="2700000" algn="tl">
                    <a:srgbClr val="000000">
                      <a:alpha val="43137"/>
                    </a:srgbClr>
                  </a:outerShdw>
                </a:effectLst>
                <a:latin typeface="Sylfaen" panose="010A0502050306030303" pitchFamily="18" charset="0"/>
                <a:cs typeface="Times New Roman" panose="02020603050405020304" pitchFamily="18" charset="0"/>
              </a:rPr>
              <a:t>Smaltimento o distruzione dei beni mobili (salva diversa disposizione del giudice)</a:t>
            </a:r>
          </a:p>
        </p:txBody>
      </p:sp>
      <p:pic>
        <p:nvPicPr>
          <p:cNvPr id="4" name="Immagine 3"/>
          <p:cNvPicPr>
            <a:picLocks noChangeAspect="1"/>
          </p:cNvPicPr>
          <p:nvPr/>
        </p:nvPicPr>
        <p:blipFill>
          <a:blip r:embed="rId2"/>
          <a:stretch>
            <a:fillRect/>
          </a:stretch>
        </p:blipFill>
        <p:spPr>
          <a:xfrm>
            <a:off x="365761" y="0"/>
            <a:ext cx="2917767" cy="1114425"/>
          </a:xfrm>
          <a:prstGeom prst="rect">
            <a:avLst/>
          </a:prstGeom>
        </p:spPr>
      </p:pic>
    </p:spTree>
    <p:extLst>
      <p:ext uri="{BB962C8B-B14F-4D97-AF65-F5344CB8AC3E}">
        <p14:creationId xmlns:p14="http://schemas.microsoft.com/office/powerpoint/2010/main" val="350192789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097280" y="253352"/>
            <a:ext cx="10058400" cy="1450757"/>
          </a:xfrm>
        </p:spPr>
        <p:txBody>
          <a:bodyPr>
            <a:normAutofit fontScale="90000"/>
          </a:bodyPr>
          <a:lstStyle/>
          <a:p>
            <a:pPr algn="ctr"/>
            <a:br>
              <a:rPr lang="it-IT" sz="6000" dirty="0"/>
            </a:br>
            <a:br>
              <a:rPr lang="it-IT" sz="6000" dirty="0"/>
            </a:br>
            <a:br>
              <a:rPr lang="it-IT" sz="6000" dirty="0"/>
            </a:br>
            <a:br>
              <a:rPr lang="it-IT" sz="6000" dirty="0"/>
            </a:br>
            <a:br>
              <a:rPr lang="it-IT" sz="6000" dirty="0"/>
            </a:br>
            <a:br>
              <a:rPr lang="it-IT" sz="6000" dirty="0"/>
            </a:br>
            <a:br>
              <a:rPr lang="it-IT" sz="6000" dirty="0"/>
            </a:br>
            <a:r>
              <a:rPr lang="it-IT" sz="4000" dirty="0">
                <a:latin typeface="Sylfaen" panose="010A0502050306030303" pitchFamily="18" charset="0"/>
              </a:rPr>
              <a:t>Immobile abitato dal debitore:</a:t>
            </a:r>
            <a:br>
              <a:rPr lang="it-IT" sz="4000" dirty="0">
                <a:latin typeface="Sylfaen" panose="010A0502050306030303" pitchFamily="18" charset="0"/>
              </a:rPr>
            </a:br>
            <a:r>
              <a:rPr lang="it-IT" sz="4000" dirty="0">
                <a:latin typeface="Sylfaen" panose="010A0502050306030303" pitchFamily="18" charset="0"/>
              </a:rPr>
              <a:t>come si libera </a:t>
            </a:r>
            <a:endParaRPr lang="it-IT" sz="3300" dirty="0">
              <a:latin typeface="Sylfaen" panose="010A0502050306030303" pitchFamily="18" charset="0"/>
            </a:endParaRPr>
          </a:p>
        </p:txBody>
      </p:sp>
      <p:sp>
        <p:nvSpPr>
          <p:cNvPr id="6" name="Segnaposto contenuto 5"/>
          <p:cNvSpPr>
            <a:spLocks noGrp="1"/>
          </p:cNvSpPr>
          <p:nvPr>
            <p:ph idx="1"/>
          </p:nvPr>
        </p:nvSpPr>
        <p:spPr>
          <a:xfrm>
            <a:off x="1164392" y="1795400"/>
            <a:ext cx="10058400" cy="4023360"/>
          </a:xfrm>
        </p:spPr>
        <p:txBody>
          <a:bodyPr>
            <a:normAutofit fontScale="92500" lnSpcReduction="10000"/>
          </a:bodyPr>
          <a:lstStyle/>
          <a:p>
            <a:pPr marL="0" indent="0" algn="ctr">
              <a:buFont typeface="Wingdings" panose="05000000000000000000" pitchFamily="2" charset="2"/>
              <a:buNone/>
              <a:defRPr/>
            </a:pPr>
            <a:r>
              <a:rPr lang="it-IT" sz="2800" b="1" dirty="0">
                <a:solidFill>
                  <a:srgbClr val="FF0000"/>
                </a:solidFill>
                <a:effectLst>
                  <a:outerShdw blurRad="38100" dist="38100" dir="2700000" algn="tl">
                    <a:srgbClr val="000000">
                      <a:alpha val="43137"/>
                    </a:srgbClr>
                  </a:outerShdw>
                </a:effectLst>
                <a:latin typeface="Sylfaen" panose="010A0502050306030303" pitchFamily="18" charset="0"/>
                <a:cs typeface="Times New Roman" panose="02020603050405020304" pitchFamily="18" charset="0"/>
              </a:rPr>
              <a:t>ORDINE DI LIBERAZIONE ED EMERGENZA COVID 19</a:t>
            </a:r>
          </a:p>
          <a:p>
            <a:pPr marL="0" indent="0" algn="ctr">
              <a:buFont typeface="Wingdings" panose="05000000000000000000" pitchFamily="2" charset="2"/>
              <a:buNone/>
              <a:defRPr/>
            </a:pPr>
            <a:r>
              <a:rPr lang="it-IT" sz="2400" b="1" dirty="0">
                <a:solidFill>
                  <a:srgbClr val="00B0F0"/>
                </a:solidFill>
                <a:effectLst>
                  <a:outerShdw blurRad="38100" dist="38100" dir="2700000" algn="tl">
                    <a:srgbClr val="000000">
                      <a:alpha val="43137"/>
                    </a:srgbClr>
                  </a:outerShdw>
                </a:effectLst>
                <a:latin typeface="Sylfaen" panose="010A0502050306030303" pitchFamily="18" charset="0"/>
                <a:cs typeface="Times New Roman" panose="02020603050405020304" pitchFamily="18" charset="0"/>
              </a:rPr>
              <a:t>LA NORMA: ART. 103, COMMA SESTO, D.L. N. 18 DEL 2020</a:t>
            </a:r>
          </a:p>
          <a:p>
            <a:pPr marL="0" indent="0" algn="ctr">
              <a:buFont typeface="Wingdings" panose="05000000000000000000" pitchFamily="2" charset="2"/>
              <a:buNone/>
              <a:defRPr/>
            </a:pPr>
            <a:r>
              <a:rPr lang="it-IT" sz="2400" b="1" dirty="0">
                <a:solidFill>
                  <a:srgbClr val="00B0F0"/>
                </a:solidFill>
                <a:effectLst>
                  <a:outerShdw blurRad="38100" dist="38100" dir="2700000" algn="tl">
                    <a:srgbClr val="000000">
                      <a:alpha val="43137"/>
                    </a:srgbClr>
                  </a:outerShdw>
                </a:effectLst>
                <a:latin typeface="Sylfaen" panose="010A0502050306030303" pitchFamily="18" charset="0"/>
                <a:cs typeface="Times New Roman" panose="02020603050405020304" pitchFamily="18" charset="0"/>
              </a:rPr>
              <a:t> </a:t>
            </a:r>
            <a:r>
              <a:rPr lang="it-IT" sz="2100" b="1" dirty="0">
                <a:solidFill>
                  <a:srgbClr val="00B0F0"/>
                </a:solidFill>
                <a:effectLst>
                  <a:outerShdw blurRad="38100" dist="38100" dir="2700000" algn="tl">
                    <a:srgbClr val="000000">
                      <a:alpha val="43137"/>
                    </a:srgbClr>
                  </a:outerShdw>
                </a:effectLst>
                <a:latin typeface="Sylfaen" panose="010A0502050306030303" pitchFamily="18" charset="0"/>
                <a:cs typeface="Times New Roman" panose="02020603050405020304" pitchFamily="18" charset="0"/>
              </a:rPr>
              <a:t>(Sospensione dei termini nei procedimenti amministrativi ed effetti degli atti amministrativi in scadenza)</a:t>
            </a:r>
          </a:p>
          <a:p>
            <a:pPr marL="0" indent="0" algn="ctr">
              <a:buNone/>
              <a:defRPr/>
            </a:pPr>
            <a:r>
              <a:rPr lang="it-IT" sz="2400" b="1" dirty="0">
                <a:solidFill>
                  <a:srgbClr val="FFC000"/>
                </a:solidFill>
                <a:effectLst>
                  <a:outerShdw blurRad="38100" dist="38100" dir="2700000" algn="tl">
                    <a:srgbClr val="000000">
                      <a:alpha val="43137"/>
                    </a:srgbClr>
                  </a:outerShdw>
                </a:effectLst>
                <a:latin typeface="Sylfaen" panose="010A0502050306030303" pitchFamily="18" charset="0"/>
                <a:cs typeface="Times New Roman" panose="02020603050405020304" pitchFamily="18" charset="0"/>
              </a:rPr>
              <a:t>«L'esecuzione dei provvedimenti di rilascio degli immobili, anche ad uso non abitativo, è sospesa fino al 1° settembre 2020» </a:t>
            </a:r>
          </a:p>
          <a:p>
            <a:pPr marL="0" indent="0">
              <a:buNone/>
              <a:defRPr/>
            </a:pPr>
            <a:endParaRPr lang="it-IT" sz="1900" b="1" dirty="0">
              <a:solidFill>
                <a:schemeClr val="tx1"/>
              </a:solidFill>
              <a:effectLst>
                <a:outerShdw blurRad="38100" dist="38100" dir="2700000" algn="tl">
                  <a:srgbClr val="000000">
                    <a:alpha val="43137"/>
                  </a:srgbClr>
                </a:outerShdw>
              </a:effectLst>
              <a:latin typeface="Sylfaen" panose="010A0502050306030303" pitchFamily="18" charset="0"/>
              <a:cs typeface="Times New Roman" panose="02020603050405020304" pitchFamily="18" charset="0"/>
            </a:endParaRPr>
          </a:p>
          <a:p>
            <a:pPr marL="0" indent="0">
              <a:buNone/>
              <a:defRPr/>
            </a:pPr>
            <a:r>
              <a:rPr lang="it-IT" sz="1900" b="1" dirty="0">
                <a:solidFill>
                  <a:schemeClr val="tx1"/>
                </a:solidFill>
                <a:effectLst>
                  <a:outerShdw blurRad="38100" dist="38100" dir="2700000" algn="tl">
                    <a:srgbClr val="000000">
                      <a:alpha val="43137"/>
                    </a:srgbClr>
                  </a:outerShdw>
                </a:effectLst>
                <a:latin typeface="Sylfaen" panose="010A0502050306030303" pitchFamily="18" charset="0"/>
                <a:cs typeface="Times New Roman" panose="02020603050405020304" pitchFamily="18" charset="0"/>
              </a:rPr>
              <a:t>Le altre disposizioni dell’art. 103 riguardano: i termini relativi allo svolgimento di procedimenti amministrativi; i termini di validità ed efficacia di permessi di costruire et </a:t>
            </a:r>
            <a:r>
              <a:rPr lang="it-IT" sz="1900" b="1" dirty="0" err="1">
                <a:solidFill>
                  <a:schemeClr val="tx1"/>
                </a:solidFill>
                <a:effectLst>
                  <a:outerShdw blurRad="38100" dist="38100" dir="2700000" algn="tl">
                    <a:srgbClr val="000000">
                      <a:alpha val="43137"/>
                    </a:srgbClr>
                  </a:outerShdw>
                </a:effectLst>
                <a:latin typeface="Sylfaen" panose="010A0502050306030303" pitchFamily="18" charset="0"/>
                <a:cs typeface="Times New Roman" panose="02020603050405020304" pitchFamily="18" charset="0"/>
              </a:rPr>
              <a:t>similia</a:t>
            </a:r>
            <a:r>
              <a:rPr lang="it-IT" sz="1900" b="1" dirty="0">
                <a:solidFill>
                  <a:schemeClr val="tx1"/>
                </a:solidFill>
                <a:effectLst>
                  <a:outerShdw blurRad="38100" dist="38100" dir="2700000" algn="tl">
                    <a:srgbClr val="000000">
                      <a:alpha val="43137"/>
                    </a:srgbClr>
                  </a:outerShdw>
                </a:effectLst>
                <a:latin typeface="Sylfaen" panose="010A0502050306030303" pitchFamily="18" charset="0"/>
                <a:cs typeface="Times New Roman" panose="02020603050405020304" pitchFamily="18" charset="0"/>
              </a:rPr>
              <a:t>; i termini delle convenzioni di lottizzazione; i termini dei contratti tra privati aventi ad oggetto lavori edili; i termini di validità dei permessi di soggiorno ad immigrati; i termini dei procedimenti disciplinari a carico di personale amministrativo</a:t>
            </a:r>
          </a:p>
        </p:txBody>
      </p:sp>
      <p:pic>
        <p:nvPicPr>
          <p:cNvPr id="4" name="Immagine 3"/>
          <p:cNvPicPr>
            <a:picLocks noChangeAspect="1"/>
          </p:cNvPicPr>
          <p:nvPr/>
        </p:nvPicPr>
        <p:blipFill>
          <a:blip r:embed="rId2"/>
          <a:stretch>
            <a:fillRect/>
          </a:stretch>
        </p:blipFill>
        <p:spPr>
          <a:xfrm>
            <a:off x="365761" y="0"/>
            <a:ext cx="2917767" cy="1114425"/>
          </a:xfrm>
          <a:prstGeom prst="rect">
            <a:avLst/>
          </a:prstGeom>
        </p:spPr>
      </p:pic>
    </p:spTree>
    <p:extLst>
      <p:ext uri="{BB962C8B-B14F-4D97-AF65-F5344CB8AC3E}">
        <p14:creationId xmlns:p14="http://schemas.microsoft.com/office/powerpoint/2010/main" val="297840375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097280" y="253352"/>
            <a:ext cx="10058400" cy="1450757"/>
          </a:xfrm>
        </p:spPr>
        <p:txBody>
          <a:bodyPr>
            <a:normAutofit fontScale="90000"/>
          </a:bodyPr>
          <a:lstStyle/>
          <a:p>
            <a:pPr algn="ctr"/>
            <a:br>
              <a:rPr lang="it-IT" sz="6000" dirty="0"/>
            </a:br>
            <a:br>
              <a:rPr lang="it-IT" sz="6000" dirty="0"/>
            </a:br>
            <a:br>
              <a:rPr lang="it-IT" sz="6000" dirty="0"/>
            </a:br>
            <a:br>
              <a:rPr lang="it-IT" sz="6000" dirty="0"/>
            </a:br>
            <a:br>
              <a:rPr lang="it-IT" sz="6000" dirty="0"/>
            </a:br>
            <a:br>
              <a:rPr lang="it-IT" sz="6000" dirty="0"/>
            </a:br>
            <a:br>
              <a:rPr lang="it-IT" sz="6000" dirty="0"/>
            </a:br>
            <a:r>
              <a:rPr lang="it-IT" sz="4000" dirty="0">
                <a:latin typeface="Sylfaen" panose="010A0502050306030303" pitchFamily="18" charset="0"/>
              </a:rPr>
              <a:t>Immobile abitato dal debitore:</a:t>
            </a:r>
            <a:br>
              <a:rPr lang="it-IT" sz="4000" dirty="0">
                <a:latin typeface="Sylfaen" panose="010A0502050306030303" pitchFamily="18" charset="0"/>
              </a:rPr>
            </a:br>
            <a:r>
              <a:rPr lang="it-IT" sz="4000" dirty="0">
                <a:latin typeface="Sylfaen" panose="010A0502050306030303" pitchFamily="18" charset="0"/>
              </a:rPr>
              <a:t>come si libera </a:t>
            </a:r>
            <a:endParaRPr lang="it-IT" sz="3300" dirty="0">
              <a:latin typeface="Sylfaen" panose="010A0502050306030303" pitchFamily="18" charset="0"/>
            </a:endParaRPr>
          </a:p>
        </p:txBody>
      </p:sp>
      <p:sp>
        <p:nvSpPr>
          <p:cNvPr id="6" name="Segnaposto contenuto 5"/>
          <p:cNvSpPr>
            <a:spLocks noGrp="1"/>
          </p:cNvSpPr>
          <p:nvPr>
            <p:ph idx="1"/>
          </p:nvPr>
        </p:nvSpPr>
        <p:spPr>
          <a:xfrm>
            <a:off x="1164392" y="1795400"/>
            <a:ext cx="10058400" cy="4023360"/>
          </a:xfrm>
        </p:spPr>
        <p:txBody>
          <a:bodyPr>
            <a:normAutofit fontScale="70000" lnSpcReduction="20000"/>
          </a:bodyPr>
          <a:lstStyle/>
          <a:p>
            <a:pPr marL="0" indent="0" algn="ctr">
              <a:buFont typeface="Wingdings" panose="05000000000000000000" pitchFamily="2" charset="2"/>
              <a:buNone/>
              <a:defRPr/>
            </a:pPr>
            <a:r>
              <a:rPr lang="it-IT" sz="3200" b="1" dirty="0">
                <a:solidFill>
                  <a:srgbClr val="FF0000"/>
                </a:solidFill>
                <a:effectLst>
                  <a:outerShdw blurRad="38100" dist="38100" dir="2700000" algn="tl">
                    <a:srgbClr val="000000">
                      <a:alpha val="43137"/>
                    </a:srgbClr>
                  </a:outerShdw>
                </a:effectLst>
                <a:latin typeface="Sylfaen" panose="010A0502050306030303" pitchFamily="18" charset="0"/>
                <a:cs typeface="Times New Roman" panose="02020603050405020304" pitchFamily="18" charset="0"/>
              </a:rPr>
              <a:t>ORDINE DI LIBERAZIONE ED EMERGENZA COVID 19</a:t>
            </a:r>
          </a:p>
          <a:p>
            <a:pPr marL="0" indent="0" algn="ctr">
              <a:buFont typeface="Wingdings" panose="05000000000000000000" pitchFamily="2" charset="2"/>
              <a:buNone/>
              <a:defRPr/>
            </a:pPr>
            <a:r>
              <a:rPr lang="it-IT" sz="3200" b="1" dirty="0">
                <a:solidFill>
                  <a:srgbClr val="00B0F0"/>
                </a:solidFill>
                <a:effectLst>
                  <a:outerShdw blurRad="38100" dist="38100" dir="2700000" algn="tl">
                    <a:srgbClr val="000000">
                      <a:alpha val="43137"/>
                    </a:srgbClr>
                  </a:outerShdw>
                </a:effectLst>
                <a:latin typeface="Sylfaen" panose="010A0502050306030303" pitchFamily="18" charset="0"/>
                <a:cs typeface="Times New Roman" panose="02020603050405020304" pitchFamily="18" charset="0"/>
              </a:rPr>
              <a:t>L’ATTUAZIONE DEGLI ORDINI DI LIBERAZIONE NON E’ SOSPESA</a:t>
            </a:r>
          </a:p>
          <a:p>
            <a:pPr marL="0" indent="0" algn="ctr">
              <a:buNone/>
              <a:defRPr/>
            </a:pPr>
            <a:r>
              <a:rPr lang="it-IT" sz="2300" b="1" dirty="0">
                <a:solidFill>
                  <a:srgbClr val="FF0000"/>
                </a:solidFill>
                <a:effectLst>
                  <a:outerShdw blurRad="38100" dist="38100" dir="2700000" algn="tl">
                    <a:srgbClr val="000000">
                      <a:alpha val="43137"/>
                    </a:srgbClr>
                  </a:outerShdw>
                </a:effectLst>
                <a:latin typeface="Sylfaen" panose="010A0502050306030303" pitchFamily="18" charset="0"/>
                <a:cs typeface="Times New Roman" panose="02020603050405020304" pitchFamily="18" charset="0"/>
              </a:rPr>
              <a:t>INTEPRETAZIONE LETTERALE </a:t>
            </a:r>
          </a:p>
          <a:p>
            <a:pPr marL="0" indent="0" algn="ctr">
              <a:buNone/>
              <a:defRPr/>
            </a:pPr>
            <a:r>
              <a:rPr lang="it-IT" sz="2300" b="1" dirty="0">
                <a:solidFill>
                  <a:srgbClr val="7030A0"/>
                </a:solidFill>
                <a:effectLst>
                  <a:outerShdw blurRad="38100" dist="38100" dir="2700000" algn="tl">
                    <a:srgbClr val="000000">
                      <a:alpha val="43137"/>
                    </a:srgbClr>
                  </a:outerShdw>
                </a:effectLst>
                <a:latin typeface="Sylfaen" panose="010A0502050306030303" pitchFamily="18" charset="0"/>
                <a:cs typeface="Times New Roman" panose="02020603050405020304" pitchFamily="18" charset="0"/>
              </a:rPr>
              <a:t>Sospesa esecuzione, non attuazione: è norma speciale, non suscettibile di interpretazione estensiva né di applicazione analogica</a:t>
            </a:r>
            <a:r>
              <a:rPr lang="it-IT" sz="2300" b="1" dirty="0">
                <a:solidFill>
                  <a:schemeClr val="tx1"/>
                </a:solidFill>
                <a:effectLst>
                  <a:outerShdw blurRad="38100" dist="38100" dir="2700000" algn="tl">
                    <a:srgbClr val="000000">
                      <a:alpha val="43137"/>
                    </a:srgbClr>
                  </a:outerShdw>
                </a:effectLst>
                <a:latin typeface="Sylfaen" panose="010A0502050306030303" pitchFamily="18" charset="0"/>
                <a:cs typeface="Times New Roman" panose="02020603050405020304" pitchFamily="18" charset="0"/>
              </a:rPr>
              <a:t> </a:t>
            </a:r>
          </a:p>
          <a:p>
            <a:pPr marL="0" indent="0" algn="ctr">
              <a:buNone/>
              <a:defRPr/>
            </a:pPr>
            <a:r>
              <a:rPr lang="it-IT" sz="2300" b="1" dirty="0">
                <a:solidFill>
                  <a:srgbClr val="FF0000"/>
                </a:solidFill>
                <a:effectLst>
                  <a:outerShdw blurRad="38100" dist="38100" dir="2700000" algn="tl">
                    <a:srgbClr val="000000">
                      <a:alpha val="43137"/>
                    </a:srgbClr>
                  </a:outerShdw>
                </a:effectLst>
                <a:latin typeface="Sylfaen" panose="010A0502050306030303" pitchFamily="18" charset="0"/>
                <a:cs typeface="Times New Roman" panose="02020603050405020304" pitchFamily="18" charset="0"/>
              </a:rPr>
              <a:t>INTERPRETAZIONE TELEOLOGICA - SISTEMATICA</a:t>
            </a:r>
          </a:p>
          <a:p>
            <a:pPr marL="0" indent="0" algn="ctr">
              <a:buNone/>
              <a:defRPr/>
            </a:pPr>
            <a:r>
              <a:rPr lang="it-IT" sz="2300" b="1" dirty="0">
                <a:solidFill>
                  <a:srgbClr val="7030A0"/>
                </a:solidFill>
                <a:effectLst>
                  <a:outerShdw blurRad="38100" dist="38100" dir="2700000" algn="tl">
                    <a:srgbClr val="000000">
                      <a:alpha val="43137"/>
                    </a:srgbClr>
                  </a:outerShdw>
                </a:effectLst>
                <a:latin typeface="Sylfaen" panose="010A0502050306030303" pitchFamily="18" charset="0"/>
                <a:cs typeface="Times New Roman" panose="02020603050405020304" pitchFamily="18" charset="0"/>
              </a:rPr>
              <a:t>Confusa ratio legis dell’art. 103 </a:t>
            </a:r>
          </a:p>
          <a:p>
            <a:pPr marL="0" indent="0" algn="ctr">
              <a:buNone/>
              <a:defRPr/>
            </a:pPr>
            <a:r>
              <a:rPr lang="it-IT" sz="2300" b="1" dirty="0">
                <a:solidFill>
                  <a:srgbClr val="7030A0"/>
                </a:solidFill>
                <a:effectLst>
                  <a:outerShdw blurRad="38100" dist="38100" dir="2700000" algn="tl">
                    <a:srgbClr val="000000">
                      <a:alpha val="43137"/>
                    </a:srgbClr>
                  </a:outerShdw>
                </a:effectLst>
                <a:latin typeface="Sylfaen" panose="010A0502050306030303" pitchFamily="18" charset="0"/>
                <a:cs typeface="Times New Roman" panose="02020603050405020304" pitchFamily="18" charset="0"/>
              </a:rPr>
              <a:t>L’esecuzione dei provvedimenti di rilascio tutela un interesse privato, l’ordine di liberazione un interesse pubblicistico</a:t>
            </a:r>
          </a:p>
          <a:p>
            <a:pPr marL="0" indent="0" algn="ctr">
              <a:buNone/>
              <a:defRPr/>
            </a:pPr>
            <a:r>
              <a:rPr lang="it-IT" sz="2300" b="1" dirty="0">
                <a:solidFill>
                  <a:srgbClr val="7030A0"/>
                </a:solidFill>
                <a:effectLst>
                  <a:outerShdw blurRad="38100" dist="38100" dir="2700000" algn="tl">
                    <a:srgbClr val="000000">
                      <a:alpha val="43137"/>
                    </a:srgbClr>
                  </a:outerShdw>
                </a:effectLst>
                <a:latin typeface="Sylfaen" panose="010A0502050306030303" pitchFamily="18" charset="0"/>
                <a:cs typeface="Times New Roman" panose="02020603050405020304" pitchFamily="18" charset="0"/>
              </a:rPr>
              <a:t>Disparità di trattamento? Questione di legittimità costituzionale!</a:t>
            </a:r>
          </a:p>
          <a:p>
            <a:pPr marL="0" indent="0" algn="ctr">
              <a:buNone/>
              <a:defRPr/>
            </a:pPr>
            <a:r>
              <a:rPr lang="it-IT" sz="2900" b="1" dirty="0">
                <a:solidFill>
                  <a:srgbClr val="92D050"/>
                </a:solidFill>
                <a:effectLst>
                  <a:outerShdw blurRad="38100" dist="38100" dir="2700000" algn="tl">
                    <a:srgbClr val="000000">
                      <a:alpha val="43137"/>
                    </a:srgbClr>
                  </a:outerShdw>
                </a:effectLst>
                <a:latin typeface="Sylfaen" panose="010A0502050306030303" pitchFamily="18" charset="0"/>
                <a:cs typeface="Times New Roman" panose="02020603050405020304" pitchFamily="18" charset="0"/>
              </a:rPr>
              <a:t>IN SINTESI</a:t>
            </a:r>
          </a:p>
          <a:p>
            <a:pPr marL="0" indent="0" algn="ctr">
              <a:buNone/>
              <a:defRPr/>
            </a:pPr>
            <a:r>
              <a:rPr lang="it-IT" sz="2900" b="1" dirty="0">
                <a:solidFill>
                  <a:srgbClr val="92D050"/>
                </a:solidFill>
                <a:effectLst>
                  <a:outerShdw blurRad="38100" dist="38100" dir="2700000" algn="tl">
                    <a:srgbClr val="000000">
                      <a:alpha val="43137"/>
                    </a:srgbClr>
                  </a:outerShdw>
                </a:effectLst>
                <a:latin typeface="Sylfaen" panose="010A0502050306030303" pitchFamily="18" charset="0"/>
                <a:cs typeface="Times New Roman" panose="02020603050405020304" pitchFamily="18" charset="0"/>
              </a:rPr>
              <a:t>Attuazione si, con il rispetto delle norme di prevenzione della salute pubblica</a:t>
            </a:r>
            <a:r>
              <a:rPr lang="it-IT" sz="2900" b="1" dirty="0">
                <a:solidFill>
                  <a:schemeClr val="tx1"/>
                </a:solidFill>
                <a:effectLst>
                  <a:outerShdw blurRad="38100" dist="38100" dir="2700000" algn="tl">
                    <a:srgbClr val="000000">
                      <a:alpha val="43137"/>
                    </a:srgbClr>
                  </a:outerShdw>
                </a:effectLst>
                <a:latin typeface="Sylfaen" panose="010A0502050306030303" pitchFamily="18" charset="0"/>
                <a:cs typeface="Times New Roman" panose="02020603050405020304" pitchFamily="18" charset="0"/>
              </a:rPr>
              <a:t> </a:t>
            </a:r>
          </a:p>
        </p:txBody>
      </p:sp>
      <p:pic>
        <p:nvPicPr>
          <p:cNvPr id="4" name="Immagine 3"/>
          <p:cNvPicPr>
            <a:picLocks noChangeAspect="1"/>
          </p:cNvPicPr>
          <p:nvPr/>
        </p:nvPicPr>
        <p:blipFill>
          <a:blip r:embed="rId2"/>
          <a:stretch>
            <a:fillRect/>
          </a:stretch>
        </p:blipFill>
        <p:spPr>
          <a:xfrm>
            <a:off x="365761" y="0"/>
            <a:ext cx="2917767" cy="1114425"/>
          </a:xfrm>
          <a:prstGeom prst="rect">
            <a:avLst/>
          </a:prstGeom>
        </p:spPr>
      </p:pic>
    </p:spTree>
    <p:extLst>
      <p:ext uri="{BB962C8B-B14F-4D97-AF65-F5344CB8AC3E}">
        <p14:creationId xmlns:p14="http://schemas.microsoft.com/office/powerpoint/2010/main" val="5985620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097280" y="253352"/>
            <a:ext cx="10058400" cy="1450757"/>
          </a:xfrm>
        </p:spPr>
        <p:txBody>
          <a:bodyPr>
            <a:normAutofit fontScale="90000"/>
          </a:bodyPr>
          <a:lstStyle/>
          <a:p>
            <a:pPr algn="ctr"/>
            <a:br>
              <a:rPr lang="it-IT" sz="6000" dirty="0"/>
            </a:br>
            <a:br>
              <a:rPr lang="it-IT" sz="6000" dirty="0"/>
            </a:br>
            <a:br>
              <a:rPr lang="it-IT" sz="6000" dirty="0"/>
            </a:br>
            <a:br>
              <a:rPr lang="it-IT" sz="6000" dirty="0"/>
            </a:br>
            <a:br>
              <a:rPr lang="it-IT" sz="6000" dirty="0"/>
            </a:br>
            <a:br>
              <a:rPr lang="it-IT" sz="6000" dirty="0"/>
            </a:br>
            <a:br>
              <a:rPr lang="it-IT" sz="6000" dirty="0"/>
            </a:br>
            <a:r>
              <a:rPr lang="it-IT" sz="4000" dirty="0">
                <a:latin typeface="Sylfaen" panose="010A0502050306030303" pitchFamily="18" charset="0"/>
              </a:rPr>
              <a:t>Immobile abitato dal debitore:</a:t>
            </a:r>
            <a:br>
              <a:rPr lang="it-IT" sz="4000" dirty="0">
                <a:latin typeface="Sylfaen" panose="010A0502050306030303" pitchFamily="18" charset="0"/>
              </a:rPr>
            </a:br>
            <a:r>
              <a:rPr lang="it-IT" sz="4000" dirty="0">
                <a:latin typeface="Sylfaen" panose="010A0502050306030303" pitchFamily="18" charset="0"/>
              </a:rPr>
              <a:t>come si libera </a:t>
            </a:r>
            <a:endParaRPr lang="it-IT" sz="3300" dirty="0">
              <a:latin typeface="Sylfaen" panose="010A0502050306030303" pitchFamily="18" charset="0"/>
            </a:endParaRPr>
          </a:p>
        </p:txBody>
      </p:sp>
      <p:sp>
        <p:nvSpPr>
          <p:cNvPr id="6" name="Segnaposto contenuto 5"/>
          <p:cNvSpPr>
            <a:spLocks noGrp="1"/>
          </p:cNvSpPr>
          <p:nvPr>
            <p:ph idx="1"/>
          </p:nvPr>
        </p:nvSpPr>
        <p:spPr>
          <a:xfrm>
            <a:off x="1164392" y="1795400"/>
            <a:ext cx="10058400" cy="4023360"/>
          </a:xfrm>
        </p:spPr>
        <p:txBody>
          <a:bodyPr>
            <a:normAutofit fontScale="70000" lnSpcReduction="20000"/>
          </a:bodyPr>
          <a:lstStyle/>
          <a:p>
            <a:pPr marL="0" indent="0" algn="ctr">
              <a:buFont typeface="Wingdings" panose="05000000000000000000" pitchFamily="2" charset="2"/>
              <a:buNone/>
              <a:defRPr/>
            </a:pPr>
            <a:r>
              <a:rPr lang="it-IT" sz="3200" b="1" dirty="0">
                <a:solidFill>
                  <a:srgbClr val="FF0000"/>
                </a:solidFill>
                <a:effectLst>
                  <a:outerShdw blurRad="38100" dist="38100" dir="2700000" algn="tl">
                    <a:srgbClr val="000000">
                      <a:alpha val="43137"/>
                    </a:srgbClr>
                  </a:outerShdw>
                </a:effectLst>
                <a:latin typeface="Sylfaen" panose="010A0502050306030303" pitchFamily="18" charset="0"/>
                <a:cs typeface="Times New Roman" panose="02020603050405020304" pitchFamily="18" charset="0"/>
              </a:rPr>
              <a:t>ORDINE DI LIBERAZIONE ED EMERGENZA COVID 19</a:t>
            </a:r>
          </a:p>
          <a:p>
            <a:pPr marL="0" indent="0" algn="ctr">
              <a:buFont typeface="Wingdings" panose="05000000000000000000" pitchFamily="2" charset="2"/>
              <a:buNone/>
              <a:defRPr/>
            </a:pPr>
            <a:r>
              <a:rPr lang="it-IT" sz="3200" b="1" dirty="0">
                <a:solidFill>
                  <a:srgbClr val="00B0F0"/>
                </a:solidFill>
                <a:effectLst>
                  <a:outerShdw blurRad="38100" dist="38100" dir="2700000" algn="tl">
                    <a:srgbClr val="000000">
                      <a:alpha val="43137"/>
                    </a:srgbClr>
                  </a:outerShdw>
                </a:effectLst>
                <a:latin typeface="Sylfaen" panose="010A0502050306030303" pitchFamily="18" charset="0"/>
                <a:cs typeface="Times New Roman" panose="02020603050405020304" pitchFamily="18" charset="0"/>
              </a:rPr>
              <a:t>L’ATTUAZIONE DEGLI ORDINI DI LIBERAZIONE NON E’ SOSPESA</a:t>
            </a:r>
          </a:p>
          <a:p>
            <a:pPr marL="0" indent="0" algn="ctr">
              <a:buNone/>
              <a:defRPr/>
            </a:pPr>
            <a:r>
              <a:rPr lang="it-IT" sz="2300" b="1" dirty="0">
                <a:solidFill>
                  <a:srgbClr val="FF0000"/>
                </a:solidFill>
                <a:effectLst>
                  <a:outerShdw blurRad="38100" dist="38100" dir="2700000" algn="tl">
                    <a:srgbClr val="000000">
                      <a:alpha val="43137"/>
                    </a:srgbClr>
                  </a:outerShdw>
                </a:effectLst>
                <a:latin typeface="Sylfaen" panose="010A0502050306030303" pitchFamily="18" charset="0"/>
                <a:cs typeface="Times New Roman" panose="02020603050405020304" pitchFamily="18" charset="0"/>
              </a:rPr>
              <a:t>INTEPRETAZIONE LETTERALE </a:t>
            </a:r>
          </a:p>
          <a:p>
            <a:pPr marL="0" indent="0" algn="ctr">
              <a:buNone/>
              <a:defRPr/>
            </a:pPr>
            <a:r>
              <a:rPr lang="it-IT" sz="2300" b="1" dirty="0">
                <a:solidFill>
                  <a:schemeClr val="tx1"/>
                </a:solidFill>
                <a:effectLst>
                  <a:outerShdw blurRad="38100" dist="38100" dir="2700000" algn="tl">
                    <a:srgbClr val="000000">
                      <a:alpha val="43137"/>
                    </a:srgbClr>
                  </a:outerShdw>
                </a:effectLst>
                <a:latin typeface="Sylfaen" panose="010A0502050306030303" pitchFamily="18" charset="0"/>
                <a:cs typeface="Times New Roman" panose="02020603050405020304" pitchFamily="18" charset="0"/>
              </a:rPr>
              <a:t>Sospesa esecuzione, non attuazione</a:t>
            </a:r>
          </a:p>
          <a:p>
            <a:pPr marL="0" indent="0" algn="ctr">
              <a:buNone/>
              <a:defRPr/>
            </a:pPr>
            <a:r>
              <a:rPr lang="it-IT" sz="2300" b="1" dirty="0">
                <a:solidFill>
                  <a:schemeClr val="tx1"/>
                </a:solidFill>
                <a:effectLst>
                  <a:outerShdw blurRad="38100" dist="38100" dir="2700000" algn="tl">
                    <a:srgbClr val="000000">
                      <a:alpha val="43137"/>
                    </a:srgbClr>
                  </a:outerShdw>
                </a:effectLst>
                <a:latin typeface="Sylfaen" panose="010A0502050306030303" pitchFamily="18" charset="0"/>
                <a:cs typeface="Times New Roman" panose="02020603050405020304" pitchFamily="18" charset="0"/>
              </a:rPr>
              <a:t>Norma speciale, non suscettibile di interpretazione estensiva né di applicazione analogica </a:t>
            </a:r>
          </a:p>
          <a:p>
            <a:pPr marL="0" indent="0" algn="ctr">
              <a:buNone/>
              <a:defRPr/>
            </a:pPr>
            <a:r>
              <a:rPr lang="it-IT" sz="2300" b="1" dirty="0">
                <a:solidFill>
                  <a:srgbClr val="FF0000"/>
                </a:solidFill>
                <a:effectLst>
                  <a:outerShdw blurRad="38100" dist="38100" dir="2700000" algn="tl">
                    <a:srgbClr val="000000">
                      <a:alpha val="43137"/>
                    </a:srgbClr>
                  </a:outerShdw>
                </a:effectLst>
                <a:latin typeface="Sylfaen" panose="010A0502050306030303" pitchFamily="18" charset="0"/>
                <a:cs typeface="Times New Roman" panose="02020603050405020304" pitchFamily="18" charset="0"/>
              </a:rPr>
              <a:t>INTERPRETAZIONE TELEOLOGICA - SISTEMATICA</a:t>
            </a:r>
          </a:p>
          <a:p>
            <a:pPr marL="0" indent="0" algn="ctr">
              <a:buNone/>
              <a:defRPr/>
            </a:pPr>
            <a:r>
              <a:rPr lang="it-IT" sz="2300" b="1" dirty="0">
                <a:solidFill>
                  <a:schemeClr val="tx1"/>
                </a:solidFill>
                <a:effectLst>
                  <a:outerShdw blurRad="38100" dist="38100" dir="2700000" algn="tl">
                    <a:srgbClr val="000000">
                      <a:alpha val="43137"/>
                    </a:srgbClr>
                  </a:outerShdw>
                </a:effectLst>
                <a:latin typeface="Sylfaen" panose="010A0502050306030303" pitchFamily="18" charset="0"/>
                <a:cs typeface="Times New Roman" panose="02020603050405020304" pitchFamily="18" charset="0"/>
              </a:rPr>
              <a:t>Confusa ratio legis dell’art. 103 </a:t>
            </a:r>
          </a:p>
          <a:p>
            <a:pPr marL="0" indent="0" algn="ctr">
              <a:buNone/>
              <a:defRPr/>
            </a:pPr>
            <a:r>
              <a:rPr lang="it-IT" sz="2300" b="1" dirty="0">
                <a:solidFill>
                  <a:schemeClr val="tx1"/>
                </a:solidFill>
                <a:effectLst>
                  <a:outerShdw blurRad="38100" dist="38100" dir="2700000" algn="tl">
                    <a:srgbClr val="000000">
                      <a:alpha val="43137"/>
                    </a:srgbClr>
                  </a:outerShdw>
                </a:effectLst>
                <a:latin typeface="Sylfaen" panose="010A0502050306030303" pitchFamily="18" charset="0"/>
                <a:cs typeface="Times New Roman" panose="02020603050405020304" pitchFamily="18" charset="0"/>
              </a:rPr>
              <a:t>L’esecuzione dei provvedimenti di rilascio tutela un interesse privato, l’ordine di liberazione un interesse pubblicistico</a:t>
            </a:r>
          </a:p>
          <a:p>
            <a:pPr marL="0" indent="0" algn="ctr">
              <a:buNone/>
              <a:defRPr/>
            </a:pPr>
            <a:r>
              <a:rPr lang="it-IT" sz="2300" b="1" dirty="0">
                <a:solidFill>
                  <a:schemeClr val="tx1"/>
                </a:solidFill>
                <a:effectLst>
                  <a:outerShdw blurRad="38100" dist="38100" dir="2700000" algn="tl">
                    <a:srgbClr val="000000">
                      <a:alpha val="43137"/>
                    </a:srgbClr>
                  </a:outerShdw>
                </a:effectLst>
                <a:latin typeface="Sylfaen" panose="010A0502050306030303" pitchFamily="18" charset="0"/>
                <a:cs typeface="Times New Roman" panose="02020603050405020304" pitchFamily="18" charset="0"/>
              </a:rPr>
              <a:t>Disparità di trattamento? Questione di legittimità costituzionale!</a:t>
            </a:r>
          </a:p>
          <a:p>
            <a:pPr marL="0" indent="0" algn="ctr">
              <a:buNone/>
              <a:defRPr/>
            </a:pPr>
            <a:r>
              <a:rPr lang="it-IT" sz="2900" b="1" dirty="0">
                <a:solidFill>
                  <a:srgbClr val="92D050"/>
                </a:solidFill>
                <a:effectLst>
                  <a:outerShdw blurRad="38100" dist="38100" dir="2700000" algn="tl">
                    <a:srgbClr val="000000">
                      <a:alpha val="43137"/>
                    </a:srgbClr>
                  </a:outerShdw>
                </a:effectLst>
                <a:latin typeface="Sylfaen" panose="010A0502050306030303" pitchFamily="18" charset="0"/>
                <a:cs typeface="Times New Roman" panose="02020603050405020304" pitchFamily="18" charset="0"/>
              </a:rPr>
              <a:t>IN SINTESI</a:t>
            </a:r>
          </a:p>
          <a:p>
            <a:pPr marL="0" indent="0" algn="ctr">
              <a:buNone/>
              <a:defRPr/>
            </a:pPr>
            <a:r>
              <a:rPr lang="it-IT" sz="2900" b="1" dirty="0">
                <a:solidFill>
                  <a:srgbClr val="92D050"/>
                </a:solidFill>
                <a:effectLst>
                  <a:outerShdw blurRad="38100" dist="38100" dir="2700000" algn="tl">
                    <a:srgbClr val="000000">
                      <a:alpha val="43137"/>
                    </a:srgbClr>
                  </a:outerShdw>
                </a:effectLst>
                <a:latin typeface="Sylfaen" panose="010A0502050306030303" pitchFamily="18" charset="0"/>
                <a:cs typeface="Times New Roman" panose="02020603050405020304" pitchFamily="18" charset="0"/>
              </a:rPr>
              <a:t>Attuazione si, con il rispetto delle norme di prevenzione della salute pubblica</a:t>
            </a:r>
            <a:r>
              <a:rPr lang="it-IT" sz="2900" b="1" dirty="0">
                <a:solidFill>
                  <a:schemeClr val="tx1"/>
                </a:solidFill>
                <a:effectLst>
                  <a:outerShdw blurRad="38100" dist="38100" dir="2700000" algn="tl">
                    <a:srgbClr val="000000">
                      <a:alpha val="43137"/>
                    </a:srgbClr>
                  </a:outerShdw>
                </a:effectLst>
                <a:latin typeface="Sylfaen" panose="010A0502050306030303" pitchFamily="18" charset="0"/>
                <a:cs typeface="Times New Roman" panose="02020603050405020304" pitchFamily="18" charset="0"/>
              </a:rPr>
              <a:t> </a:t>
            </a:r>
          </a:p>
        </p:txBody>
      </p:sp>
      <p:pic>
        <p:nvPicPr>
          <p:cNvPr id="4" name="Immagine 3"/>
          <p:cNvPicPr>
            <a:picLocks noChangeAspect="1"/>
          </p:cNvPicPr>
          <p:nvPr/>
        </p:nvPicPr>
        <p:blipFill>
          <a:blip r:embed="rId2"/>
          <a:stretch>
            <a:fillRect/>
          </a:stretch>
        </p:blipFill>
        <p:spPr>
          <a:xfrm>
            <a:off x="365761" y="0"/>
            <a:ext cx="2917767" cy="1114425"/>
          </a:xfrm>
          <a:prstGeom prst="rect">
            <a:avLst/>
          </a:prstGeom>
        </p:spPr>
      </p:pic>
    </p:spTree>
    <p:extLst>
      <p:ext uri="{BB962C8B-B14F-4D97-AF65-F5344CB8AC3E}">
        <p14:creationId xmlns:p14="http://schemas.microsoft.com/office/powerpoint/2010/main" val="11874044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097280" y="253352"/>
            <a:ext cx="10058400" cy="1450757"/>
          </a:xfrm>
        </p:spPr>
        <p:txBody>
          <a:bodyPr>
            <a:normAutofit fontScale="90000"/>
          </a:bodyPr>
          <a:lstStyle/>
          <a:p>
            <a:pPr algn="ctr"/>
            <a:br>
              <a:rPr lang="it-IT" sz="6000" dirty="0"/>
            </a:br>
            <a:br>
              <a:rPr lang="it-IT" sz="6000" dirty="0"/>
            </a:br>
            <a:br>
              <a:rPr lang="it-IT" sz="6000" dirty="0"/>
            </a:br>
            <a:br>
              <a:rPr lang="it-IT" sz="6000" dirty="0"/>
            </a:br>
            <a:br>
              <a:rPr lang="it-IT" sz="6000" dirty="0"/>
            </a:br>
            <a:br>
              <a:rPr lang="it-IT" sz="6000" dirty="0"/>
            </a:br>
            <a:br>
              <a:rPr lang="it-IT" sz="6000" dirty="0"/>
            </a:br>
            <a:r>
              <a:rPr lang="it-IT" sz="4000" dirty="0">
                <a:latin typeface="Sylfaen" panose="010A0502050306030303" pitchFamily="18" charset="0"/>
              </a:rPr>
              <a:t>Immobile abitato dal debitore:</a:t>
            </a:r>
            <a:br>
              <a:rPr lang="it-IT" sz="4000" dirty="0">
                <a:latin typeface="Sylfaen" panose="010A0502050306030303" pitchFamily="18" charset="0"/>
              </a:rPr>
            </a:br>
            <a:r>
              <a:rPr lang="it-IT" sz="4000" dirty="0" err="1">
                <a:latin typeface="Sylfaen" panose="010A0502050306030303" pitchFamily="18" charset="0"/>
              </a:rPr>
              <a:t>perchè</a:t>
            </a:r>
            <a:r>
              <a:rPr lang="it-IT" sz="4000" dirty="0">
                <a:latin typeface="Sylfaen" panose="010A0502050306030303" pitchFamily="18" charset="0"/>
              </a:rPr>
              <a:t> si libera </a:t>
            </a:r>
            <a:endParaRPr lang="it-IT" sz="3300" dirty="0">
              <a:latin typeface="Sylfaen" panose="010A0502050306030303" pitchFamily="18" charset="0"/>
            </a:endParaRPr>
          </a:p>
        </p:txBody>
      </p:sp>
      <p:sp>
        <p:nvSpPr>
          <p:cNvPr id="6" name="Segnaposto contenuto 5"/>
          <p:cNvSpPr>
            <a:spLocks noGrp="1"/>
          </p:cNvSpPr>
          <p:nvPr>
            <p:ph idx="1"/>
          </p:nvPr>
        </p:nvSpPr>
        <p:spPr/>
        <p:txBody>
          <a:bodyPr>
            <a:normAutofit/>
          </a:bodyPr>
          <a:lstStyle/>
          <a:p>
            <a:pPr marL="0" indent="0" algn="ctr">
              <a:buFont typeface="Wingdings" panose="05000000000000000000" pitchFamily="2" charset="2"/>
              <a:buNone/>
              <a:defRPr/>
            </a:pPr>
            <a:r>
              <a:rPr lang="it-IT" sz="2400" b="1" dirty="0">
                <a:solidFill>
                  <a:srgbClr val="0070C0"/>
                </a:solidFill>
                <a:effectLst>
                  <a:outerShdw blurRad="38100" dist="38100" dir="2700000" algn="tl">
                    <a:srgbClr val="000000">
                      <a:alpha val="43137"/>
                    </a:srgbClr>
                  </a:outerShdw>
                </a:effectLst>
                <a:latin typeface="Sylfaen" panose="010A0502050306030303" pitchFamily="18" charset="0"/>
                <a:cs typeface="Times New Roman" panose="02020603050405020304" pitchFamily="18" charset="0"/>
              </a:rPr>
              <a:t>CHI COMPIE IL BILANCIAMENTO</a:t>
            </a:r>
          </a:p>
          <a:p>
            <a:pPr marL="0" indent="0" algn="ctr">
              <a:buFont typeface="Wingdings" panose="05000000000000000000" pitchFamily="2" charset="2"/>
              <a:buNone/>
              <a:defRPr/>
            </a:pPr>
            <a:r>
              <a:rPr lang="it-IT" sz="2400" b="1" dirty="0">
                <a:solidFill>
                  <a:srgbClr val="C00000"/>
                </a:solidFill>
                <a:effectLst>
                  <a:outerShdw blurRad="38100" dist="38100" dir="2700000" algn="tl">
                    <a:srgbClr val="000000">
                      <a:alpha val="43137"/>
                    </a:srgbClr>
                  </a:outerShdw>
                </a:effectLst>
                <a:latin typeface="Sylfaen" panose="010A0502050306030303" pitchFamily="18" charset="0"/>
                <a:cs typeface="Times New Roman" panose="02020603050405020304" pitchFamily="18" charset="0"/>
              </a:rPr>
              <a:t>DAL GIUDICE (Cass. 6636/2015) ALLA LEGGE </a:t>
            </a:r>
          </a:p>
          <a:p>
            <a:pPr marL="0" indent="0" algn="ctr">
              <a:buFont typeface="Wingdings" panose="05000000000000000000" pitchFamily="2" charset="2"/>
              <a:buNone/>
              <a:defRPr/>
            </a:pPr>
            <a:r>
              <a:rPr lang="it-IT" sz="2200" b="1" dirty="0">
                <a:solidFill>
                  <a:srgbClr val="0070C0"/>
                </a:solidFill>
                <a:effectLst>
                  <a:outerShdw blurRad="38100" dist="38100" dir="2700000" algn="tl">
                    <a:srgbClr val="000000">
                      <a:alpha val="43137"/>
                    </a:srgbClr>
                  </a:outerShdw>
                </a:effectLst>
                <a:latin typeface="Sylfaen" panose="010A0502050306030303" pitchFamily="18" charset="0"/>
                <a:cs typeface="Times New Roman" panose="02020603050405020304" pitchFamily="18" charset="0"/>
              </a:rPr>
              <a:t>Tipizzazione normativa dei presupposti per l’emissione dell’ordine di liberazione </a:t>
            </a:r>
          </a:p>
          <a:p>
            <a:pPr marL="0" indent="0" algn="ctr">
              <a:buFont typeface="Wingdings" panose="05000000000000000000" pitchFamily="2" charset="2"/>
              <a:buNone/>
              <a:defRPr/>
            </a:pPr>
            <a:r>
              <a:rPr lang="it-IT" sz="2200" b="1" dirty="0">
                <a:solidFill>
                  <a:srgbClr val="7030A0"/>
                </a:solidFill>
                <a:effectLst>
                  <a:outerShdw blurRad="38100" dist="38100" dir="2700000" algn="tl">
                    <a:srgbClr val="000000">
                      <a:alpha val="43137"/>
                    </a:srgbClr>
                  </a:outerShdw>
                </a:effectLst>
                <a:latin typeface="Sylfaen" panose="010A0502050306030303" pitchFamily="18" charset="0"/>
                <a:cs typeface="Times New Roman" panose="02020603050405020304" pitchFamily="18" charset="0"/>
              </a:rPr>
              <a:t>Art. 560 c.p.c.</a:t>
            </a:r>
          </a:p>
          <a:p>
            <a:pPr marL="0" indent="0" algn="just">
              <a:buFont typeface="Wingdings" panose="05000000000000000000" pitchFamily="2" charset="2"/>
              <a:buNone/>
              <a:defRPr/>
            </a:pPr>
            <a:r>
              <a:rPr lang="it-IT" b="1" dirty="0">
                <a:solidFill>
                  <a:srgbClr val="7030A0"/>
                </a:solidFill>
                <a:effectLst>
                  <a:outerShdw blurRad="38100" dist="38100" dir="2700000" algn="tl">
                    <a:srgbClr val="000000">
                      <a:alpha val="43137"/>
                    </a:srgbClr>
                  </a:outerShdw>
                </a:effectLst>
                <a:latin typeface="Sylfaen" panose="010A0502050306030303" pitchFamily="18" charset="0"/>
                <a:cs typeface="Times New Roman" panose="02020603050405020304" pitchFamily="18" charset="0"/>
              </a:rPr>
              <a:t>Pone a carico del debitore precisi doveri di collaborazione miranti al buon esito della procedura espropriativa, doveri  estesi anche ai familiari conviventi;</a:t>
            </a:r>
          </a:p>
          <a:p>
            <a:pPr marL="0" indent="0" algn="just">
              <a:buFont typeface="Wingdings" panose="05000000000000000000" pitchFamily="2" charset="2"/>
              <a:buNone/>
              <a:defRPr/>
            </a:pPr>
            <a:r>
              <a:rPr lang="it-IT" b="1" dirty="0">
                <a:solidFill>
                  <a:srgbClr val="7030A0"/>
                </a:solidFill>
                <a:effectLst>
                  <a:outerShdw blurRad="38100" dist="38100" dir="2700000" algn="tl">
                    <a:srgbClr val="000000">
                      <a:alpha val="43137"/>
                    </a:srgbClr>
                  </a:outerShdw>
                </a:effectLst>
                <a:latin typeface="Sylfaen" panose="010A0502050306030303" pitchFamily="18" charset="0"/>
                <a:cs typeface="Times New Roman" panose="02020603050405020304" pitchFamily="18" charset="0"/>
              </a:rPr>
              <a:t>Configura l’adempimento continuo di tali obblighi come condizione legittimante del permanere del debitore nel godimento dell’abitazione pignorata.</a:t>
            </a:r>
          </a:p>
          <a:p>
            <a:endParaRPr lang="it-IT" dirty="0">
              <a:latin typeface="Sylfaen" panose="010A0502050306030303" pitchFamily="18" charset="0"/>
            </a:endParaRPr>
          </a:p>
        </p:txBody>
      </p:sp>
      <p:pic>
        <p:nvPicPr>
          <p:cNvPr id="4" name="Immagine 3"/>
          <p:cNvPicPr>
            <a:picLocks noChangeAspect="1"/>
          </p:cNvPicPr>
          <p:nvPr/>
        </p:nvPicPr>
        <p:blipFill>
          <a:blip r:embed="rId2"/>
          <a:stretch>
            <a:fillRect/>
          </a:stretch>
        </p:blipFill>
        <p:spPr>
          <a:xfrm>
            <a:off x="365761" y="0"/>
            <a:ext cx="2917767" cy="1114425"/>
          </a:xfrm>
          <a:prstGeom prst="rect">
            <a:avLst/>
          </a:prstGeom>
        </p:spPr>
      </p:pic>
    </p:spTree>
    <p:extLst>
      <p:ext uri="{BB962C8B-B14F-4D97-AF65-F5344CB8AC3E}">
        <p14:creationId xmlns:p14="http://schemas.microsoft.com/office/powerpoint/2010/main" val="254211019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097280" y="253352"/>
            <a:ext cx="10058400" cy="1450757"/>
          </a:xfrm>
        </p:spPr>
        <p:txBody>
          <a:bodyPr>
            <a:normAutofit fontScale="90000"/>
          </a:bodyPr>
          <a:lstStyle/>
          <a:p>
            <a:pPr algn="ctr"/>
            <a:br>
              <a:rPr lang="it-IT" sz="6000" dirty="0"/>
            </a:br>
            <a:br>
              <a:rPr lang="it-IT" sz="6000" dirty="0"/>
            </a:br>
            <a:br>
              <a:rPr lang="it-IT" sz="6000" dirty="0"/>
            </a:br>
            <a:br>
              <a:rPr lang="it-IT" sz="6000" dirty="0"/>
            </a:br>
            <a:br>
              <a:rPr lang="it-IT" sz="6000" dirty="0"/>
            </a:br>
            <a:br>
              <a:rPr lang="it-IT" sz="6000" dirty="0"/>
            </a:br>
            <a:br>
              <a:rPr lang="it-IT" sz="6000" dirty="0"/>
            </a:br>
            <a:r>
              <a:rPr lang="it-IT" sz="4000" dirty="0">
                <a:latin typeface="Sylfaen" panose="010A0502050306030303" pitchFamily="18" charset="0"/>
              </a:rPr>
              <a:t>Immobile abitato dal debitore:</a:t>
            </a:r>
            <a:br>
              <a:rPr lang="it-IT" sz="4000" dirty="0">
                <a:latin typeface="Sylfaen" panose="010A0502050306030303" pitchFamily="18" charset="0"/>
              </a:rPr>
            </a:br>
            <a:r>
              <a:rPr lang="it-IT" sz="4000" dirty="0">
                <a:latin typeface="Sylfaen" panose="010A0502050306030303" pitchFamily="18" charset="0"/>
              </a:rPr>
              <a:t>come si libera </a:t>
            </a:r>
            <a:endParaRPr lang="it-IT" sz="3300" dirty="0">
              <a:latin typeface="Sylfaen" panose="010A0502050306030303" pitchFamily="18" charset="0"/>
            </a:endParaRPr>
          </a:p>
        </p:txBody>
      </p:sp>
      <p:sp>
        <p:nvSpPr>
          <p:cNvPr id="6" name="Segnaposto contenuto 5"/>
          <p:cNvSpPr>
            <a:spLocks noGrp="1"/>
          </p:cNvSpPr>
          <p:nvPr>
            <p:ph idx="1"/>
          </p:nvPr>
        </p:nvSpPr>
        <p:spPr>
          <a:xfrm>
            <a:off x="1164392" y="1795400"/>
            <a:ext cx="10058400" cy="4023360"/>
          </a:xfrm>
        </p:spPr>
        <p:txBody>
          <a:bodyPr>
            <a:normAutofit fontScale="55000" lnSpcReduction="20000"/>
          </a:bodyPr>
          <a:lstStyle/>
          <a:p>
            <a:pPr marL="0" indent="0" algn="ctr">
              <a:buFont typeface="Wingdings" panose="05000000000000000000" pitchFamily="2" charset="2"/>
              <a:buNone/>
              <a:defRPr/>
            </a:pPr>
            <a:r>
              <a:rPr lang="it-IT" sz="3200" b="1" dirty="0">
                <a:solidFill>
                  <a:srgbClr val="FF0000"/>
                </a:solidFill>
                <a:effectLst>
                  <a:outerShdw blurRad="38100" dist="38100" dir="2700000" algn="tl">
                    <a:srgbClr val="000000">
                      <a:alpha val="43137"/>
                    </a:srgbClr>
                  </a:outerShdw>
                </a:effectLst>
                <a:latin typeface="Sylfaen" panose="010A0502050306030303" pitchFamily="18" charset="0"/>
                <a:cs typeface="Times New Roman" panose="02020603050405020304" pitchFamily="18" charset="0"/>
              </a:rPr>
              <a:t>ORDINE DI LIBERAZIONE E SOSPENSIONE ABITAZIONE PRINCIPALE (ART. 54 TER)</a:t>
            </a:r>
          </a:p>
          <a:p>
            <a:pPr marL="0" indent="0" algn="ctr">
              <a:buFont typeface="Wingdings" panose="05000000000000000000" pitchFamily="2" charset="2"/>
              <a:buNone/>
              <a:defRPr/>
            </a:pPr>
            <a:r>
              <a:rPr lang="it-IT" sz="3200" b="1" dirty="0">
                <a:solidFill>
                  <a:srgbClr val="00B0F0"/>
                </a:solidFill>
                <a:effectLst>
                  <a:outerShdw blurRad="38100" dist="38100" dir="2700000" algn="tl">
                    <a:srgbClr val="000000">
                      <a:alpha val="43137"/>
                    </a:srgbClr>
                  </a:outerShdw>
                </a:effectLst>
                <a:latin typeface="Sylfaen" panose="010A0502050306030303" pitchFamily="18" charset="0"/>
                <a:cs typeface="Times New Roman" panose="02020603050405020304" pitchFamily="18" charset="0"/>
              </a:rPr>
              <a:t>E’ SOSPESA SINO AL 30.10.2020 L’ATTUAZIONE DEGLI ORDINI DI LIBERAZIONE?</a:t>
            </a:r>
          </a:p>
          <a:p>
            <a:pPr marL="0" indent="0" algn="ctr">
              <a:buNone/>
              <a:defRPr/>
            </a:pPr>
            <a:endParaRPr lang="it-IT" sz="2300" b="1" dirty="0">
              <a:solidFill>
                <a:srgbClr val="FF0000"/>
              </a:solidFill>
              <a:effectLst>
                <a:outerShdw blurRad="38100" dist="38100" dir="2700000" algn="tl">
                  <a:srgbClr val="000000">
                    <a:alpha val="43137"/>
                  </a:srgbClr>
                </a:outerShdw>
              </a:effectLst>
              <a:latin typeface="Sylfaen" panose="010A0502050306030303" pitchFamily="18" charset="0"/>
              <a:cs typeface="Times New Roman" panose="02020603050405020304" pitchFamily="18" charset="0"/>
            </a:endParaRPr>
          </a:p>
          <a:p>
            <a:pPr marL="0" indent="0" algn="ctr">
              <a:buNone/>
              <a:defRPr/>
            </a:pPr>
            <a:r>
              <a:rPr lang="it-IT" sz="2900" b="1" dirty="0">
                <a:solidFill>
                  <a:srgbClr val="FF0000"/>
                </a:solidFill>
                <a:effectLst>
                  <a:outerShdw blurRad="38100" dist="38100" dir="2700000" algn="tl">
                    <a:srgbClr val="000000">
                      <a:alpha val="43137"/>
                    </a:srgbClr>
                  </a:outerShdw>
                </a:effectLst>
                <a:latin typeface="Sylfaen" panose="010A0502050306030303" pitchFamily="18" charset="0"/>
                <a:cs typeface="Times New Roman" panose="02020603050405020304" pitchFamily="18" charset="0"/>
              </a:rPr>
              <a:t>PRO</a:t>
            </a:r>
          </a:p>
          <a:p>
            <a:pPr marL="0" indent="0" algn="ctr">
              <a:buNone/>
              <a:defRPr/>
            </a:pPr>
            <a:r>
              <a:rPr lang="it-IT" sz="2900" b="1" dirty="0">
                <a:solidFill>
                  <a:schemeClr val="tx1"/>
                </a:solidFill>
                <a:effectLst>
                  <a:outerShdw blurRad="38100" dist="38100" dir="2700000" algn="tl">
                    <a:srgbClr val="000000">
                      <a:alpha val="43137"/>
                    </a:srgbClr>
                  </a:outerShdw>
                </a:effectLst>
                <a:latin typeface="Sylfaen" panose="010A0502050306030303" pitchFamily="18" charset="0"/>
                <a:cs typeface="Times New Roman" panose="02020603050405020304" pitchFamily="18" charset="0"/>
              </a:rPr>
              <a:t>Formulazione ampia ed omnicomprensiva della norma: sospese «le procedure»</a:t>
            </a:r>
          </a:p>
          <a:p>
            <a:pPr marL="0" indent="0" algn="ctr">
              <a:buNone/>
              <a:defRPr/>
            </a:pPr>
            <a:endParaRPr lang="it-IT" sz="2900" b="1" dirty="0">
              <a:solidFill>
                <a:srgbClr val="FF0000"/>
              </a:solidFill>
              <a:effectLst>
                <a:outerShdw blurRad="38100" dist="38100" dir="2700000" algn="tl">
                  <a:srgbClr val="000000">
                    <a:alpha val="43137"/>
                  </a:srgbClr>
                </a:outerShdw>
              </a:effectLst>
              <a:latin typeface="Sylfaen" panose="010A0502050306030303" pitchFamily="18" charset="0"/>
              <a:cs typeface="Times New Roman" panose="02020603050405020304" pitchFamily="18" charset="0"/>
            </a:endParaRPr>
          </a:p>
          <a:p>
            <a:pPr marL="0" indent="0" algn="ctr">
              <a:buNone/>
              <a:defRPr/>
            </a:pPr>
            <a:r>
              <a:rPr lang="it-IT" sz="2900" b="1" dirty="0">
                <a:solidFill>
                  <a:srgbClr val="FF0000"/>
                </a:solidFill>
                <a:effectLst>
                  <a:outerShdw blurRad="38100" dist="38100" dir="2700000" algn="tl">
                    <a:srgbClr val="000000">
                      <a:alpha val="43137"/>
                    </a:srgbClr>
                  </a:outerShdw>
                </a:effectLst>
                <a:latin typeface="Sylfaen" panose="010A0502050306030303" pitchFamily="18" charset="0"/>
                <a:cs typeface="Times New Roman" panose="02020603050405020304" pitchFamily="18" charset="0"/>
              </a:rPr>
              <a:t>CONTRO</a:t>
            </a:r>
          </a:p>
          <a:p>
            <a:pPr marL="0" indent="0" algn="ctr">
              <a:buNone/>
              <a:defRPr/>
            </a:pPr>
            <a:r>
              <a:rPr lang="it-IT" sz="2900" b="1" dirty="0">
                <a:solidFill>
                  <a:schemeClr val="tx1"/>
                </a:solidFill>
                <a:effectLst>
                  <a:outerShdw blurRad="38100" dist="38100" dir="2700000" algn="tl">
                    <a:srgbClr val="000000">
                      <a:alpha val="43137"/>
                    </a:srgbClr>
                  </a:outerShdw>
                </a:effectLst>
                <a:latin typeface="Sylfaen" panose="010A0502050306030303" pitchFamily="18" charset="0"/>
                <a:cs typeface="Times New Roman" panose="02020603050405020304" pitchFamily="18" charset="0"/>
              </a:rPr>
              <a:t>Art. 626 c.p.c.: nessun atto può essere compiuto «salva diversa disposizione del giudice dell’esecuzione»</a:t>
            </a:r>
          </a:p>
          <a:p>
            <a:pPr marL="0" indent="0" algn="ctr">
              <a:buNone/>
              <a:defRPr/>
            </a:pPr>
            <a:r>
              <a:rPr lang="it-IT" sz="2900" b="1" dirty="0">
                <a:solidFill>
                  <a:schemeClr val="tx1"/>
                </a:solidFill>
                <a:effectLst>
                  <a:outerShdw blurRad="38100" dist="38100" dir="2700000" algn="tl">
                    <a:srgbClr val="000000">
                      <a:alpha val="43137"/>
                    </a:srgbClr>
                  </a:outerShdw>
                </a:effectLst>
                <a:latin typeface="Sylfaen" panose="010A0502050306030303" pitchFamily="18" charset="0"/>
                <a:cs typeface="Times New Roman" panose="02020603050405020304" pitchFamily="18" charset="0"/>
              </a:rPr>
              <a:t>«Diversa disposizione»: opportuno (anzi necessario) compimento di atti diretti alla conservazione e all’amministrazione del bene (Cass. 2319/1954; Cass. 3179/1962)</a:t>
            </a:r>
          </a:p>
          <a:p>
            <a:pPr marL="0" indent="0" algn="ctr">
              <a:buNone/>
              <a:defRPr/>
            </a:pPr>
            <a:r>
              <a:rPr lang="it-IT" sz="2900" b="1" dirty="0">
                <a:solidFill>
                  <a:schemeClr val="tx1"/>
                </a:solidFill>
                <a:effectLst>
                  <a:outerShdw blurRad="38100" dist="38100" dir="2700000" algn="tl">
                    <a:srgbClr val="000000">
                      <a:alpha val="43137"/>
                    </a:srgbClr>
                  </a:outerShdw>
                </a:effectLst>
                <a:latin typeface="Sylfaen" panose="010A0502050306030303" pitchFamily="18" charset="0"/>
                <a:cs typeface="Times New Roman" panose="02020603050405020304" pitchFamily="18" charset="0"/>
              </a:rPr>
              <a:t>Non cessano le funzioni del custode</a:t>
            </a:r>
          </a:p>
          <a:p>
            <a:pPr marL="0" indent="0" algn="ctr">
              <a:buNone/>
              <a:defRPr/>
            </a:pPr>
            <a:r>
              <a:rPr lang="it-IT" sz="2900" b="1" dirty="0">
                <a:solidFill>
                  <a:schemeClr val="tx1"/>
                </a:solidFill>
                <a:effectLst>
                  <a:outerShdw blurRad="38100" dist="38100" dir="2700000" algn="tl">
                    <a:srgbClr val="000000">
                      <a:alpha val="43137"/>
                    </a:srgbClr>
                  </a:outerShdw>
                </a:effectLst>
                <a:latin typeface="Sylfaen" panose="010A0502050306030303" pitchFamily="18" charset="0"/>
                <a:cs typeface="Times New Roman" panose="02020603050405020304" pitchFamily="18" charset="0"/>
              </a:rPr>
              <a:t>Ordine di liberazione ed interessi pubblicistici sottesi</a:t>
            </a:r>
          </a:p>
        </p:txBody>
      </p:sp>
      <p:pic>
        <p:nvPicPr>
          <p:cNvPr id="4" name="Immagine 3"/>
          <p:cNvPicPr>
            <a:picLocks noChangeAspect="1"/>
          </p:cNvPicPr>
          <p:nvPr/>
        </p:nvPicPr>
        <p:blipFill>
          <a:blip r:embed="rId2"/>
          <a:stretch>
            <a:fillRect/>
          </a:stretch>
        </p:blipFill>
        <p:spPr>
          <a:xfrm>
            <a:off x="365761" y="0"/>
            <a:ext cx="2917767" cy="1114425"/>
          </a:xfrm>
          <a:prstGeom prst="rect">
            <a:avLst/>
          </a:prstGeom>
        </p:spPr>
      </p:pic>
    </p:spTree>
    <p:extLst>
      <p:ext uri="{BB962C8B-B14F-4D97-AF65-F5344CB8AC3E}">
        <p14:creationId xmlns:p14="http://schemas.microsoft.com/office/powerpoint/2010/main" val="637302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097280" y="253352"/>
            <a:ext cx="10058400" cy="1450757"/>
          </a:xfrm>
        </p:spPr>
        <p:txBody>
          <a:bodyPr>
            <a:normAutofit fontScale="90000"/>
          </a:bodyPr>
          <a:lstStyle/>
          <a:p>
            <a:pPr algn="ctr"/>
            <a:br>
              <a:rPr lang="it-IT" sz="6000" dirty="0"/>
            </a:br>
            <a:br>
              <a:rPr lang="it-IT" sz="6000" dirty="0"/>
            </a:br>
            <a:br>
              <a:rPr lang="it-IT" sz="6000" dirty="0"/>
            </a:br>
            <a:br>
              <a:rPr lang="it-IT" sz="6000" dirty="0"/>
            </a:br>
            <a:br>
              <a:rPr lang="it-IT" sz="6000" dirty="0"/>
            </a:br>
            <a:br>
              <a:rPr lang="it-IT" sz="6000" dirty="0"/>
            </a:br>
            <a:br>
              <a:rPr lang="it-IT" sz="6000" dirty="0"/>
            </a:br>
            <a:r>
              <a:rPr lang="it-IT" sz="4000" dirty="0">
                <a:latin typeface="Sylfaen" panose="010A0502050306030303" pitchFamily="18" charset="0"/>
              </a:rPr>
              <a:t>Immobile abitato dal debitore:</a:t>
            </a:r>
            <a:br>
              <a:rPr lang="it-IT" sz="4000" dirty="0">
                <a:latin typeface="Sylfaen" panose="010A0502050306030303" pitchFamily="18" charset="0"/>
              </a:rPr>
            </a:br>
            <a:r>
              <a:rPr lang="it-IT" sz="4000" dirty="0">
                <a:latin typeface="Sylfaen" panose="010A0502050306030303" pitchFamily="18" charset="0"/>
              </a:rPr>
              <a:t>perché si libera </a:t>
            </a:r>
            <a:endParaRPr lang="it-IT" sz="3300" dirty="0">
              <a:latin typeface="Sylfaen" panose="010A0502050306030303" pitchFamily="18" charset="0"/>
            </a:endParaRPr>
          </a:p>
        </p:txBody>
      </p:sp>
      <p:sp>
        <p:nvSpPr>
          <p:cNvPr id="6" name="Segnaposto contenuto 5"/>
          <p:cNvSpPr>
            <a:spLocks noGrp="1"/>
          </p:cNvSpPr>
          <p:nvPr>
            <p:ph idx="1"/>
          </p:nvPr>
        </p:nvSpPr>
        <p:spPr/>
        <p:txBody>
          <a:bodyPr>
            <a:normAutofit/>
          </a:bodyPr>
          <a:lstStyle/>
          <a:p>
            <a:pPr marL="0" indent="0" algn="ctr">
              <a:buFont typeface="Wingdings" panose="05000000000000000000" pitchFamily="2" charset="2"/>
              <a:buNone/>
              <a:defRPr/>
            </a:pPr>
            <a:r>
              <a:rPr lang="it-IT" sz="3600" b="1" dirty="0">
                <a:solidFill>
                  <a:srgbClr val="0070C0"/>
                </a:solidFill>
                <a:effectLst>
                  <a:outerShdw blurRad="38100" dist="38100" dir="2700000" algn="tl">
                    <a:srgbClr val="000000">
                      <a:alpha val="43137"/>
                    </a:srgbClr>
                  </a:outerShdw>
                </a:effectLst>
                <a:latin typeface="Sylfaen" panose="010A0502050306030303" pitchFamily="18" charset="0"/>
                <a:cs typeface="Times New Roman" panose="02020603050405020304" pitchFamily="18" charset="0"/>
              </a:rPr>
              <a:t>L’ORDINE DI LIBERAZIONE</a:t>
            </a:r>
          </a:p>
          <a:p>
            <a:pPr marL="0" indent="0" algn="ctr">
              <a:buFont typeface="Wingdings" panose="05000000000000000000" pitchFamily="2" charset="2"/>
              <a:buNone/>
              <a:defRPr/>
            </a:pPr>
            <a:endParaRPr lang="it-IT" sz="3600" b="1" dirty="0">
              <a:solidFill>
                <a:srgbClr val="0070C0"/>
              </a:solidFill>
              <a:effectLst>
                <a:outerShdw blurRad="38100" dist="38100" dir="2700000" algn="tl">
                  <a:srgbClr val="000000">
                    <a:alpha val="43137"/>
                  </a:srgbClr>
                </a:outerShdw>
              </a:effectLst>
              <a:latin typeface="Sylfaen" panose="010A0502050306030303" pitchFamily="18" charset="0"/>
              <a:cs typeface="Times New Roman" panose="02020603050405020304" pitchFamily="18" charset="0"/>
            </a:endParaRPr>
          </a:p>
          <a:p>
            <a:pPr algn="just">
              <a:buFont typeface="Wingdings" panose="05000000000000000000" pitchFamily="2" charset="2"/>
              <a:buChar char="Ø"/>
              <a:defRPr/>
            </a:pPr>
            <a:r>
              <a:rPr lang="it-IT" sz="2800" b="1" dirty="0">
                <a:solidFill>
                  <a:srgbClr val="FF0000"/>
                </a:solidFill>
                <a:effectLst>
                  <a:outerShdw blurRad="38100" dist="38100" dir="2700000" algn="tl">
                    <a:srgbClr val="000000">
                      <a:alpha val="43137"/>
                    </a:srgbClr>
                  </a:outerShdw>
                </a:effectLst>
                <a:latin typeface="Sylfaen" panose="010A0502050306030303" pitchFamily="18" charset="0"/>
                <a:cs typeface="Times New Roman" panose="02020603050405020304" pitchFamily="18" charset="0"/>
              </a:rPr>
              <a:t>Non è misura sanzionatoria della condotta del debitore;</a:t>
            </a:r>
          </a:p>
          <a:p>
            <a:pPr algn="just">
              <a:buFont typeface="Wingdings" panose="05000000000000000000" pitchFamily="2" charset="2"/>
              <a:buChar char="Ø"/>
              <a:defRPr/>
            </a:pPr>
            <a:r>
              <a:rPr lang="it-IT" sz="2800" b="1" dirty="0">
                <a:solidFill>
                  <a:srgbClr val="7030A0"/>
                </a:solidFill>
                <a:effectLst>
                  <a:outerShdw blurRad="38100" dist="38100" dir="2700000" algn="tl">
                    <a:srgbClr val="000000">
                      <a:alpha val="43137"/>
                    </a:srgbClr>
                  </a:outerShdw>
                </a:effectLst>
                <a:latin typeface="Sylfaen" panose="010A0502050306030303" pitchFamily="18" charset="0"/>
                <a:cs typeface="Times New Roman" panose="02020603050405020304" pitchFamily="18" charset="0"/>
              </a:rPr>
              <a:t>Non consegue ad ogni violazione di un obbligo gravante sul debitore (no corrispondenza biunivoca violazione/ordine);</a:t>
            </a:r>
          </a:p>
          <a:p>
            <a:pPr algn="just">
              <a:buFont typeface="Wingdings" panose="05000000000000000000" pitchFamily="2" charset="2"/>
              <a:buChar char="Ø"/>
              <a:defRPr/>
            </a:pPr>
            <a:r>
              <a:rPr lang="it-IT" sz="2800" b="1" dirty="0">
                <a:solidFill>
                  <a:srgbClr val="00B050"/>
                </a:solidFill>
                <a:effectLst>
                  <a:outerShdw blurRad="38100" dist="38100" dir="2700000" algn="tl">
                    <a:srgbClr val="000000">
                      <a:alpha val="43137"/>
                    </a:srgbClr>
                  </a:outerShdw>
                </a:effectLst>
                <a:latin typeface="Sylfaen" panose="010A0502050306030303" pitchFamily="18" charset="0"/>
                <a:cs typeface="Times New Roman" panose="02020603050405020304" pitchFamily="18" charset="0"/>
              </a:rPr>
              <a:t>Presuppone e postula una valutazione del G.E. sull’esistenza e sulla rilevanza della violazione dell’obbligo da parte del debitore</a:t>
            </a:r>
          </a:p>
          <a:p>
            <a:endParaRPr lang="it-IT" dirty="0">
              <a:latin typeface="Sylfaen" panose="010A0502050306030303" pitchFamily="18" charset="0"/>
            </a:endParaRPr>
          </a:p>
        </p:txBody>
      </p:sp>
      <p:pic>
        <p:nvPicPr>
          <p:cNvPr id="4" name="Immagine 3"/>
          <p:cNvPicPr>
            <a:picLocks noChangeAspect="1"/>
          </p:cNvPicPr>
          <p:nvPr/>
        </p:nvPicPr>
        <p:blipFill>
          <a:blip r:embed="rId2"/>
          <a:stretch>
            <a:fillRect/>
          </a:stretch>
        </p:blipFill>
        <p:spPr>
          <a:xfrm>
            <a:off x="365761" y="0"/>
            <a:ext cx="2917767" cy="1114425"/>
          </a:xfrm>
          <a:prstGeom prst="rect">
            <a:avLst/>
          </a:prstGeom>
        </p:spPr>
      </p:pic>
    </p:spTree>
    <p:extLst>
      <p:ext uri="{BB962C8B-B14F-4D97-AF65-F5344CB8AC3E}">
        <p14:creationId xmlns:p14="http://schemas.microsoft.com/office/powerpoint/2010/main" val="14011815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097280" y="253352"/>
            <a:ext cx="10058400" cy="1450757"/>
          </a:xfrm>
        </p:spPr>
        <p:txBody>
          <a:bodyPr>
            <a:normAutofit fontScale="90000"/>
          </a:bodyPr>
          <a:lstStyle/>
          <a:p>
            <a:pPr algn="ctr"/>
            <a:br>
              <a:rPr lang="it-IT" sz="6000" dirty="0"/>
            </a:br>
            <a:br>
              <a:rPr lang="it-IT" sz="6000" dirty="0"/>
            </a:br>
            <a:br>
              <a:rPr lang="it-IT" sz="6000" dirty="0"/>
            </a:br>
            <a:br>
              <a:rPr lang="it-IT" sz="6000" dirty="0"/>
            </a:br>
            <a:br>
              <a:rPr lang="it-IT" sz="6000" dirty="0"/>
            </a:br>
            <a:br>
              <a:rPr lang="it-IT" sz="6000" dirty="0"/>
            </a:br>
            <a:br>
              <a:rPr lang="it-IT" sz="6000" dirty="0"/>
            </a:br>
            <a:r>
              <a:rPr lang="it-IT" sz="4000" dirty="0">
                <a:latin typeface="Sylfaen" panose="010A0502050306030303" pitchFamily="18" charset="0"/>
              </a:rPr>
              <a:t>Immobile abitato dal debitore:</a:t>
            </a:r>
            <a:br>
              <a:rPr lang="it-IT" sz="4000" dirty="0">
                <a:latin typeface="Sylfaen" panose="010A0502050306030303" pitchFamily="18" charset="0"/>
              </a:rPr>
            </a:br>
            <a:r>
              <a:rPr lang="it-IT" sz="4000" dirty="0" err="1">
                <a:latin typeface="Sylfaen" panose="010A0502050306030303" pitchFamily="18" charset="0"/>
              </a:rPr>
              <a:t>perchè</a:t>
            </a:r>
            <a:r>
              <a:rPr lang="it-IT" sz="4000" dirty="0">
                <a:latin typeface="Sylfaen" panose="010A0502050306030303" pitchFamily="18" charset="0"/>
              </a:rPr>
              <a:t> si libera </a:t>
            </a:r>
            <a:endParaRPr lang="it-IT" sz="3300" dirty="0">
              <a:latin typeface="Sylfaen" panose="010A0502050306030303" pitchFamily="18" charset="0"/>
            </a:endParaRPr>
          </a:p>
        </p:txBody>
      </p:sp>
      <p:sp>
        <p:nvSpPr>
          <p:cNvPr id="6" name="Segnaposto contenuto 5"/>
          <p:cNvSpPr>
            <a:spLocks noGrp="1"/>
          </p:cNvSpPr>
          <p:nvPr>
            <p:ph idx="1"/>
          </p:nvPr>
        </p:nvSpPr>
        <p:spPr/>
        <p:txBody>
          <a:bodyPr>
            <a:normAutofit/>
          </a:bodyPr>
          <a:lstStyle/>
          <a:p>
            <a:pPr marL="0" indent="0" algn="ctr">
              <a:buFont typeface="Wingdings" panose="05000000000000000000" pitchFamily="2" charset="2"/>
              <a:buNone/>
              <a:defRPr/>
            </a:pPr>
            <a:r>
              <a:rPr lang="it-IT" sz="3600" b="1" dirty="0">
                <a:solidFill>
                  <a:srgbClr val="0070C0"/>
                </a:solidFill>
                <a:effectLst>
                  <a:outerShdw blurRad="38100" dist="38100" dir="2700000" algn="tl">
                    <a:srgbClr val="000000">
                      <a:alpha val="43137"/>
                    </a:srgbClr>
                  </a:outerShdw>
                </a:effectLst>
                <a:latin typeface="Sylfaen" panose="010A0502050306030303" pitchFamily="18" charset="0"/>
                <a:cs typeface="Times New Roman" panose="02020603050405020304" pitchFamily="18" charset="0"/>
              </a:rPr>
              <a:t>QUALI SONO GLI OBBLIGHI RILEVANTI</a:t>
            </a:r>
          </a:p>
          <a:p>
            <a:pPr marL="0" indent="0" algn="ctr">
              <a:buFont typeface="Wingdings" panose="05000000000000000000" pitchFamily="2" charset="2"/>
              <a:buNone/>
              <a:defRPr/>
            </a:pPr>
            <a:endParaRPr lang="it-IT" sz="3200" b="1" dirty="0">
              <a:solidFill>
                <a:schemeClr val="tx1"/>
              </a:solidFill>
              <a:effectLst>
                <a:outerShdw blurRad="38100" dist="38100" dir="2700000" algn="tl">
                  <a:srgbClr val="000000">
                    <a:alpha val="43137"/>
                  </a:srgbClr>
                </a:outerShdw>
              </a:effectLst>
              <a:latin typeface="Sylfaen" panose="010A0502050306030303" pitchFamily="18" charset="0"/>
              <a:cs typeface="Times New Roman" panose="02020603050405020304" pitchFamily="18" charset="0"/>
            </a:endParaRPr>
          </a:p>
          <a:p>
            <a:pPr algn="just">
              <a:buFont typeface="Wingdings" panose="05000000000000000000" pitchFamily="2" charset="2"/>
              <a:buChar char="Ø"/>
              <a:defRPr/>
            </a:pPr>
            <a:r>
              <a:rPr lang="it-IT" sz="2800" b="1" dirty="0">
                <a:solidFill>
                  <a:srgbClr val="00B050"/>
                </a:solidFill>
                <a:effectLst>
                  <a:outerShdw blurRad="38100" dist="38100" dir="2700000" algn="tl">
                    <a:srgbClr val="000000">
                      <a:alpha val="43137"/>
                    </a:srgbClr>
                  </a:outerShdw>
                </a:effectLst>
                <a:latin typeface="Sylfaen" panose="010A0502050306030303" pitchFamily="18" charset="0"/>
                <a:cs typeface="Times New Roman" panose="02020603050405020304" pitchFamily="18" charset="0"/>
              </a:rPr>
              <a:t>INERENTI ALL’IMMOBILE </a:t>
            </a:r>
            <a:r>
              <a:rPr lang="it-IT" sz="2800" b="1" dirty="0">
                <a:solidFill>
                  <a:schemeClr val="tx1"/>
                </a:solidFill>
                <a:effectLst>
                  <a:outerShdw blurRad="38100" dist="38100" dir="2700000" algn="tl">
                    <a:srgbClr val="000000">
                      <a:alpha val="43137"/>
                    </a:srgbClr>
                  </a:outerShdw>
                </a:effectLst>
                <a:latin typeface="Sylfaen" panose="010A0502050306030303" pitchFamily="18" charset="0"/>
                <a:cs typeface="Times New Roman" panose="02020603050405020304" pitchFamily="18" charset="0"/>
              </a:rPr>
              <a:t>(obblighi </a:t>
            </a:r>
            <a:r>
              <a:rPr lang="it-IT" sz="2800" b="1" dirty="0" err="1">
                <a:solidFill>
                  <a:schemeClr val="tx1"/>
                </a:solidFill>
                <a:effectLst>
                  <a:outerShdw blurRad="38100" dist="38100" dir="2700000" algn="tl">
                    <a:srgbClr val="000000">
                      <a:alpha val="43137"/>
                    </a:srgbClr>
                  </a:outerShdw>
                </a:effectLst>
                <a:latin typeface="Sylfaen" panose="010A0502050306030303" pitchFamily="18" charset="0"/>
                <a:cs typeface="Times New Roman" panose="02020603050405020304" pitchFamily="18" charset="0"/>
              </a:rPr>
              <a:t>propter</a:t>
            </a:r>
            <a:r>
              <a:rPr lang="it-IT" sz="2800" b="1" dirty="0">
                <a:solidFill>
                  <a:schemeClr val="tx1"/>
                </a:solidFill>
                <a:effectLst>
                  <a:outerShdw blurRad="38100" dist="38100" dir="2700000" algn="tl">
                    <a:srgbClr val="000000">
                      <a:alpha val="43137"/>
                    </a:srgbClr>
                  </a:outerShdw>
                </a:effectLst>
                <a:latin typeface="Sylfaen" panose="010A0502050306030303" pitchFamily="18" charset="0"/>
                <a:cs typeface="Times New Roman" panose="02020603050405020304" pitchFamily="18" charset="0"/>
              </a:rPr>
              <a:t> rem, non personali del debitore, seppur occasionati dall’immobile)</a:t>
            </a:r>
          </a:p>
          <a:p>
            <a:pPr algn="just">
              <a:buFont typeface="Wingdings" panose="05000000000000000000" pitchFamily="2" charset="2"/>
              <a:buChar char="Ø"/>
              <a:defRPr/>
            </a:pPr>
            <a:r>
              <a:rPr lang="it-IT" sz="2800" b="1" dirty="0">
                <a:solidFill>
                  <a:srgbClr val="00B050"/>
                </a:solidFill>
                <a:effectLst>
                  <a:outerShdw blurRad="38100" dist="38100" dir="2700000" algn="tl">
                    <a:srgbClr val="000000">
                      <a:alpha val="43137"/>
                    </a:srgbClr>
                  </a:outerShdw>
                </a:effectLst>
                <a:latin typeface="Sylfaen" panose="010A0502050306030303" pitchFamily="18" charset="0"/>
                <a:cs typeface="Times New Roman" panose="02020603050405020304" pitchFamily="18" charset="0"/>
              </a:rPr>
              <a:t>PREGIUDIZIEVOLI</a:t>
            </a:r>
            <a:r>
              <a:rPr lang="it-IT" sz="2800" b="1" dirty="0">
                <a:solidFill>
                  <a:srgbClr val="FF0000"/>
                </a:solidFill>
                <a:effectLst>
                  <a:outerShdw blurRad="38100" dist="38100" dir="2700000" algn="tl">
                    <a:srgbClr val="000000">
                      <a:alpha val="43137"/>
                    </a:srgbClr>
                  </a:outerShdw>
                </a:effectLst>
                <a:latin typeface="Sylfaen" panose="010A0502050306030303" pitchFamily="18" charset="0"/>
                <a:cs typeface="Times New Roman" panose="02020603050405020304" pitchFamily="18" charset="0"/>
              </a:rPr>
              <a:t> </a:t>
            </a:r>
            <a:r>
              <a:rPr lang="it-IT" sz="2800" b="1" dirty="0">
                <a:solidFill>
                  <a:schemeClr val="tx1"/>
                </a:solidFill>
                <a:effectLst>
                  <a:outerShdw blurRad="38100" dist="38100" dir="2700000" algn="tl">
                    <a:srgbClr val="000000">
                      <a:alpha val="43137"/>
                    </a:srgbClr>
                  </a:outerShdw>
                </a:effectLst>
                <a:latin typeface="Sylfaen" panose="010A0502050306030303" pitchFamily="18" charset="0"/>
                <a:cs typeface="Times New Roman" panose="02020603050405020304" pitchFamily="18" charset="0"/>
              </a:rPr>
              <a:t>(idonei a ledere l’interesse della procedura a realizzare il miglior risultato economico o a recare danno alla posizione giuridica dell’aggiudicatario)</a:t>
            </a:r>
            <a:endParaRPr lang="it-IT" dirty="0">
              <a:solidFill>
                <a:schemeClr val="tx1"/>
              </a:solidFill>
              <a:latin typeface="Sylfaen" panose="010A0502050306030303" pitchFamily="18" charset="0"/>
            </a:endParaRPr>
          </a:p>
        </p:txBody>
      </p:sp>
      <p:pic>
        <p:nvPicPr>
          <p:cNvPr id="4" name="Immagine 3"/>
          <p:cNvPicPr>
            <a:picLocks noChangeAspect="1"/>
          </p:cNvPicPr>
          <p:nvPr/>
        </p:nvPicPr>
        <p:blipFill>
          <a:blip r:embed="rId2"/>
          <a:stretch>
            <a:fillRect/>
          </a:stretch>
        </p:blipFill>
        <p:spPr>
          <a:xfrm>
            <a:off x="365761" y="0"/>
            <a:ext cx="2917767" cy="1114425"/>
          </a:xfrm>
          <a:prstGeom prst="rect">
            <a:avLst/>
          </a:prstGeom>
        </p:spPr>
      </p:pic>
    </p:spTree>
    <p:extLst>
      <p:ext uri="{BB962C8B-B14F-4D97-AF65-F5344CB8AC3E}">
        <p14:creationId xmlns:p14="http://schemas.microsoft.com/office/powerpoint/2010/main" val="25803810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097280" y="253352"/>
            <a:ext cx="10058400" cy="1450757"/>
          </a:xfrm>
        </p:spPr>
        <p:txBody>
          <a:bodyPr>
            <a:normAutofit fontScale="90000"/>
          </a:bodyPr>
          <a:lstStyle/>
          <a:p>
            <a:pPr algn="ctr"/>
            <a:br>
              <a:rPr lang="it-IT" sz="6000" dirty="0"/>
            </a:br>
            <a:br>
              <a:rPr lang="it-IT" sz="6000" dirty="0"/>
            </a:br>
            <a:br>
              <a:rPr lang="it-IT" sz="6000" dirty="0"/>
            </a:br>
            <a:br>
              <a:rPr lang="it-IT" sz="6000" dirty="0"/>
            </a:br>
            <a:br>
              <a:rPr lang="it-IT" sz="6000" dirty="0"/>
            </a:br>
            <a:br>
              <a:rPr lang="it-IT" sz="6000" dirty="0"/>
            </a:br>
            <a:br>
              <a:rPr lang="it-IT" sz="6000" dirty="0"/>
            </a:br>
            <a:r>
              <a:rPr lang="it-IT" sz="4000" dirty="0">
                <a:latin typeface="Sylfaen" panose="010A0502050306030303" pitchFamily="18" charset="0"/>
              </a:rPr>
              <a:t>Immobile abitato dal debitore:</a:t>
            </a:r>
            <a:br>
              <a:rPr lang="it-IT" sz="4000" dirty="0">
                <a:latin typeface="Sylfaen" panose="010A0502050306030303" pitchFamily="18" charset="0"/>
              </a:rPr>
            </a:br>
            <a:r>
              <a:rPr lang="it-IT" sz="4000" dirty="0" err="1">
                <a:latin typeface="Sylfaen" panose="010A0502050306030303" pitchFamily="18" charset="0"/>
              </a:rPr>
              <a:t>perchè</a:t>
            </a:r>
            <a:r>
              <a:rPr lang="it-IT" sz="4000" dirty="0">
                <a:latin typeface="Sylfaen" panose="010A0502050306030303" pitchFamily="18" charset="0"/>
              </a:rPr>
              <a:t> si libera </a:t>
            </a:r>
            <a:endParaRPr lang="it-IT" sz="3300" dirty="0">
              <a:latin typeface="Sylfaen" panose="010A0502050306030303" pitchFamily="18" charset="0"/>
            </a:endParaRPr>
          </a:p>
        </p:txBody>
      </p:sp>
      <p:sp>
        <p:nvSpPr>
          <p:cNvPr id="6" name="Segnaposto contenuto 5"/>
          <p:cNvSpPr>
            <a:spLocks noGrp="1"/>
          </p:cNvSpPr>
          <p:nvPr>
            <p:ph idx="1"/>
          </p:nvPr>
        </p:nvSpPr>
        <p:spPr/>
        <p:txBody>
          <a:bodyPr>
            <a:normAutofit/>
          </a:bodyPr>
          <a:lstStyle/>
          <a:p>
            <a:pPr marL="0" indent="0" algn="ctr">
              <a:buNone/>
              <a:defRPr/>
            </a:pPr>
            <a:r>
              <a:rPr lang="it-IT" sz="3600" b="1" dirty="0">
                <a:solidFill>
                  <a:srgbClr val="0070C0"/>
                </a:solidFill>
                <a:effectLst>
                  <a:outerShdw blurRad="38100" dist="38100" dir="2700000" algn="tl">
                    <a:srgbClr val="000000">
                      <a:alpha val="43137"/>
                    </a:srgbClr>
                  </a:outerShdw>
                </a:effectLst>
                <a:latin typeface="Sylfaen" panose="010A0502050306030303" pitchFamily="18" charset="0"/>
                <a:cs typeface="Times New Roman" panose="02020603050405020304" pitchFamily="18" charset="0"/>
              </a:rPr>
              <a:t>QUALI SONO GLI OBBLIGHI RILEVANTI</a:t>
            </a:r>
          </a:p>
          <a:p>
            <a:pPr marL="0" indent="0" algn="ctr">
              <a:buFont typeface="Wingdings" panose="05000000000000000000" pitchFamily="2" charset="2"/>
              <a:buNone/>
              <a:defRPr/>
            </a:pPr>
            <a:r>
              <a:rPr lang="it-IT" sz="2800" b="1" cap="all" dirty="0">
                <a:solidFill>
                  <a:srgbClr val="0070C0"/>
                </a:solidFill>
                <a:effectLst>
                  <a:outerShdw blurRad="38100" dist="38100" dir="2700000" algn="tl">
                    <a:srgbClr val="000000">
                      <a:alpha val="43137"/>
                    </a:srgbClr>
                  </a:outerShdw>
                </a:effectLst>
                <a:latin typeface="Sylfaen" panose="010A0502050306030303" pitchFamily="18" charset="0"/>
                <a:cs typeface="Times New Roman" panose="02020603050405020304" pitchFamily="18" charset="0"/>
              </a:rPr>
              <a:t>condotte incidenti </a:t>
            </a:r>
          </a:p>
          <a:p>
            <a:pPr marL="0" indent="0" algn="ctr">
              <a:buFont typeface="Wingdings" panose="05000000000000000000" pitchFamily="2" charset="2"/>
              <a:buNone/>
              <a:defRPr/>
            </a:pPr>
            <a:r>
              <a:rPr lang="it-IT" sz="2800" b="1" cap="all" dirty="0">
                <a:solidFill>
                  <a:srgbClr val="0070C0"/>
                </a:solidFill>
                <a:effectLst>
                  <a:outerShdw blurRad="38100" dist="38100" dir="2700000" algn="tl">
                    <a:srgbClr val="000000">
                      <a:alpha val="43137"/>
                    </a:srgbClr>
                  </a:outerShdw>
                </a:effectLst>
                <a:latin typeface="Sylfaen" panose="010A0502050306030303" pitchFamily="18" charset="0"/>
                <a:cs typeface="Times New Roman" panose="02020603050405020304" pitchFamily="18" charset="0"/>
              </a:rPr>
              <a:t>sul risultato economico dell’espropriazione </a:t>
            </a:r>
          </a:p>
          <a:p>
            <a:pPr marL="0" indent="0" algn="ctr">
              <a:buFont typeface="Wingdings" panose="05000000000000000000" pitchFamily="2" charset="2"/>
              <a:buNone/>
              <a:defRPr/>
            </a:pPr>
            <a:endParaRPr lang="it-IT" sz="2800" b="1" dirty="0">
              <a:solidFill>
                <a:srgbClr val="0070C0"/>
              </a:solidFill>
              <a:effectLst>
                <a:outerShdw blurRad="38100" dist="38100" dir="2700000" algn="tl">
                  <a:srgbClr val="000000">
                    <a:alpha val="43137"/>
                  </a:srgbClr>
                </a:outerShdw>
              </a:effectLst>
              <a:latin typeface="Sylfaen" panose="010A0502050306030303" pitchFamily="18" charset="0"/>
              <a:cs typeface="Times New Roman" panose="02020603050405020304" pitchFamily="18" charset="0"/>
            </a:endParaRPr>
          </a:p>
          <a:p>
            <a:pPr algn="just">
              <a:buFont typeface="Wingdings" panose="05000000000000000000" pitchFamily="2" charset="2"/>
              <a:buChar char="Ø"/>
              <a:defRPr/>
            </a:pPr>
            <a:r>
              <a:rPr lang="it-IT" sz="2800" b="1" dirty="0">
                <a:solidFill>
                  <a:schemeClr val="tx1"/>
                </a:solidFill>
                <a:effectLst>
                  <a:outerShdw blurRad="38100" dist="38100" dir="2700000" algn="tl">
                    <a:srgbClr val="000000">
                      <a:alpha val="43137"/>
                    </a:srgbClr>
                  </a:outerShdw>
                </a:effectLst>
                <a:latin typeface="Sylfaen" panose="010A0502050306030303" pitchFamily="18" charset="0"/>
                <a:cs typeface="Times New Roman" panose="02020603050405020304" pitchFamily="18" charset="0"/>
              </a:rPr>
              <a:t>Diminuiscono il valore dell’immobile</a:t>
            </a:r>
          </a:p>
          <a:p>
            <a:pPr algn="just">
              <a:buFont typeface="Wingdings" panose="05000000000000000000" pitchFamily="2" charset="2"/>
              <a:buChar char="Ø"/>
              <a:defRPr/>
            </a:pPr>
            <a:r>
              <a:rPr lang="it-IT" sz="2800" b="1" dirty="0">
                <a:solidFill>
                  <a:schemeClr val="tx1"/>
                </a:solidFill>
                <a:effectLst>
                  <a:outerShdw blurRad="38100" dist="38100" dir="2700000" algn="tl">
                    <a:srgbClr val="000000">
                      <a:alpha val="43137"/>
                    </a:srgbClr>
                  </a:outerShdw>
                </a:effectLst>
                <a:latin typeface="Sylfaen" panose="010A0502050306030303" pitchFamily="18" charset="0"/>
                <a:cs typeface="Times New Roman" panose="02020603050405020304" pitchFamily="18" charset="0"/>
              </a:rPr>
              <a:t>Determinano una minore appetibilità dell’immobile</a:t>
            </a:r>
          </a:p>
          <a:p>
            <a:pPr algn="just">
              <a:buFont typeface="Wingdings" panose="05000000000000000000" pitchFamily="2" charset="2"/>
              <a:buChar char="Ø"/>
              <a:defRPr/>
            </a:pPr>
            <a:r>
              <a:rPr lang="it-IT" sz="2800" b="1" dirty="0">
                <a:solidFill>
                  <a:schemeClr val="tx1"/>
                </a:solidFill>
                <a:effectLst>
                  <a:outerShdw blurRad="38100" dist="38100" dir="2700000" algn="tl">
                    <a:srgbClr val="000000">
                      <a:alpha val="43137"/>
                    </a:srgbClr>
                  </a:outerShdw>
                </a:effectLst>
                <a:latin typeface="Sylfaen" panose="010A0502050306030303" pitchFamily="18" charset="0"/>
                <a:cs typeface="Times New Roman" panose="02020603050405020304" pitchFamily="18" charset="0"/>
              </a:rPr>
              <a:t>Provocano costi a carico dell’aggiudicatario </a:t>
            </a:r>
          </a:p>
        </p:txBody>
      </p:sp>
      <p:pic>
        <p:nvPicPr>
          <p:cNvPr id="4" name="Immagine 3"/>
          <p:cNvPicPr>
            <a:picLocks noChangeAspect="1"/>
          </p:cNvPicPr>
          <p:nvPr/>
        </p:nvPicPr>
        <p:blipFill>
          <a:blip r:embed="rId2"/>
          <a:stretch>
            <a:fillRect/>
          </a:stretch>
        </p:blipFill>
        <p:spPr>
          <a:xfrm>
            <a:off x="365761" y="0"/>
            <a:ext cx="2917767" cy="1114425"/>
          </a:xfrm>
          <a:prstGeom prst="rect">
            <a:avLst/>
          </a:prstGeom>
        </p:spPr>
      </p:pic>
    </p:spTree>
    <p:extLst>
      <p:ext uri="{BB962C8B-B14F-4D97-AF65-F5344CB8AC3E}">
        <p14:creationId xmlns:p14="http://schemas.microsoft.com/office/powerpoint/2010/main" val="3804886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097280" y="253352"/>
            <a:ext cx="10058400" cy="1450757"/>
          </a:xfrm>
        </p:spPr>
        <p:txBody>
          <a:bodyPr>
            <a:normAutofit fontScale="90000"/>
          </a:bodyPr>
          <a:lstStyle/>
          <a:p>
            <a:pPr algn="ctr"/>
            <a:br>
              <a:rPr lang="it-IT" sz="6000" dirty="0"/>
            </a:br>
            <a:br>
              <a:rPr lang="it-IT" sz="6000" dirty="0"/>
            </a:br>
            <a:br>
              <a:rPr lang="it-IT" sz="6000" dirty="0"/>
            </a:br>
            <a:br>
              <a:rPr lang="it-IT" sz="6000" dirty="0"/>
            </a:br>
            <a:br>
              <a:rPr lang="it-IT" sz="6000" dirty="0"/>
            </a:br>
            <a:br>
              <a:rPr lang="it-IT" sz="6000" dirty="0"/>
            </a:br>
            <a:br>
              <a:rPr lang="it-IT" sz="6000" dirty="0"/>
            </a:br>
            <a:r>
              <a:rPr lang="it-IT" sz="4000" dirty="0">
                <a:latin typeface="Sylfaen" panose="010A0502050306030303" pitchFamily="18" charset="0"/>
              </a:rPr>
              <a:t>Immobile abitato dal debitore:</a:t>
            </a:r>
            <a:br>
              <a:rPr lang="it-IT" sz="4000" dirty="0">
                <a:latin typeface="Sylfaen" panose="010A0502050306030303" pitchFamily="18" charset="0"/>
              </a:rPr>
            </a:br>
            <a:r>
              <a:rPr lang="it-IT" sz="4000" dirty="0">
                <a:latin typeface="Sylfaen" panose="010A0502050306030303" pitchFamily="18" charset="0"/>
              </a:rPr>
              <a:t>in quali casi si libera </a:t>
            </a:r>
            <a:endParaRPr lang="it-IT" sz="3300" dirty="0">
              <a:latin typeface="Sylfaen" panose="010A0502050306030303" pitchFamily="18" charset="0"/>
            </a:endParaRPr>
          </a:p>
        </p:txBody>
      </p:sp>
      <p:sp>
        <p:nvSpPr>
          <p:cNvPr id="6" name="Segnaposto contenuto 5"/>
          <p:cNvSpPr>
            <a:spLocks noGrp="1"/>
          </p:cNvSpPr>
          <p:nvPr>
            <p:ph idx="1"/>
          </p:nvPr>
        </p:nvSpPr>
        <p:spPr/>
        <p:txBody>
          <a:bodyPr>
            <a:normAutofit fontScale="70000" lnSpcReduction="20000"/>
          </a:bodyPr>
          <a:lstStyle/>
          <a:p>
            <a:pPr marL="0" indent="0" algn="ctr">
              <a:buNone/>
              <a:defRPr/>
            </a:pPr>
            <a:r>
              <a:rPr lang="it-IT" sz="3600" b="1" dirty="0">
                <a:solidFill>
                  <a:srgbClr val="0070C0"/>
                </a:solidFill>
                <a:effectLst>
                  <a:outerShdw blurRad="38100" dist="38100" dir="2700000" algn="tl">
                    <a:srgbClr val="000000">
                      <a:alpha val="43137"/>
                    </a:srgbClr>
                  </a:outerShdw>
                </a:effectLst>
                <a:latin typeface="Sylfaen" panose="010A0502050306030303" pitchFamily="18" charset="0"/>
                <a:cs typeface="Times New Roman" panose="02020603050405020304" pitchFamily="18" charset="0"/>
              </a:rPr>
              <a:t>QUALI SONO GLI OBBLIGHI RILEVANTI</a:t>
            </a:r>
          </a:p>
          <a:p>
            <a:pPr marL="0" indent="0" algn="ctr">
              <a:buFont typeface="Wingdings" panose="05000000000000000000" pitchFamily="2" charset="2"/>
              <a:buNone/>
              <a:defRPr/>
            </a:pPr>
            <a:r>
              <a:rPr lang="it-IT" sz="3200" b="1" dirty="0">
                <a:solidFill>
                  <a:schemeClr val="tx1"/>
                </a:solidFill>
                <a:effectLst>
                  <a:outerShdw blurRad="38100" dist="38100" dir="2700000" algn="tl">
                    <a:srgbClr val="000000">
                      <a:alpha val="43137"/>
                    </a:srgbClr>
                  </a:outerShdw>
                </a:effectLst>
                <a:latin typeface="Sylfaen" panose="010A0502050306030303" pitchFamily="18" charset="0"/>
                <a:cs typeface="Times New Roman" panose="02020603050405020304" pitchFamily="18" charset="0"/>
              </a:rPr>
              <a:t>Art. 560 c.p.c. </a:t>
            </a:r>
          </a:p>
          <a:p>
            <a:pPr marL="0" indent="0" algn="ctr">
              <a:buFont typeface="Wingdings" panose="05000000000000000000" pitchFamily="2" charset="2"/>
              <a:buNone/>
              <a:defRPr/>
            </a:pPr>
            <a:r>
              <a:rPr lang="it-IT" sz="3200" b="1" dirty="0">
                <a:solidFill>
                  <a:srgbClr val="0070C0"/>
                </a:solidFill>
                <a:effectLst>
                  <a:outerShdw blurRad="38100" dist="38100" dir="2700000" algn="tl">
                    <a:srgbClr val="000000">
                      <a:alpha val="43137"/>
                    </a:srgbClr>
                  </a:outerShdw>
                </a:effectLst>
                <a:latin typeface="Sylfaen" panose="010A0502050306030303" pitchFamily="18" charset="0"/>
                <a:cs typeface="Times New Roman" panose="02020603050405020304" pitchFamily="18" charset="0"/>
              </a:rPr>
              <a:t>L’ESECUTATO:</a:t>
            </a:r>
          </a:p>
          <a:p>
            <a:pPr algn="just">
              <a:buFont typeface="Wingdings" panose="05000000000000000000" pitchFamily="2" charset="2"/>
              <a:buChar char="Ø"/>
              <a:defRPr/>
            </a:pPr>
            <a:r>
              <a:rPr lang="it-IT" sz="2900" b="1" dirty="0">
                <a:solidFill>
                  <a:srgbClr val="FF0000"/>
                </a:solidFill>
                <a:effectLst>
                  <a:outerShdw blurRad="38100" dist="38100" dir="2700000" algn="tl">
                    <a:srgbClr val="000000">
                      <a:alpha val="43137"/>
                    </a:srgbClr>
                  </a:outerShdw>
                </a:effectLst>
                <a:latin typeface="Sylfaen" panose="010A0502050306030303" pitchFamily="18" charset="0"/>
                <a:cs typeface="Times New Roman" panose="02020603050405020304" pitchFamily="18" charset="0"/>
              </a:rPr>
              <a:t>è obbligato, unitamente ai membri del suo nucleo familiare, a conservare diligentemente il bene pignorato e a mantenere e tutelare la sua integrità</a:t>
            </a:r>
            <a:r>
              <a:rPr lang="it-IT" sz="2900" b="1" dirty="0">
                <a:solidFill>
                  <a:schemeClr val="tx1"/>
                </a:solidFill>
                <a:effectLst>
                  <a:outerShdw blurRad="38100" dist="38100" dir="2700000" algn="tl">
                    <a:srgbClr val="000000">
                      <a:alpha val="43137"/>
                    </a:srgbClr>
                  </a:outerShdw>
                </a:effectLst>
                <a:latin typeface="Sylfaen" panose="010A0502050306030303" pitchFamily="18" charset="0"/>
                <a:cs typeface="Times New Roman" panose="02020603050405020304" pitchFamily="18" charset="0"/>
              </a:rPr>
              <a:t> (commi 2 e 6);</a:t>
            </a:r>
          </a:p>
          <a:p>
            <a:pPr algn="just">
              <a:buFont typeface="Wingdings" panose="05000000000000000000" pitchFamily="2" charset="2"/>
              <a:buChar char="Ø"/>
              <a:defRPr/>
            </a:pPr>
            <a:r>
              <a:rPr lang="it-IT" sz="2900" b="1" dirty="0">
                <a:solidFill>
                  <a:srgbClr val="92D050"/>
                </a:solidFill>
                <a:effectLst>
                  <a:outerShdw blurRad="38100" dist="38100" dir="2700000" algn="tl">
                    <a:srgbClr val="000000">
                      <a:alpha val="43137"/>
                    </a:srgbClr>
                  </a:outerShdw>
                </a:effectLst>
                <a:latin typeface="Sylfaen" panose="010A0502050306030303" pitchFamily="18" charset="0"/>
                <a:cs typeface="Times New Roman" panose="02020603050405020304" pitchFamily="18" charset="0"/>
              </a:rPr>
              <a:t>deve consentire le visite all’immobile dei potenziali acquirenti, senza che sia ostacolato il diritto di visita degli interessati </a:t>
            </a:r>
            <a:r>
              <a:rPr lang="it-IT" sz="2900" b="1" dirty="0">
                <a:solidFill>
                  <a:schemeClr val="tx1"/>
                </a:solidFill>
                <a:effectLst>
                  <a:outerShdw blurRad="38100" dist="38100" dir="2700000" algn="tl">
                    <a:srgbClr val="000000">
                      <a:alpha val="43137"/>
                    </a:srgbClr>
                  </a:outerShdw>
                </a:effectLst>
                <a:latin typeface="Sylfaen" panose="010A0502050306030303" pitchFamily="18" charset="0"/>
                <a:cs typeface="Times New Roman" panose="02020603050405020304" pitchFamily="18" charset="0"/>
              </a:rPr>
              <a:t>(commi 4 e 6);</a:t>
            </a:r>
          </a:p>
          <a:p>
            <a:pPr algn="just">
              <a:buFont typeface="Wingdings" panose="05000000000000000000" pitchFamily="2" charset="2"/>
              <a:buChar char="Ø"/>
              <a:defRPr/>
            </a:pPr>
            <a:r>
              <a:rPr lang="it-IT" sz="2900" b="1" dirty="0">
                <a:solidFill>
                  <a:schemeClr val="accent1">
                    <a:lumMod val="75000"/>
                  </a:schemeClr>
                </a:solidFill>
                <a:effectLst>
                  <a:outerShdw blurRad="38100" dist="38100" dir="2700000" algn="tl">
                    <a:srgbClr val="000000">
                      <a:alpha val="43137"/>
                    </a:srgbClr>
                  </a:outerShdw>
                </a:effectLst>
                <a:latin typeface="Sylfaen" panose="010A0502050306030303" pitchFamily="18" charset="0"/>
                <a:cs typeface="Times New Roman" panose="02020603050405020304" pitchFamily="18" charset="0"/>
              </a:rPr>
              <a:t>non può concedere in locazione del bene senza l’autorizzazione del giudice dell’esecuzione </a:t>
            </a:r>
            <a:r>
              <a:rPr lang="it-IT" sz="2900" b="1" dirty="0">
                <a:solidFill>
                  <a:schemeClr val="tx1"/>
                </a:solidFill>
                <a:effectLst>
                  <a:outerShdw blurRad="38100" dist="38100" dir="2700000" algn="tl">
                    <a:srgbClr val="000000">
                      <a:alpha val="43137"/>
                    </a:srgbClr>
                  </a:outerShdw>
                </a:effectLst>
                <a:latin typeface="Sylfaen" panose="010A0502050306030303" pitchFamily="18" charset="0"/>
                <a:cs typeface="Times New Roman" panose="02020603050405020304" pitchFamily="18" charset="0"/>
              </a:rPr>
              <a:t>(comma 7);</a:t>
            </a:r>
          </a:p>
          <a:p>
            <a:pPr algn="just">
              <a:buFont typeface="Wingdings" panose="05000000000000000000" pitchFamily="2" charset="2"/>
              <a:buChar char="Ø"/>
              <a:defRPr/>
            </a:pPr>
            <a:r>
              <a:rPr lang="it-IT" sz="2900" b="1" dirty="0">
                <a:solidFill>
                  <a:srgbClr val="7030A0"/>
                </a:solidFill>
                <a:effectLst>
                  <a:outerShdw blurRad="38100" dist="38100" dir="2700000" algn="tl">
                    <a:srgbClr val="000000">
                      <a:alpha val="43137"/>
                    </a:srgbClr>
                  </a:outerShdw>
                </a:effectLst>
                <a:latin typeface="Sylfaen" panose="010A0502050306030303" pitchFamily="18" charset="0"/>
                <a:cs typeface="Times New Roman" panose="02020603050405020304" pitchFamily="18" charset="0"/>
              </a:rPr>
              <a:t>è tenuto al rispetto di tutti «gli altri obblighi che la legge pone a suo carico» </a:t>
            </a:r>
            <a:r>
              <a:rPr lang="it-IT" sz="2900" b="1" dirty="0">
                <a:solidFill>
                  <a:schemeClr val="tx1"/>
                </a:solidFill>
                <a:effectLst>
                  <a:outerShdw blurRad="38100" dist="38100" dir="2700000" algn="tl">
                    <a:srgbClr val="000000">
                      <a:alpha val="43137"/>
                    </a:srgbClr>
                  </a:outerShdw>
                </a:effectLst>
                <a:latin typeface="Sylfaen" panose="010A0502050306030303" pitchFamily="18" charset="0"/>
                <a:cs typeface="Times New Roman" panose="02020603050405020304" pitchFamily="18" charset="0"/>
              </a:rPr>
              <a:t>(comma 6).</a:t>
            </a:r>
          </a:p>
        </p:txBody>
      </p:sp>
      <p:pic>
        <p:nvPicPr>
          <p:cNvPr id="4" name="Immagine 3"/>
          <p:cNvPicPr>
            <a:picLocks noChangeAspect="1"/>
          </p:cNvPicPr>
          <p:nvPr/>
        </p:nvPicPr>
        <p:blipFill>
          <a:blip r:embed="rId2"/>
          <a:stretch>
            <a:fillRect/>
          </a:stretch>
        </p:blipFill>
        <p:spPr>
          <a:xfrm>
            <a:off x="365761" y="0"/>
            <a:ext cx="2917767" cy="1114425"/>
          </a:xfrm>
          <a:prstGeom prst="rect">
            <a:avLst/>
          </a:prstGeom>
        </p:spPr>
      </p:pic>
    </p:spTree>
    <p:extLst>
      <p:ext uri="{BB962C8B-B14F-4D97-AF65-F5344CB8AC3E}">
        <p14:creationId xmlns:p14="http://schemas.microsoft.com/office/powerpoint/2010/main" val="25765460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097280" y="253352"/>
            <a:ext cx="10058400" cy="1450757"/>
          </a:xfrm>
        </p:spPr>
        <p:txBody>
          <a:bodyPr>
            <a:normAutofit fontScale="90000"/>
          </a:bodyPr>
          <a:lstStyle/>
          <a:p>
            <a:pPr algn="ctr"/>
            <a:br>
              <a:rPr lang="it-IT" sz="6000" dirty="0"/>
            </a:br>
            <a:br>
              <a:rPr lang="it-IT" sz="6000" dirty="0"/>
            </a:br>
            <a:br>
              <a:rPr lang="it-IT" sz="6000" dirty="0"/>
            </a:br>
            <a:br>
              <a:rPr lang="it-IT" sz="6000" dirty="0"/>
            </a:br>
            <a:br>
              <a:rPr lang="it-IT" sz="6000" dirty="0"/>
            </a:br>
            <a:br>
              <a:rPr lang="it-IT" sz="6000" dirty="0"/>
            </a:br>
            <a:br>
              <a:rPr lang="it-IT" sz="6000" dirty="0"/>
            </a:br>
            <a:r>
              <a:rPr lang="it-IT" sz="4000" dirty="0">
                <a:latin typeface="Sylfaen" panose="010A0502050306030303" pitchFamily="18" charset="0"/>
              </a:rPr>
              <a:t>Immobile abitato dal debitore:</a:t>
            </a:r>
            <a:br>
              <a:rPr lang="it-IT" sz="4000" dirty="0">
                <a:latin typeface="Sylfaen" panose="010A0502050306030303" pitchFamily="18" charset="0"/>
              </a:rPr>
            </a:br>
            <a:r>
              <a:rPr lang="it-IT" sz="4000" dirty="0">
                <a:latin typeface="Sylfaen" panose="010A0502050306030303" pitchFamily="18" charset="0"/>
              </a:rPr>
              <a:t>in quali casi si libera </a:t>
            </a:r>
            <a:endParaRPr lang="it-IT" sz="3300" dirty="0">
              <a:latin typeface="Sylfaen" panose="010A0502050306030303" pitchFamily="18" charset="0"/>
            </a:endParaRPr>
          </a:p>
        </p:txBody>
      </p:sp>
      <p:sp>
        <p:nvSpPr>
          <p:cNvPr id="6" name="Segnaposto contenuto 5"/>
          <p:cNvSpPr>
            <a:spLocks noGrp="1"/>
          </p:cNvSpPr>
          <p:nvPr>
            <p:ph idx="1"/>
          </p:nvPr>
        </p:nvSpPr>
        <p:spPr>
          <a:xfrm>
            <a:off x="1164392" y="1795400"/>
            <a:ext cx="10058400" cy="4023360"/>
          </a:xfrm>
        </p:spPr>
        <p:txBody>
          <a:bodyPr>
            <a:normAutofit fontScale="62500" lnSpcReduction="20000"/>
          </a:bodyPr>
          <a:lstStyle/>
          <a:p>
            <a:pPr marL="0" indent="0" algn="ctr">
              <a:buFont typeface="Wingdings" panose="05000000000000000000" pitchFamily="2" charset="2"/>
              <a:buNone/>
              <a:defRPr/>
            </a:pPr>
            <a:r>
              <a:rPr lang="it-IT" sz="3600" b="1" dirty="0">
                <a:solidFill>
                  <a:srgbClr val="0070C0"/>
                </a:solidFill>
                <a:effectLst>
                  <a:outerShdw blurRad="38100" dist="38100" dir="2700000" algn="tl">
                    <a:srgbClr val="000000">
                      <a:alpha val="43137"/>
                    </a:srgbClr>
                  </a:outerShdw>
                </a:effectLst>
                <a:latin typeface="Sylfaen" panose="010A0502050306030303" pitchFamily="18" charset="0"/>
                <a:cs typeface="Times New Roman" panose="02020603050405020304" pitchFamily="18" charset="0"/>
              </a:rPr>
              <a:t>CONSERVAZIONE, MANUTENZIONE, TUTELA DELL’INTEGRITA’ DEL BENE</a:t>
            </a:r>
          </a:p>
          <a:p>
            <a:pPr marL="0" indent="0" algn="ctr">
              <a:buNone/>
              <a:defRPr/>
            </a:pPr>
            <a:r>
              <a:rPr lang="it-IT" sz="2900" b="1" dirty="0">
                <a:solidFill>
                  <a:srgbClr val="FFC000"/>
                </a:solidFill>
                <a:effectLst>
                  <a:outerShdw blurRad="38100" dist="38100" dir="2700000" algn="tl">
                    <a:srgbClr val="000000">
                      <a:alpha val="43137"/>
                    </a:srgbClr>
                  </a:outerShdw>
                </a:effectLst>
                <a:latin typeface="Sylfaen" panose="010A0502050306030303" pitchFamily="18" charset="0"/>
                <a:cs typeface="Times New Roman" panose="02020603050405020304" pitchFamily="18" charset="0"/>
              </a:rPr>
              <a:t>SOGGETTI OBBLIGATI</a:t>
            </a:r>
          </a:p>
          <a:p>
            <a:pPr marL="0" indent="0" algn="just">
              <a:buNone/>
              <a:defRPr/>
            </a:pPr>
            <a:r>
              <a:rPr lang="it-IT" sz="2900" b="1" dirty="0">
                <a:solidFill>
                  <a:srgbClr val="FF0000"/>
                </a:solidFill>
                <a:effectLst>
                  <a:outerShdw blurRad="38100" dist="38100" dir="2700000" algn="tl">
                    <a:srgbClr val="000000">
                      <a:alpha val="43137"/>
                    </a:srgbClr>
                  </a:outerShdw>
                </a:effectLst>
                <a:latin typeface="Sylfaen" panose="010A0502050306030303" pitchFamily="18" charset="0"/>
                <a:cs typeface="Times New Roman" panose="02020603050405020304" pitchFamily="18" charset="0"/>
              </a:rPr>
              <a:t>Il debitore e i membri del suo nucleo familiare </a:t>
            </a:r>
          </a:p>
          <a:p>
            <a:pPr marL="0" indent="0" algn="ctr">
              <a:buNone/>
              <a:defRPr/>
            </a:pPr>
            <a:r>
              <a:rPr lang="it-IT" sz="2900" b="1" dirty="0">
                <a:solidFill>
                  <a:srgbClr val="FFC000"/>
                </a:solidFill>
                <a:effectLst>
                  <a:outerShdw blurRad="38100" dist="38100" dir="2700000" algn="tl">
                    <a:srgbClr val="000000">
                      <a:alpha val="43137"/>
                    </a:srgbClr>
                  </a:outerShdw>
                </a:effectLst>
                <a:latin typeface="Sylfaen" panose="010A0502050306030303" pitchFamily="18" charset="0"/>
                <a:cs typeface="Times New Roman" panose="02020603050405020304" pitchFamily="18" charset="0"/>
              </a:rPr>
              <a:t>RATIO </a:t>
            </a:r>
          </a:p>
          <a:p>
            <a:pPr marL="0" indent="0" algn="just">
              <a:buNone/>
              <a:defRPr/>
            </a:pPr>
            <a:r>
              <a:rPr lang="it-IT" sz="2900" b="1" dirty="0">
                <a:solidFill>
                  <a:srgbClr val="FF0000"/>
                </a:solidFill>
                <a:effectLst>
                  <a:outerShdw blurRad="38100" dist="38100" dir="2700000" algn="tl">
                    <a:srgbClr val="000000">
                      <a:alpha val="43137"/>
                    </a:srgbClr>
                  </a:outerShdw>
                </a:effectLst>
                <a:latin typeface="Sylfaen" panose="010A0502050306030303" pitchFamily="18" charset="0"/>
                <a:cs typeface="Times New Roman" panose="02020603050405020304" pitchFamily="18" charset="0"/>
              </a:rPr>
              <a:t>Preservare nell’interesse della procedura il valore economico dell’immobile come esistente al momento del pignoramento</a:t>
            </a:r>
          </a:p>
          <a:p>
            <a:pPr marL="0" indent="0" algn="ctr">
              <a:buNone/>
              <a:defRPr/>
            </a:pPr>
            <a:r>
              <a:rPr lang="it-IT" sz="2900" b="1" dirty="0">
                <a:solidFill>
                  <a:srgbClr val="FFC000"/>
                </a:solidFill>
                <a:effectLst>
                  <a:outerShdw blurRad="38100" dist="38100" dir="2700000" algn="tl">
                    <a:srgbClr val="000000">
                      <a:alpha val="43137"/>
                    </a:srgbClr>
                  </a:outerShdw>
                </a:effectLst>
                <a:latin typeface="Sylfaen" panose="010A0502050306030303" pitchFamily="18" charset="0"/>
                <a:cs typeface="Times New Roman" panose="02020603050405020304" pitchFamily="18" charset="0"/>
              </a:rPr>
              <a:t>ELEMENTO OGGETTIVO  </a:t>
            </a:r>
          </a:p>
          <a:p>
            <a:pPr marL="0" indent="0" algn="just">
              <a:buNone/>
              <a:defRPr/>
            </a:pPr>
            <a:r>
              <a:rPr lang="it-IT" sz="2900" b="1" dirty="0">
                <a:solidFill>
                  <a:srgbClr val="FF0000"/>
                </a:solidFill>
                <a:effectLst>
                  <a:outerShdw blurRad="38100" dist="38100" dir="2700000" algn="tl">
                    <a:srgbClr val="000000">
                      <a:alpha val="43137"/>
                    </a:srgbClr>
                  </a:outerShdw>
                </a:effectLst>
                <a:latin typeface="Sylfaen" panose="010A0502050306030303" pitchFamily="18" charset="0"/>
                <a:cs typeface="Times New Roman" panose="02020603050405020304" pitchFamily="18" charset="0"/>
              </a:rPr>
              <a:t>Adozione di tutti gli accorgimenti (una tantum o continuativi) volti ad evitare alterazioni peggiorative delle condizioni dell’immobile (nonché di pertinenze ed accessori), salvo il normale deterioramento per l’uso</a:t>
            </a:r>
          </a:p>
          <a:p>
            <a:pPr marL="0" indent="0" algn="ctr">
              <a:buNone/>
              <a:defRPr/>
            </a:pPr>
            <a:r>
              <a:rPr lang="it-IT" sz="2900" b="1" dirty="0">
                <a:solidFill>
                  <a:srgbClr val="FFC000"/>
                </a:solidFill>
                <a:effectLst>
                  <a:outerShdw blurRad="38100" dist="38100" dir="2700000" algn="tl">
                    <a:srgbClr val="000000">
                      <a:alpha val="43137"/>
                    </a:srgbClr>
                  </a:outerShdw>
                </a:effectLst>
                <a:latin typeface="Sylfaen" panose="010A0502050306030303" pitchFamily="18" charset="0"/>
                <a:cs typeface="Times New Roman" panose="02020603050405020304" pitchFamily="18" charset="0"/>
              </a:rPr>
              <a:t>ELEMENTO SOGGETTIVO</a:t>
            </a:r>
          </a:p>
          <a:p>
            <a:pPr marL="0" indent="0" algn="just">
              <a:buNone/>
              <a:defRPr/>
            </a:pPr>
            <a:r>
              <a:rPr lang="it-IT" sz="2900" b="1" dirty="0">
                <a:solidFill>
                  <a:srgbClr val="FF0000"/>
                </a:solidFill>
                <a:effectLst>
                  <a:outerShdw blurRad="38100" dist="38100" dir="2700000" algn="tl">
                    <a:srgbClr val="000000">
                      <a:alpha val="43137"/>
                    </a:srgbClr>
                  </a:outerShdw>
                </a:effectLst>
                <a:latin typeface="Sylfaen" panose="010A0502050306030303" pitchFamily="18" charset="0"/>
                <a:cs typeface="Times New Roman" panose="02020603050405020304" pitchFamily="18" charset="0"/>
              </a:rPr>
              <a:t>Diligenza del buon padre di famiglia (comma 2), inosservanza con dolo o colpa (comma 6)</a:t>
            </a:r>
          </a:p>
        </p:txBody>
      </p:sp>
      <p:pic>
        <p:nvPicPr>
          <p:cNvPr id="4" name="Immagine 3"/>
          <p:cNvPicPr>
            <a:picLocks noChangeAspect="1"/>
          </p:cNvPicPr>
          <p:nvPr/>
        </p:nvPicPr>
        <p:blipFill>
          <a:blip r:embed="rId2"/>
          <a:stretch>
            <a:fillRect/>
          </a:stretch>
        </p:blipFill>
        <p:spPr>
          <a:xfrm>
            <a:off x="365761" y="0"/>
            <a:ext cx="2917767" cy="1114425"/>
          </a:xfrm>
          <a:prstGeom prst="rect">
            <a:avLst/>
          </a:prstGeom>
        </p:spPr>
      </p:pic>
    </p:spTree>
    <p:extLst>
      <p:ext uri="{BB962C8B-B14F-4D97-AF65-F5344CB8AC3E}">
        <p14:creationId xmlns:p14="http://schemas.microsoft.com/office/powerpoint/2010/main" val="2550941894"/>
      </p:ext>
    </p:extLst>
  </p:cSld>
  <p:clrMapOvr>
    <a:masterClrMapping/>
  </p:clrMapOvr>
</p:sld>
</file>

<file path=ppt/theme/theme1.xml><?xml version="1.0" encoding="utf-8"?>
<a:theme xmlns:a="http://schemas.openxmlformats.org/drawingml/2006/main" name="Retrospettivo">
  <a:themeElements>
    <a:clrScheme name="Retrospettivo">
      <a:dk1>
        <a:sysClr val="windowText" lastClr="000000"/>
      </a:dk1>
      <a:lt1>
        <a:sysClr val="window" lastClr="FFFFFF"/>
      </a:lt1>
      <a:dk2>
        <a:srgbClr val="344068"/>
      </a:dk2>
      <a:lt2>
        <a:srgbClr val="D9E0E6"/>
      </a:lt2>
      <a:accent1>
        <a:srgbClr val="1CADE4"/>
      </a:accent1>
      <a:accent2>
        <a:srgbClr val="2683C6"/>
      </a:accent2>
      <a:accent3>
        <a:srgbClr val="28C4CC"/>
      </a:accent3>
      <a:accent4>
        <a:srgbClr val="42BA97"/>
      </a:accent4>
      <a:accent5>
        <a:srgbClr val="3E8853"/>
      </a:accent5>
      <a:accent6>
        <a:srgbClr val="62A39F"/>
      </a:accent6>
      <a:hlink>
        <a:srgbClr val="6EAC1C"/>
      </a:hlink>
      <a:folHlink>
        <a:srgbClr val="B26B02"/>
      </a:folHlink>
    </a:clrScheme>
    <a:fontScheme name="Retrospettivo">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ttivo">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docProps/app.xml><?xml version="1.0" encoding="utf-8"?>
<Properties xmlns="http://schemas.openxmlformats.org/officeDocument/2006/extended-properties" xmlns:vt="http://schemas.openxmlformats.org/officeDocument/2006/docPropsVTypes">
  <Template>Retrospect</Template>
  <TotalTime>3051</TotalTime>
  <Words>3227</Words>
  <Application>Microsoft Office PowerPoint</Application>
  <PresentationFormat>Widescreen</PresentationFormat>
  <Paragraphs>336</Paragraphs>
  <Slides>40</Slides>
  <Notes>0</Notes>
  <HiddenSlides>0</HiddenSlides>
  <MMClips>0</MMClips>
  <ScaleCrop>false</ScaleCrop>
  <HeadingPairs>
    <vt:vector size="6" baseType="variant">
      <vt:variant>
        <vt:lpstr>Caratteri utilizzati</vt:lpstr>
      </vt:variant>
      <vt:variant>
        <vt:i4>7</vt:i4>
      </vt:variant>
      <vt:variant>
        <vt:lpstr>Tema</vt:lpstr>
      </vt:variant>
      <vt:variant>
        <vt:i4>1</vt:i4>
      </vt:variant>
      <vt:variant>
        <vt:lpstr>Titoli diapositive</vt:lpstr>
      </vt:variant>
      <vt:variant>
        <vt:i4>40</vt:i4>
      </vt:variant>
    </vt:vector>
  </HeadingPairs>
  <TitlesOfParts>
    <vt:vector size="48" baseType="lpstr">
      <vt:lpstr>Arial</vt:lpstr>
      <vt:lpstr>Calibri</vt:lpstr>
      <vt:lpstr>Calibri Light</vt:lpstr>
      <vt:lpstr>Courier New</vt:lpstr>
      <vt:lpstr>Sylfaen</vt:lpstr>
      <vt:lpstr>Times New Roman</vt:lpstr>
      <vt:lpstr>Wingdings</vt:lpstr>
      <vt:lpstr>Retrospettivo</vt:lpstr>
      <vt:lpstr>        L’ordine di liberazione  tra vecchi dubbi e nuove incertezze </vt:lpstr>
      <vt:lpstr>       Immobile abitato dal debitore: la norma</vt:lpstr>
      <vt:lpstr>       Immobile abitato dal debitore: perchè si libera </vt:lpstr>
      <vt:lpstr>       Immobile abitato dal debitore: perchè si libera </vt:lpstr>
      <vt:lpstr>       Immobile abitato dal debitore: perché si libera </vt:lpstr>
      <vt:lpstr>       Immobile abitato dal debitore: perchè si libera </vt:lpstr>
      <vt:lpstr>       Immobile abitato dal debitore: perchè si libera </vt:lpstr>
      <vt:lpstr>       Immobile abitato dal debitore: in quali casi si libera </vt:lpstr>
      <vt:lpstr>       Immobile abitato dal debitore: in quali casi si libera </vt:lpstr>
      <vt:lpstr>       Immobile abitato dal debitore: in quali casi si libera </vt:lpstr>
      <vt:lpstr>       Immobile abitato dal debitore: in quali casi si libera </vt:lpstr>
      <vt:lpstr>       Immobile abitato dal debitore: in quali casi si libera </vt:lpstr>
      <vt:lpstr>       Immobile abitato dal debitore: in quali casi si libera </vt:lpstr>
      <vt:lpstr>       Immobile abitato dal debitore: in quali casi si libera </vt:lpstr>
      <vt:lpstr>       Immobile abitato dal debitore: in quali casi si libera </vt:lpstr>
      <vt:lpstr>       Immobile abitato dal debitore: in quali casi si libera </vt:lpstr>
      <vt:lpstr>       Immobile abitato dal debitore: in quali casi si libera </vt:lpstr>
      <vt:lpstr>       Immobile abitato dal debitore: in quali casi si libera </vt:lpstr>
      <vt:lpstr>       Immobile abitato dal debitore: in quali casi si libera </vt:lpstr>
      <vt:lpstr>       Immobile abitato dal debitore: in quali casi si libera </vt:lpstr>
      <vt:lpstr>       Immobile abitato dal debitore: in quali casi si libera </vt:lpstr>
      <vt:lpstr>       Immobile abitato dal debitore: il ruolo del custode </vt:lpstr>
      <vt:lpstr>       Immobile abitato dal debitore: il ruolo del custode </vt:lpstr>
      <vt:lpstr>       Immobile abitato dal debitore: il ruolo del custode </vt:lpstr>
      <vt:lpstr>       Immobile abitato dal debitore: come si libera </vt:lpstr>
      <vt:lpstr>       Immobile abitato dal debitore: come si libera </vt:lpstr>
      <vt:lpstr>       Immobile abitato dal debitore: come si libera </vt:lpstr>
      <vt:lpstr>       Immobile abitato dal debitore: come si libera </vt:lpstr>
      <vt:lpstr>       Immobile abitato dal debitore: come si libera </vt:lpstr>
      <vt:lpstr>       Immobile abitato dal debitore: come si libera </vt:lpstr>
      <vt:lpstr>       Immobile abitato dal debitore: come si libera </vt:lpstr>
      <vt:lpstr>       Immobile abitato dal debitore: come si libera </vt:lpstr>
      <vt:lpstr>       Immobile abitato dal debitore: come si libera </vt:lpstr>
      <vt:lpstr>       Immobile abitato dal debitore: come si libera </vt:lpstr>
      <vt:lpstr>       Immobile abitato dal debitore: come si libera </vt:lpstr>
      <vt:lpstr>       Immobile abitato dal debitore: come si libera </vt:lpstr>
      <vt:lpstr>       Immobile abitato dal debitore: come si libera </vt:lpstr>
      <vt:lpstr>       Immobile abitato dal debitore: come si libera </vt:lpstr>
      <vt:lpstr>       Immobile abitato dal debitore: come si libera </vt:lpstr>
      <vt:lpstr>       Immobile abitato dal debitore: come si libera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 poteri del G.E. ed il processo esecutivo dopo l’emergenza da Covid-19</dc:title>
  <dc:creator>Fabrizio Minutoli</dc:creator>
  <cp:lastModifiedBy>Raffaele Rossi</cp:lastModifiedBy>
  <cp:revision>133</cp:revision>
  <cp:lastPrinted>2020-04-18T18:11:08Z</cp:lastPrinted>
  <dcterms:created xsi:type="dcterms:W3CDTF">2020-04-17T15:00:38Z</dcterms:created>
  <dcterms:modified xsi:type="dcterms:W3CDTF">2020-05-20T17:41:15Z</dcterms:modified>
</cp:coreProperties>
</file>