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73" r:id="rId15"/>
    <p:sldId id="269" r:id="rId16"/>
    <p:sldId id="270" r:id="rId17"/>
    <p:sldId id="271" r:id="rId18"/>
    <p:sldId id="274" r:id="rId19"/>
    <p:sldId id="276" r:id="rId20"/>
    <p:sldId id="275" r:id="rId21"/>
    <p:sldId id="277" r:id="rId22"/>
    <p:sldId id="278" r:id="rId23"/>
    <p:sldId id="279" r:id="rId24"/>
    <p:sldId id="280" r:id="rId25"/>
    <p:sldId id="281" r:id="rId26"/>
    <p:sldId id="282" r:id="rId27"/>
    <p:sldId id="283" r:id="rId28"/>
    <p:sldId id="284" r:id="rId29"/>
    <p:sldId id="285" r:id="rId30"/>
    <p:sldId id="286" r:id="rId31"/>
    <p:sldId id="288"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6433" autoAdjust="0"/>
  </p:normalViewPr>
  <p:slideViewPr>
    <p:cSldViewPr snapToGrid="0">
      <p:cViewPr varScale="1">
        <p:scale>
          <a:sx n="112" d="100"/>
          <a:sy n="112"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4800" dirty="0"/>
              <a:t>«</a:t>
            </a:r>
            <a:r>
              <a:rPr lang="it-IT" sz="4800" dirty="0" err="1"/>
              <a:t>Cespec</a:t>
            </a:r>
            <a:r>
              <a:rPr lang="it-IT" sz="4800" dirty="0"/>
              <a:t> on teams»</a:t>
            </a:r>
            <a:br>
              <a:rPr lang="it-IT" sz="4800" dirty="0"/>
            </a:br>
            <a:r>
              <a:rPr lang="it-IT" sz="4800" b="1" dirty="0"/>
              <a:t>Il </a:t>
            </a:r>
            <a:r>
              <a:rPr lang="it-IT" sz="4800" b="1" dirty="0" err="1"/>
              <a:t>g.d</a:t>
            </a:r>
            <a:r>
              <a:rPr lang="it-IT" sz="4800" b="1" dirty="0"/>
              <a:t>. e la verifica dello stato passivo</a:t>
            </a:r>
          </a:p>
        </p:txBody>
      </p:sp>
      <p:sp>
        <p:nvSpPr>
          <p:cNvPr id="3" name="Sottotitolo 2"/>
          <p:cNvSpPr>
            <a:spLocks noGrp="1"/>
          </p:cNvSpPr>
          <p:nvPr>
            <p:ph type="subTitle" idx="1"/>
          </p:nvPr>
        </p:nvSpPr>
        <p:spPr/>
        <p:txBody>
          <a:bodyPr/>
          <a:lstStyle/>
          <a:p>
            <a:r>
              <a:rPr lang="it-IT" dirty="0"/>
              <a:t>Dott. Pasquale Russolillo </a:t>
            </a:r>
          </a:p>
          <a:p>
            <a:r>
              <a:rPr lang="it-IT" dirty="0"/>
              <a:t>Giudice Delegato del Tribunale di Avellino</a:t>
            </a:r>
          </a:p>
        </p:txBody>
      </p:sp>
      <p:pic>
        <p:nvPicPr>
          <p:cNvPr id="4" name="Immagine 3"/>
          <p:cNvPicPr>
            <a:picLocks noChangeAspect="1"/>
          </p:cNvPicPr>
          <p:nvPr/>
        </p:nvPicPr>
        <p:blipFill>
          <a:blip r:embed="rId2"/>
          <a:stretch>
            <a:fillRect/>
          </a:stretch>
        </p:blipFill>
        <p:spPr>
          <a:xfrm>
            <a:off x="5041557" y="5337634"/>
            <a:ext cx="3033489" cy="863188"/>
          </a:xfrm>
          <a:prstGeom prst="rect">
            <a:avLst/>
          </a:prstGeom>
        </p:spPr>
      </p:pic>
    </p:spTree>
    <p:extLst>
      <p:ext uri="{BB962C8B-B14F-4D97-AF65-F5344CB8AC3E}">
        <p14:creationId xmlns:p14="http://schemas.microsoft.com/office/powerpoint/2010/main" val="4189138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novità del codice della crisi (d.lgs. 12 gennaio 2019, n. 14)</a:t>
            </a:r>
          </a:p>
        </p:txBody>
      </p:sp>
      <p:sp>
        <p:nvSpPr>
          <p:cNvPr id="3" name="Segnaposto contenuto 2"/>
          <p:cNvSpPr>
            <a:spLocks noGrp="1"/>
          </p:cNvSpPr>
          <p:nvPr>
            <p:ph idx="1"/>
          </p:nvPr>
        </p:nvSpPr>
        <p:spPr/>
        <p:txBody>
          <a:bodyPr/>
          <a:lstStyle/>
          <a:p>
            <a:r>
              <a:rPr lang="it-IT" dirty="0"/>
              <a:t>L. 155/2017 (art. 7 co. 8 </a:t>
            </a:r>
            <a:r>
              <a:rPr lang="it-IT" dirty="0" err="1"/>
              <a:t>lett</a:t>
            </a:r>
            <a:r>
              <a:rPr lang="it-IT" dirty="0"/>
              <a:t>. f) </a:t>
            </a:r>
          </a:p>
          <a:p>
            <a:r>
              <a:rPr lang="it-IT" dirty="0"/>
              <a:t>Art. 201 co. 1 </a:t>
            </a:r>
            <a:r>
              <a:rPr lang="it-IT" dirty="0" err="1"/>
              <a:t>c.c.i</a:t>
            </a:r>
            <a:r>
              <a:rPr lang="it-IT" dirty="0"/>
              <a:t>. – prevede che il titolare di ipoteca su beni del terzo datore sottoposto a liquidazione giudiziale presenta in sede di verifica «</a:t>
            </a:r>
            <a:r>
              <a:rPr lang="it-IT" b="1" dirty="0">
                <a:solidFill>
                  <a:srgbClr val="FF0000"/>
                </a:solidFill>
              </a:rPr>
              <a:t>domanda di partecipazione al riparto delle somme ricavate dalla liquidazione dell’immobile ipotecato</a:t>
            </a:r>
            <a:r>
              <a:rPr lang="it-IT" b="1" dirty="0"/>
              <a:t>»</a:t>
            </a:r>
          </a:p>
          <a:p>
            <a:r>
              <a:rPr lang="it-IT" dirty="0"/>
              <a:t>Art. 201 co. 3 </a:t>
            </a:r>
            <a:r>
              <a:rPr lang="it-IT" dirty="0" err="1"/>
              <a:t>c.c.i</a:t>
            </a:r>
            <a:r>
              <a:rPr lang="it-IT" dirty="0"/>
              <a:t>. – stabilisce che il ricorso deve specificare «</a:t>
            </a:r>
            <a:r>
              <a:rPr lang="it-IT" b="1" dirty="0">
                <a:solidFill>
                  <a:srgbClr val="FF0000"/>
                </a:solidFill>
              </a:rPr>
              <a:t>l’ammontare del credito per il quale si intende partecipare al riparto</a:t>
            </a:r>
            <a:r>
              <a:rPr lang="it-IT" b="1" dirty="0"/>
              <a:t>»</a:t>
            </a:r>
          </a:p>
          <a:p>
            <a:pPr algn="just"/>
            <a:r>
              <a:rPr lang="it-IT" dirty="0"/>
              <a:t>Art. 204 co. 5 </a:t>
            </a:r>
            <a:r>
              <a:rPr lang="it-IT" dirty="0" err="1"/>
              <a:t>c.c.i</a:t>
            </a:r>
            <a:r>
              <a:rPr lang="it-IT" dirty="0"/>
              <a:t>. – attribuisce efficacia solo </a:t>
            </a:r>
            <a:r>
              <a:rPr lang="it-IT" b="1" dirty="0" err="1"/>
              <a:t>endoconcorsuale</a:t>
            </a:r>
            <a:r>
              <a:rPr lang="it-IT" b="1" dirty="0"/>
              <a:t> </a:t>
            </a:r>
            <a:r>
              <a:rPr lang="it-IT" dirty="0"/>
              <a:t>alle decisioni sul diritto di partecipare al riparto</a:t>
            </a:r>
          </a:p>
        </p:txBody>
      </p:sp>
    </p:spTree>
    <p:extLst>
      <p:ext uri="{BB962C8B-B14F-4D97-AF65-F5344CB8AC3E}">
        <p14:creationId xmlns:p14="http://schemas.microsoft.com/office/powerpoint/2010/main" val="992081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Considerazioni sulla riforma</a:t>
            </a:r>
          </a:p>
        </p:txBody>
      </p:sp>
      <p:sp>
        <p:nvSpPr>
          <p:cNvPr id="3" name="Segnaposto contenuto 2"/>
          <p:cNvSpPr>
            <a:spLocks noGrp="1"/>
          </p:cNvSpPr>
          <p:nvPr>
            <p:ph idx="1"/>
          </p:nvPr>
        </p:nvSpPr>
        <p:spPr>
          <a:xfrm>
            <a:off x="1371600" y="1680519"/>
            <a:ext cx="9601200" cy="4917989"/>
          </a:xfrm>
        </p:spPr>
        <p:txBody>
          <a:bodyPr>
            <a:normAutofit/>
          </a:bodyPr>
          <a:lstStyle/>
          <a:p>
            <a:r>
              <a:rPr lang="it-IT" dirty="0"/>
              <a:t>La nuova disciplina estende le regole del concorso formale anche al titolare di ipoteca su beni del terzo datore sottoposto a liquidazione giudiziale, </a:t>
            </a:r>
            <a:r>
              <a:rPr lang="it-IT" b="1" dirty="0"/>
              <a:t>anticipando</a:t>
            </a:r>
            <a:r>
              <a:rPr lang="it-IT" dirty="0"/>
              <a:t> alla fase di verifica l’accertamento del diritto di partecipazione al riparto</a:t>
            </a:r>
          </a:p>
          <a:p>
            <a:r>
              <a:rPr lang="it-IT" dirty="0"/>
              <a:t>La verifica è estesa alla «</a:t>
            </a:r>
            <a:r>
              <a:rPr lang="it-IT" b="1" dirty="0"/>
              <a:t>misura della partecipazione</a:t>
            </a:r>
            <a:r>
              <a:rPr lang="it-IT" dirty="0"/>
              <a:t>» e dunque all’esistenza ed entità del debito sottostante</a:t>
            </a:r>
          </a:p>
          <a:p>
            <a:r>
              <a:rPr lang="it-IT" dirty="0"/>
              <a:t>Non è previsto contraddittorio del debitore garantito</a:t>
            </a:r>
          </a:p>
          <a:p>
            <a:r>
              <a:rPr lang="it-IT" dirty="0"/>
              <a:t>Cosa accade in caso di pendenza alla data della verifica di un giudizio fra il debitore e il terzo datore sull’esistenza o entità del debito? </a:t>
            </a:r>
            <a:r>
              <a:rPr lang="it-IT" b="1" dirty="0"/>
              <a:t>Sospensione ex art. 295 </a:t>
            </a:r>
            <a:r>
              <a:rPr lang="it-IT" b="1" dirty="0" err="1"/>
              <a:t>c.p.c.</a:t>
            </a:r>
            <a:r>
              <a:rPr lang="it-IT" b="1" dirty="0"/>
              <a:t>?</a:t>
            </a:r>
          </a:p>
          <a:p>
            <a:r>
              <a:rPr lang="it-IT" dirty="0"/>
              <a:t>Le nuove disposizioni sulla domanda di partecipazione alla distribuzione si applicano anche ad altre «domande di separazione» delle somme ricavate dalla vendita? Es. </a:t>
            </a:r>
            <a:r>
              <a:rPr lang="it-IT" b="1" dirty="0"/>
              <a:t>ipoteca iscritta su beni acquistati dal debitore; ipoteca iscritta su bene riacquistato alla massa tramite revocatoria; diritto del creditore vittorioso in revocatoria su beni del debitore sottoposto alla liquidazione giudiziale (</a:t>
            </a:r>
            <a:r>
              <a:rPr lang="it-IT" b="1" dirty="0" err="1"/>
              <a:t>Cass</a:t>
            </a:r>
            <a:r>
              <a:rPr lang="it-IT" b="1" dirty="0"/>
              <a:t>. 25850/2011)</a:t>
            </a:r>
          </a:p>
        </p:txBody>
      </p:sp>
    </p:spTree>
    <p:extLst>
      <p:ext uri="{BB962C8B-B14F-4D97-AF65-F5344CB8AC3E}">
        <p14:creationId xmlns:p14="http://schemas.microsoft.com/office/powerpoint/2010/main" val="3109119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800" dirty="0"/>
              <a:t>Caso  2</a:t>
            </a:r>
            <a:br>
              <a:rPr lang="it-IT" sz="4800" dirty="0"/>
            </a:br>
            <a:r>
              <a:rPr lang="it-IT" sz="4800" dirty="0"/>
              <a:t>VERIFICA DEL PASSIVO e GIUDIZI PENDENTI SU DOMANDE PREGIUDIZIALI – DEROGA AL CONCORSO FORMALE? </a:t>
            </a:r>
          </a:p>
        </p:txBody>
      </p:sp>
      <p:sp>
        <p:nvSpPr>
          <p:cNvPr id="3" name="Segnaposto testo 2"/>
          <p:cNvSpPr>
            <a:spLocks noGrp="1"/>
          </p:cNvSpPr>
          <p:nvPr>
            <p:ph type="body" idx="1"/>
          </p:nvPr>
        </p:nvSpPr>
        <p:spPr/>
        <p:txBody>
          <a:bodyPr>
            <a:noAutofit/>
          </a:bodyPr>
          <a:lstStyle/>
          <a:p>
            <a:r>
              <a:rPr lang="it-IT" sz="3200" dirty="0"/>
              <a:t>La domanda di risoluzione contrattuale «quesita» e la tutela restitutoria in sede di verifica</a:t>
            </a:r>
          </a:p>
          <a:p>
            <a:endParaRPr lang="it-IT" sz="3200" dirty="0"/>
          </a:p>
        </p:txBody>
      </p:sp>
    </p:spTree>
    <p:extLst>
      <p:ext uri="{BB962C8B-B14F-4D97-AF65-F5344CB8AC3E}">
        <p14:creationId xmlns:p14="http://schemas.microsoft.com/office/powerpoint/2010/main" val="3280789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224481"/>
            <a:ext cx="9601200" cy="1485900"/>
          </a:xfrm>
        </p:spPr>
        <p:txBody>
          <a:bodyPr>
            <a:noAutofit/>
          </a:bodyPr>
          <a:lstStyle/>
          <a:p>
            <a:r>
              <a:rPr lang="it-IT" sz="3600" dirty="0"/>
              <a:t>La questione: prima che sia concluso un giudizio «quesito» di risoluzione di un contratto ad effetti traslativi è depositato ricorso ex art. 103 </a:t>
            </a:r>
            <a:r>
              <a:rPr lang="it-IT" sz="3600" dirty="0" err="1"/>
              <a:t>l.f.</a:t>
            </a:r>
            <a:r>
              <a:rPr lang="it-IT" sz="3600" dirty="0"/>
              <a:t> per la restituzione del bene</a:t>
            </a:r>
          </a:p>
        </p:txBody>
      </p:sp>
      <p:sp>
        <p:nvSpPr>
          <p:cNvPr id="3" name="Segnaposto testo 2"/>
          <p:cNvSpPr>
            <a:spLocks noGrp="1"/>
          </p:cNvSpPr>
          <p:nvPr>
            <p:ph type="body" idx="1"/>
          </p:nvPr>
        </p:nvSpPr>
        <p:spPr/>
        <p:txBody>
          <a:bodyPr/>
          <a:lstStyle/>
          <a:p>
            <a:r>
              <a:rPr lang="it-IT" b="1" dirty="0">
                <a:solidFill>
                  <a:srgbClr val="FF0000"/>
                </a:solidFill>
              </a:rPr>
              <a:t>Quesiti</a:t>
            </a:r>
          </a:p>
        </p:txBody>
      </p:sp>
      <p:sp>
        <p:nvSpPr>
          <p:cNvPr id="4" name="Segnaposto contenuto 3"/>
          <p:cNvSpPr>
            <a:spLocks noGrp="1"/>
          </p:cNvSpPr>
          <p:nvPr>
            <p:ph sz="half" idx="2"/>
          </p:nvPr>
        </p:nvSpPr>
        <p:spPr>
          <a:xfrm>
            <a:off x="1371600" y="3305207"/>
            <a:ext cx="4443984" cy="3342728"/>
          </a:xfrm>
        </p:spPr>
        <p:txBody>
          <a:bodyPr>
            <a:normAutofit fontScale="92500" lnSpcReduction="20000"/>
          </a:bodyPr>
          <a:lstStyle/>
          <a:p>
            <a:r>
              <a:rPr lang="it-IT" dirty="0"/>
              <a:t>Il giudice delegato deve arrestare il suo sindacato in pendenza di una domanda pregiudiziale di risoluzione «quesita» ex art. 72 co. 5 </a:t>
            </a:r>
            <a:r>
              <a:rPr lang="it-IT" dirty="0" err="1"/>
              <a:t>l.f.</a:t>
            </a:r>
            <a:r>
              <a:rPr lang="it-IT" dirty="0"/>
              <a:t> e non ancora definita?</a:t>
            </a:r>
          </a:p>
          <a:p>
            <a:r>
              <a:rPr lang="it-IT" dirty="0"/>
              <a:t>In caso di risposta positiva il </a:t>
            </a:r>
            <a:r>
              <a:rPr lang="it-IT" dirty="0" err="1"/>
              <a:t>g.d</a:t>
            </a:r>
            <a:r>
              <a:rPr lang="it-IT" dirty="0"/>
              <a:t>. deve «sospendere» il procedimento di verifica ex art. 295 </a:t>
            </a:r>
            <a:r>
              <a:rPr lang="it-IT" dirty="0" err="1"/>
              <a:t>c.p.c.</a:t>
            </a:r>
            <a:r>
              <a:rPr lang="it-IT" dirty="0"/>
              <a:t> o ammettere con riserva?</a:t>
            </a:r>
          </a:p>
          <a:p>
            <a:r>
              <a:rPr lang="it-IT" dirty="0"/>
              <a:t>In caso di risposta negativa la decisione sulla questione pregiudiziale ha effetto ai soli fini del concorso?</a:t>
            </a:r>
          </a:p>
        </p:txBody>
      </p:sp>
      <p:sp>
        <p:nvSpPr>
          <p:cNvPr id="5" name="Segnaposto testo 4"/>
          <p:cNvSpPr>
            <a:spLocks noGrp="1"/>
          </p:cNvSpPr>
          <p:nvPr>
            <p:ph type="body" sz="quarter" idx="3"/>
          </p:nvPr>
        </p:nvSpPr>
        <p:spPr/>
        <p:txBody>
          <a:bodyPr/>
          <a:lstStyle/>
          <a:p>
            <a:r>
              <a:rPr lang="it-IT" b="1" dirty="0">
                <a:solidFill>
                  <a:srgbClr val="FF0000"/>
                </a:solidFill>
              </a:rPr>
              <a:t>Riferimenti</a:t>
            </a:r>
          </a:p>
        </p:txBody>
      </p:sp>
      <p:sp>
        <p:nvSpPr>
          <p:cNvPr id="6" name="Segnaposto contenuto 5"/>
          <p:cNvSpPr>
            <a:spLocks noGrp="1"/>
          </p:cNvSpPr>
          <p:nvPr>
            <p:ph sz="quarter" idx="4"/>
          </p:nvPr>
        </p:nvSpPr>
        <p:spPr>
          <a:xfrm>
            <a:off x="6525014" y="3305207"/>
            <a:ext cx="4443984" cy="3079117"/>
          </a:xfrm>
        </p:spPr>
        <p:txBody>
          <a:bodyPr>
            <a:normAutofit fontScale="92500" lnSpcReduction="20000"/>
          </a:bodyPr>
          <a:lstStyle/>
          <a:p>
            <a:r>
              <a:rPr lang="it-IT" dirty="0"/>
              <a:t>Normativi: 52 </a:t>
            </a:r>
            <a:r>
              <a:rPr lang="it-IT" dirty="0" err="1"/>
              <a:t>l.f.</a:t>
            </a:r>
            <a:r>
              <a:rPr lang="it-IT" dirty="0"/>
              <a:t>; 72 co. 5 </a:t>
            </a:r>
            <a:r>
              <a:rPr lang="it-IT" dirty="0" err="1"/>
              <a:t>l.f.</a:t>
            </a:r>
            <a:r>
              <a:rPr lang="it-IT" dirty="0"/>
              <a:t>; 103 </a:t>
            </a:r>
            <a:r>
              <a:rPr lang="it-IT" dirty="0" err="1"/>
              <a:t>l.f.</a:t>
            </a:r>
            <a:r>
              <a:rPr lang="it-IT" dirty="0"/>
              <a:t>; 172 co. 5 </a:t>
            </a:r>
            <a:r>
              <a:rPr lang="it-IT" dirty="0" err="1"/>
              <a:t>c.c.i</a:t>
            </a:r>
            <a:r>
              <a:rPr lang="it-IT" dirty="0"/>
              <a:t>.; 210 </a:t>
            </a:r>
            <a:r>
              <a:rPr lang="it-IT" dirty="0" err="1"/>
              <a:t>c.c.i</a:t>
            </a:r>
            <a:r>
              <a:rPr lang="it-IT" dirty="0"/>
              <a:t>.;</a:t>
            </a:r>
          </a:p>
          <a:p>
            <a:r>
              <a:rPr lang="it-IT" dirty="0"/>
              <a:t>Giurisprudenziali più recenti*:</a:t>
            </a:r>
          </a:p>
          <a:p>
            <a:pPr lvl="1"/>
            <a:r>
              <a:rPr lang="it-IT" dirty="0" err="1"/>
              <a:t>Cass</a:t>
            </a:r>
            <a:r>
              <a:rPr lang="it-IT" dirty="0"/>
              <a:t>. 7 febbraio 2020, n. 2990; </a:t>
            </a:r>
            <a:r>
              <a:rPr lang="it-IT" dirty="0" err="1"/>
              <a:t>Trib</a:t>
            </a:r>
            <a:r>
              <a:rPr lang="it-IT" dirty="0"/>
              <a:t>. S.M.C.V. 9.5.2014 (il </a:t>
            </a:r>
            <a:r>
              <a:rPr lang="it-IT" dirty="0" err="1"/>
              <a:t>fall</a:t>
            </a:r>
            <a:r>
              <a:rPr lang="it-IT" dirty="0"/>
              <a:t>. 2015); </a:t>
            </a:r>
            <a:r>
              <a:rPr lang="it-IT" dirty="0" err="1"/>
              <a:t>Trib</a:t>
            </a:r>
            <a:r>
              <a:rPr lang="it-IT" dirty="0"/>
              <a:t>. Torino 17.5.2014 (il </a:t>
            </a:r>
            <a:r>
              <a:rPr lang="it-IT" dirty="0" err="1"/>
              <a:t>fall</a:t>
            </a:r>
            <a:r>
              <a:rPr lang="it-IT" dirty="0"/>
              <a:t>. 2014); </a:t>
            </a:r>
          </a:p>
          <a:p>
            <a:pPr lvl="1"/>
            <a:r>
              <a:rPr lang="it-IT" dirty="0" err="1"/>
              <a:t>Cass</a:t>
            </a:r>
            <a:r>
              <a:rPr lang="it-IT" dirty="0"/>
              <a:t>. 29 febbraio 2016, n. 3953; </a:t>
            </a:r>
            <a:r>
              <a:rPr lang="it-IT" dirty="0" err="1"/>
              <a:t>Trib</a:t>
            </a:r>
            <a:r>
              <a:rPr lang="it-IT" dirty="0"/>
              <a:t>. Salerno 1.2.2013 (il </a:t>
            </a:r>
            <a:r>
              <a:rPr lang="it-IT" dirty="0" err="1"/>
              <a:t>fall</a:t>
            </a:r>
            <a:r>
              <a:rPr lang="it-IT" dirty="0"/>
              <a:t>. 2013)</a:t>
            </a:r>
          </a:p>
          <a:p>
            <a:pPr marL="530352" lvl="1" indent="0">
              <a:buNone/>
            </a:pPr>
            <a:r>
              <a:rPr lang="it-IT" dirty="0"/>
              <a:t>* </a:t>
            </a:r>
            <a:r>
              <a:rPr lang="it-IT" sz="1400" dirty="0"/>
              <a:t>divisi per orientamenti</a:t>
            </a:r>
          </a:p>
        </p:txBody>
      </p:sp>
    </p:spTree>
    <p:extLst>
      <p:ext uri="{BB962C8B-B14F-4D97-AF65-F5344CB8AC3E}">
        <p14:creationId xmlns:p14="http://schemas.microsoft.com/office/powerpoint/2010/main" val="13318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371600" y="1264779"/>
            <a:ext cx="4447786" cy="4602622"/>
          </a:xfrm>
        </p:spPr>
        <p:txBody>
          <a:bodyPr>
            <a:normAutofit lnSpcReduction="10000"/>
          </a:bodyPr>
          <a:lstStyle/>
          <a:p>
            <a:r>
              <a:rPr lang="it-IT" dirty="0"/>
              <a:t>Art. 72 co. 5 </a:t>
            </a:r>
            <a:r>
              <a:rPr lang="it-IT" dirty="0" err="1"/>
              <a:t>l.f.</a:t>
            </a:r>
            <a:endParaRPr lang="it-IT" dirty="0"/>
          </a:p>
          <a:p>
            <a:endParaRPr lang="it-IT" dirty="0"/>
          </a:p>
          <a:p>
            <a:pPr marL="0" indent="0">
              <a:buNone/>
            </a:pPr>
            <a:r>
              <a:rPr lang="it-IT" dirty="0">
                <a:solidFill>
                  <a:srgbClr val="FF0000"/>
                </a:solidFill>
              </a:rPr>
              <a:t>L’azione di risoluzione del contratto promossa prima del fallimento nei confronti della parte inadempiente spiega i suoi effetti nei confronti del curatore, fatta salva, nei casi previsti, l’efficacia della trascrizione della domanda</a:t>
            </a:r>
            <a:r>
              <a:rPr lang="it-IT" dirty="0"/>
              <a:t>; </a:t>
            </a:r>
            <a:r>
              <a:rPr lang="it-IT" dirty="0">
                <a:solidFill>
                  <a:srgbClr val="00B050"/>
                </a:solidFill>
              </a:rPr>
              <a:t>se il contraente intende ottenere con la pronuncia di risoluzione la restituzione di una somma o di un bene, ovvero il risarcimento del danno, deve proporre la domanda secondo le disposizioni di cui al Capo V.</a:t>
            </a:r>
          </a:p>
        </p:txBody>
      </p:sp>
      <p:sp>
        <p:nvSpPr>
          <p:cNvPr id="4" name="Segnaposto contenuto 3"/>
          <p:cNvSpPr>
            <a:spLocks noGrp="1"/>
          </p:cNvSpPr>
          <p:nvPr>
            <p:ph sz="half" idx="2"/>
          </p:nvPr>
        </p:nvSpPr>
        <p:spPr>
          <a:xfrm>
            <a:off x="6525403" y="1264779"/>
            <a:ext cx="4447786" cy="4602621"/>
          </a:xfrm>
        </p:spPr>
        <p:txBody>
          <a:bodyPr>
            <a:normAutofit lnSpcReduction="10000"/>
          </a:bodyPr>
          <a:lstStyle/>
          <a:p>
            <a:r>
              <a:rPr lang="it-IT" dirty="0"/>
              <a:t>Art. 172 co. 5 </a:t>
            </a:r>
            <a:r>
              <a:rPr lang="it-IT" dirty="0" err="1"/>
              <a:t>c.c.i</a:t>
            </a:r>
            <a:r>
              <a:rPr lang="it-IT" dirty="0"/>
              <a:t>.</a:t>
            </a:r>
          </a:p>
          <a:p>
            <a:endParaRPr lang="it-IT" dirty="0"/>
          </a:p>
          <a:p>
            <a:pPr marL="0" indent="0">
              <a:buNone/>
            </a:pPr>
            <a:r>
              <a:rPr lang="it-IT" dirty="0">
                <a:solidFill>
                  <a:srgbClr val="FF0000"/>
                </a:solidFill>
              </a:rPr>
              <a:t>L'azione di risoluzione del contratto promossa prima dell'apertura della liquidazione giudiziale nei confronti della parte inadempiente spiega i suoi effetti nei confronti del curatore, fatta salva, nei casi previsti, l'efficacia della trascrizione della domanda</a:t>
            </a:r>
            <a:r>
              <a:rPr lang="it-IT" dirty="0"/>
              <a:t>; </a:t>
            </a:r>
            <a:r>
              <a:rPr lang="it-IT" dirty="0">
                <a:solidFill>
                  <a:srgbClr val="00B050"/>
                </a:solidFill>
              </a:rPr>
              <a:t>se il contraente intende ottenere con la pronuncia di risoluzione la restituzione di una somma o di un bene, ovvero il risarcimento del danno, deve proporre la domanda secondo le disposizioni di cui al capo III del presente titolo.</a:t>
            </a:r>
          </a:p>
        </p:txBody>
      </p:sp>
    </p:spTree>
    <p:extLst>
      <p:ext uri="{BB962C8B-B14F-4D97-AF65-F5344CB8AC3E}">
        <p14:creationId xmlns:p14="http://schemas.microsoft.com/office/powerpoint/2010/main" val="3231682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3900" y="249965"/>
            <a:ext cx="3855720" cy="2157884"/>
          </a:xfrm>
        </p:spPr>
        <p:txBody>
          <a:bodyPr/>
          <a:lstStyle/>
          <a:p>
            <a:pPr algn="ctr"/>
            <a:r>
              <a:rPr lang="it-IT" dirty="0">
                <a:solidFill>
                  <a:srgbClr val="FFC000"/>
                </a:solidFill>
              </a:rPr>
              <a:t>Primo orientamento</a:t>
            </a:r>
            <a:br>
              <a:rPr lang="it-IT" dirty="0">
                <a:solidFill>
                  <a:srgbClr val="FFC000"/>
                </a:solidFill>
              </a:rPr>
            </a:br>
            <a:r>
              <a:rPr lang="it-IT" sz="2000" dirty="0">
                <a:solidFill>
                  <a:srgbClr val="FFC000"/>
                </a:solidFill>
              </a:rPr>
              <a:t>(</a:t>
            </a:r>
            <a:r>
              <a:rPr lang="it-IT" sz="2000" dirty="0" err="1">
                <a:solidFill>
                  <a:srgbClr val="FFC000"/>
                </a:solidFill>
              </a:rPr>
              <a:t>Cass</a:t>
            </a:r>
            <a:r>
              <a:rPr lang="it-IT" sz="2000" dirty="0">
                <a:solidFill>
                  <a:srgbClr val="FFC000"/>
                </a:solidFill>
              </a:rPr>
              <a:t>. 3953/2016) </a:t>
            </a:r>
          </a:p>
        </p:txBody>
      </p:sp>
      <p:sp>
        <p:nvSpPr>
          <p:cNvPr id="3" name="Segnaposto contenuto 2"/>
          <p:cNvSpPr>
            <a:spLocks noGrp="1"/>
          </p:cNvSpPr>
          <p:nvPr>
            <p:ph idx="1"/>
          </p:nvPr>
        </p:nvSpPr>
        <p:spPr>
          <a:xfrm>
            <a:off x="6273112" y="381440"/>
            <a:ext cx="5212080" cy="6476559"/>
          </a:xfrm>
        </p:spPr>
        <p:txBody>
          <a:bodyPr>
            <a:normAutofit fontScale="85000" lnSpcReduction="20000"/>
          </a:bodyPr>
          <a:lstStyle/>
          <a:p>
            <a:r>
              <a:rPr lang="it-IT" b="1" dirty="0"/>
              <a:t>Gli argomenti</a:t>
            </a:r>
          </a:p>
          <a:p>
            <a:pPr lvl="1"/>
            <a:r>
              <a:rPr lang="it-IT" dirty="0"/>
              <a:t>La regola del concorso formale subisce una deroga in caso di azioni di risoluzione del contratto «quesite», in forza del principio costituzionale di</a:t>
            </a:r>
            <a:r>
              <a:rPr lang="it-IT" b="1" dirty="0"/>
              <a:t> ragionevole durata del processo </a:t>
            </a:r>
          </a:p>
          <a:p>
            <a:pPr lvl="1"/>
            <a:r>
              <a:rPr lang="it-IT" dirty="0"/>
              <a:t>L’art. 72 co. 5 </a:t>
            </a:r>
            <a:r>
              <a:rPr lang="it-IT" dirty="0" err="1"/>
              <a:t>l.f.</a:t>
            </a:r>
            <a:r>
              <a:rPr lang="it-IT" dirty="0"/>
              <a:t>, </a:t>
            </a:r>
            <a:r>
              <a:rPr lang="it-IT" b="1" dirty="0"/>
              <a:t>primo periodo</a:t>
            </a:r>
            <a:r>
              <a:rPr lang="it-IT" dirty="0"/>
              <a:t>, nel fare salvi gli effetti della domanda di risoluzione proposta ante fallimento, sancisce un principio generale </a:t>
            </a:r>
            <a:r>
              <a:rPr lang="it-IT" b="1" dirty="0"/>
              <a:t>di natura sia sostanziale che processuale </a:t>
            </a:r>
          </a:p>
          <a:p>
            <a:pPr lvl="1"/>
            <a:r>
              <a:rPr lang="it-IT" dirty="0"/>
              <a:t>La sospensione del procedimento di verifica in caso di domanda restitutoria proposta prima della conclusione del giudizio ordinario è possibile in sede di opposizione allo stato passivo </a:t>
            </a:r>
          </a:p>
          <a:p>
            <a:r>
              <a:rPr lang="it-IT" b="1" dirty="0"/>
              <a:t>I limiti</a:t>
            </a:r>
          </a:p>
          <a:p>
            <a:pPr lvl="1"/>
            <a:r>
              <a:rPr lang="it-IT" dirty="0"/>
              <a:t>La prosecuzione del giudizio ordinario non garantisce la minor durata del processo, anzi comporta la duplicazione dei giudizi, tramite il meccanismo della separazione delle domande (risolutoria e restitutoria)</a:t>
            </a:r>
          </a:p>
          <a:p>
            <a:pPr lvl="1"/>
            <a:r>
              <a:rPr lang="it-IT" dirty="0"/>
              <a:t>Non sono previste deroghe «non legislative» al principio di esclusività del concorso formale sancito dall’art. 52 </a:t>
            </a:r>
            <a:r>
              <a:rPr lang="it-IT" dirty="0" err="1"/>
              <a:t>l.f</a:t>
            </a:r>
            <a:r>
              <a:rPr lang="it-IT" dirty="0"/>
              <a:t>; </a:t>
            </a:r>
          </a:p>
          <a:p>
            <a:pPr lvl="1"/>
            <a:r>
              <a:rPr lang="it-IT" dirty="0"/>
              <a:t>Ai terzi creditori verrebbero sottratta la garanzia del contraddittorio incrociato, potendo solo avvalersi dell’opposizione ex art. 404 </a:t>
            </a:r>
            <a:r>
              <a:rPr lang="it-IT" dirty="0" err="1"/>
              <a:t>c.p.c.</a:t>
            </a:r>
            <a:endParaRPr lang="it-IT" dirty="0"/>
          </a:p>
        </p:txBody>
      </p:sp>
      <p:sp>
        <p:nvSpPr>
          <p:cNvPr id="4" name="Segnaposto testo 3"/>
          <p:cNvSpPr>
            <a:spLocks noGrp="1"/>
          </p:cNvSpPr>
          <p:nvPr>
            <p:ph type="body" sz="half" idx="2"/>
          </p:nvPr>
        </p:nvSpPr>
        <p:spPr>
          <a:xfrm>
            <a:off x="723900" y="2050451"/>
            <a:ext cx="3855720" cy="4529810"/>
          </a:xfrm>
        </p:spPr>
        <p:txBody>
          <a:bodyPr>
            <a:normAutofit fontScale="92500" lnSpcReduction="10000"/>
          </a:bodyPr>
          <a:lstStyle/>
          <a:p>
            <a:pPr marL="285750" indent="-285750">
              <a:buFont typeface="Wingdings" panose="05000000000000000000" pitchFamily="2" charset="2"/>
              <a:buChar char="ü"/>
            </a:pPr>
            <a:r>
              <a:rPr lang="it-IT" b="1" dirty="0">
                <a:solidFill>
                  <a:schemeClr val="bg1"/>
                </a:solidFill>
              </a:rPr>
              <a:t>La domanda di risoluzione del contratto traslativo proposta anteriormente al fallimento (in caso di immobili se resa opponibile ex art. 45 </a:t>
            </a:r>
            <a:r>
              <a:rPr lang="it-IT" b="1" dirty="0" err="1">
                <a:solidFill>
                  <a:schemeClr val="bg1"/>
                </a:solidFill>
              </a:rPr>
              <a:t>l.f.</a:t>
            </a:r>
            <a:r>
              <a:rPr lang="it-IT" b="1" dirty="0">
                <a:solidFill>
                  <a:schemeClr val="bg1"/>
                </a:solidFill>
              </a:rPr>
              <a:t>) deve proseguire in sede ordinaria </a:t>
            </a:r>
            <a:r>
              <a:rPr lang="it-IT" b="1" u="sng" dirty="0">
                <a:solidFill>
                  <a:schemeClr val="bg1"/>
                </a:solidFill>
              </a:rPr>
              <a:t>anche se pendente in primo grado</a:t>
            </a:r>
            <a:r>
              <a:rPr lang="it-IT" b="1" dirty="0">
                <a:solidFill>
                  <a:schemeClr val="bg1"/>
                </a:solidFill>
              </a:rPr>
              <a:t> (caso diverso da 96 co. 2 </a:t>
            </a:r>
            <a:r>
              <a:rPr lang="it-IT" b="1" dirty="0" err="1">
                <a:solidFill>
                  <a:schemeClr val="bg1"/>
                </a:solidFill>
              </a:rPr>
              <a:t>l.f.</a:t>
            </a:r>
            <a:r>
              <a:rPr lang="it-IT" b="1" dirty="0">
                <a:solidFill>
                  <a:schemeClr val="bg1"/>
                </a:solidFill>
              </a:rPr>
              <a:t>)</a:t>
            </a:r>
            <a:endParaRPr lang="it-IT" b="1" u="sng" dirty="0">
              <a:solidFill>
                <a:schemeClr val="bg1"/>
              </a:solidFill>
            </a:endParaRPr>
          </a:p>
          <a:p>
            <a:pPr marL="285750" indent="-285750">
              <a:buFont typeface="Wingdings" panose="05000000000000000000" pitchFamily="2" charset="2"/>
              <a:buChar char="ü"/>
            </a:pPr>
            <a:r>
              <a:rPr lang="it-IT" b="1" dirty="0">
                <a:solidFill>
                  <a:schemeClr val="bg1"/>
                </a:solidFill>
              </a:rPr>
              <a:t>Le domande restitutorie e risarcitorie connesse a quella di risoluzione vanno invece esaminate in sede di verifica, previa loro separazione e riassunzione con ricorso ex art. 93 </a:t>
            </a:r>
            <a:r>
              <a:rPr lang="it-IT" b="1" dirty="0" err="1">
                <a:solidFill>
                  <a:schemeClr val="bg1"/>
                </a:solidFill>
              </a:rPr>
              <a:t>l.f.</a:t>
            </a:r>
            <a:r>
              <a:rPr lang="it-IT" b="1" dirty="0">
                <a:solidFill>
                  <a:schemeClr val="bg1"/>
                </a:solidFill>
              </a:rPr>
              <a:t> </a:t>
            </a:r>
          </a:p>
          <a:p>
            <a:pPr marL="285750" indent="-285750">
              <a:buFont typeface="Wingdings" panose="05000000000000000000" pitchFamily="2" charset="2"/>
              <a:buChar char="ü"/>
            </a:pPr>
            <a:r>
              <a:rPr lang="it-IT" b="1" dirty="0">
                <a:solidFill>
                  <a:schemeClr val="bg1"/>
                </a:solidFill>
              </a:rPr>
              <a:t>Se la domanda restitutoria è proposta prima della definizione del giudizio quesito la procedura di verifica va sospesa ex art. 295 </a:t>
            </a:r>
            <a:r>
              <a:rPr lang="it-IT" b="1" dirty="0" err="1">
                <a:solidFill>
                  <a:schemeClr val="bg1"/>
                </a:solidFill>
              </a:rPr>
              <a:t>c.p.c.</a:t>
            </a:r>
            <a:r>
              <a:rPr lang="it-IT" b="1" dirty="0">
                <a:solidFill>
                  <a:schemeClr val="bg1"/>
                </a:solidFill>
              </a:rPr>
              <a:t> nella fase di opposizione (la dottrina sostiene anche l’ammissione con riserva)</a:t>
            </a:r>
          </a:p>
        </p:txBody>
      </p:sp>
    </p:spTree>
    <p:extLst>
      <p:ext uri="{BB962C8B-B14F-4D97-AF65-F5344CB8AC3E}">
        <p14:creationId xmlns:p14="http://schemas.microsoft.com/office/powerpoint/2010/main" val="1849322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C000"/>
                </a:solidFill>
              </a:rPr>
              <a:t>Secondo orientamento</a:t>
            </a:r>
            <a:br>
              <a:rPr lang="it-IT" dirty="0">
                <a:solidFill>
                  <a:srgbClr val="FFC000"/>
                </a:solidFill>
              </a:rPr>
            </a:br>
            <a:r>
              <a:rPr lang="it-IT" sz="2000" dirty="0">
                <a:solidFill>
                  <a:srgbClr val="FFC000"/>
                </a:solidFill>
              </a:rPr>
              <a:t>(</a:t>
            </a:r>
            <a:r>
              <a:rPr lang="it-IT" sz="2000" dirty="0" err="1">
                <a:solidFill>
                  <a:srgbClr val="FFC000"/>
                </a:solidFill>
              </a:rPr>
              <a:t>Cass</a:t>
            </a:r>
            <a:r>
              <a:rPr lang="it-IT" sz="2000" dirty="0">
                <a:solidFill>
                  <a:srgbClr val="FFC000"/>
                </a:solidFill>
              </a:rPr>
              <a:t>. 2990/2020) </a:t>
            </a:r>
          </a:p>
        </p:txBody>
      </p:sp>
      <p:sp>
        <p:nvSpPr>
          <p:cNvPr id="3" name="Segnaposto contenuto 2"/>
          <p:cNvSpPr>
            <a:spLocks noGrp="1"/>
          </p:cNvSpPr>
          <p:nvPr>
            <p:ph idx="1"/>
          </p:nvPr>
        </p:nvSpPr>
        <p:spPr>
          <a:xfrm>
            <a:off x="6256020" y="685799"/>
            <a:ext cx="5212080" cy="6110417"/>
          </a:xfrm>
        </p:spPr>
        <p:txBody>
          <a:bodyPr>
            <a:normAutofit fontScale="92500" lnSpcReduction="20000"/>
          </a:bodyPr>
          <a:lstStyle/>
          <a:p>
            <a:r>
              <a:rPr lang="it-IT" b="1" dirty="0"/>
              <a:t>Gli argomenti</a:t>
            </a:r>
          </a:p>
          <a:p>
            <a:pPr lvl="1"/>
            <a:r>
              <a:rPr lang="it-IT" dirty="0"/>
              <a:t>La regola del concorso formale non è derogabile fuori dei casi previsti dalla legge; l’art. 96 co. 2 n. 3 </a:t>
            </a:r>
            <a:r>
              <a:rPr lang="it-IT" dirty="0" err="1"/>
              <a:t>l.f.</a:t>
            </a:r>
            <a:r>
              <a:rPr lang="it-IT" dirty="0"/>
              <a:t> non è applicabile analogicamente</a:t>
            </a:r>
          </a:p>
          <a:p>
            <a:pPr lvl="1"/>
            <a:r>
              <a:rPr lang="it-IT" dirty="0"/>
              <a:t>L’art. 72 co. 5 </a:t>
            </a:r>
            <a:r>
              <a:rPr lang="it-IT" dirty="0" err="1"/>
              <a:t>l.f.</a:t>
            </a:r>
            <a:r>
              <a:rPr lang="it-IT" dirty="0"/>
              <a:t>, </a:t>
            </a:r>
            <a:r>
              <a:rPr lang="it-IT" b="1" dirty="0"/>
              <a:t>primo periodo</a:t>
            </a:r>
            <a:r>
              <a:rPr lang="it-IT" dirty="0"/>
              <a:t>, afferma </a:t>
            </a:r>
            <a:r>
              <a:rPr lang="it-IT" b="1" dirty="0"/>
              <a:t>solo un principio di natura sostanziale</a:t>
            </a:r>
            <a:r>
              <a:rPr lang="it-IT" dirty="0"/>
              <a:t>, mentre </a:t>
            </a:r>
            <a:r>
              <a:rPr lang="it-IT" b="1" dirty="0"/>
              <a:t>sul piano processuale vale il secondo periodo</a:t>
            </a:r>
            <a:r>
              <a:rPr lang="it-IT" dirty="0"/>
              <a:t>, che sancisce l’attrazione al procedimento di verifica anche delle domande pregiudiziali di risoluzione </a:t>
            </a:r>
            <a:r>
              <a:rPr lang="it-IT" b="1" dirty="0"/>
              <a:t>se connesse a richieste risarcitorie o restitutorie</a:t>
            </a:r>
          </a:p>
          <a:p>
            <a:r>
              <a:rPr lang="it-IT" b="1" dirty="0"/>
              <a:t>I limiti</a:t>
            </a:r>
          </a:p>
          <a:p>
            <a:pPr lvl="1"/>
            <a:r>
              <a:rPr lang="it-IT" dirty="0"/>
              <a:t>Il sindacato del giudice delegato non offre garanzia di stabilità del giudicato al di fuori del concorso (rischio evizione dell’aggiudicatario di un immobile non restituito ex art. 2921 c.c.);</a:t>
            </a:r>
          </a:p>
          <a:p>
            <a:pPr lvl="1"/>
            <a:r>
              <a:rPr lang="it-IT" dirty="0"/>
              <a:t>Al giudice delegato non sono consentite pronunce di risoluzione del contratto e dunque è escluso che possano essere annotate ai sensi dell’art. 2655 c.c.</a:t>
            </a:r>
          </a:p>
        </p:txBody>
      </p:sp>
      <p:sp>
        <p:nvSpPr>
          <p:cNvPr id="4" name="Segnaposto testo 3"/>
          <p:cNvSpPr>
            <a:spLocks noGrp="1"/>
          </p:cNvSpPr>
          <p:nvPr>
            <p:ph type="body" sz="half" idx="2"/>
          </p:nvPr>
        </p:nvSpPr>
        <p:spPr>
          <a:xfrm>
            <a:off x="723900" y="2529016"/>
            <a:ext cx="3855720" cy="4069492"/>
          </a:xfrm>
        </p:spPr>
        <p:txBody>
          <a:bodyPr>
            <a:normAutofit fontScale="92500" lnSpcReduction="10000"/>
          </a:bodyPr>
          <a:lstStyle/>
          <a:p>
            <a:pPr marL="285750" indent="-285750">
              <a:buFont typeface="Wingdings" panose="05000000000000000000" pitchFamily="2" charset="2"/>
              <a:buChar char="ü"/>
            </a:pPr>
            <a:r>
              <a:rPr lang="it-IT" b="1" dirty="0">
                <a:solidFill>
                  <a:schemeClr val="bg1"/>
                </a:solidFill>
              </a:rPr>
              <a:t>Ex art. 72 co.  5 </a:t>
            </a:r>
            <a:r>
              <a:rPr lang="it-IT" b="1" dirty="0" err="1">
                <a:solidFill>
                  <a:schemeClr val="bg1"/>
                </a:solidFill>
              </a:rPr>
              <a:t>l.f.</a:t>
            </a:r>
            <a:r>
              <a:rPr lang="it-IT" b="1" dirty="0">
                <a:solidFill>
                  <a:schemeClr val="bg1"/>
                </a:solidFill>
              </a:rPr>
              <a:t> la domanda di risoluzione del contratto traslativo proposta anteriormente al fallimento (in caso di immobili se resa opponibile ex art. 45 </a:t>
            </a:r>
            <a:r>
              <a:rPr lang="it-IT" b="1" dirty="0" err="1">
                <a:solidFill>
                  <a:schemeClr val="bg1"/>
                </a:solidFill>
              </a:rPr>
              <a:t>l.f.</a:t>
            </a:r>
            <a:r>
              <a:rPr lang="it-IT" b="1" dirty="0">
                <a:solidFill>
                  <a:schemeClr val="bg1"/>
                </a:solidFill>
              </a:rPr>
              <a:t>), </a:t>
            </a:r>
            <a:r>
              <a:rPr lang="it-IT" b="1" u="sng" dirty="0">
                <a:solidFill>
                  <a:schemeClr val="bg1"/>
                </a:solidFill>
              </a:rPr>
              <a:t>se pendente in primo grado</a:t>
            </a:r>
            <a:r>
              <a:rPr lang="it-IT" b="1" dirty="0">
                <a:solidFill>
                  <a:schemeClr val="bg1"/>
                </a:solidFill>
              </a:rPr>
              <a:t>, è attratta al procedimento di verifica (</a:t>
            </a:r>
            <a:r>
              <a:rPr lang="it-IT" b="1" i="1" dirty="0" err="1">
                <a:solidFill>
                  <a:schemeClr val="bg1"/>
                </a:solidFill>
              </a:rPr>
              <a:t>translatio</a:t>
            </a:r>
            <a:r>
              <a:rPr lang="it-IT" b="1" i="1" dirty="0">
                <a:solidFill>
                  <a:schemeClr val="bg1"/>
                </a:solidFill>
              </a:rPr>
              <a:t> </a:t>
            </a:r>
            <a:r>
              <a:rPr lang="it-IT" b="1" i="1" dirty="0" err="1">
                <a:solidFill>
                  <a:schemeClr val="bg1"/>
                </a:solidFill>
              </a:rPr>
              <a:t>judicii</a:t>
            </a:r>
            <a:r>
              <a:rPr lang="it-IT" b="1" dirty="0">
                <a:solidFill>
                  <a:schemeClr val="bg1"/>
                </a:solidFill>
              </a:rPr>
              <a:t>), in uno con le conseguenti domande restitutorie; pertanto il giudizio ordinario non può proseguire e va interrotto</a:t>
            </a:r>
          </a:p>
          <a:p>
            <a:pPr marL="285750" indent="-285750">
              <a:buFont typeface="Wingdings" panose="05000000000000000000" pitchFamily="2" charset="2"/>
              <a:buChar char="ü"/>
            </a:pPr>
            <a:r>
              <a:rPr lang="it-IT" b="1" dirty="0">
                <a:solidFill>
                  <a:schemeClr val="bg1"/>
                </a:solidFill>
              </a:rPr>
              <a:t>L’art. 96 co. 2 n. 3, nel prevedere l’ammissione con riserva in caso di giudizio pendente, presuppone che sia stata già pronunciata sentenza e non è estensibile al caso sopra considerato</a:t>
            </a:r>
          </a:p>
        </p:txBody>
      </p:sp>
    </p:spTree>
    <p:extLst>
      <p:ext uri="{BB962C8B-B14F-4D97-AF65-F5344CB8AC3E}">
        <p14:creationId xmlns:p14="http://schemas.microsoft.com/office/powerpoint/2010/main" val="1916891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novità del codice della crisi (d.lgs. 12 gennaio 2019, n. 14) e le questioni aperte</a:t>
            </a:r>
          </a:p>
        </p:txBody>
      </p:sp>
      <p:sp>
        <p:nvSpPr>
          <p:cNvPr id="3" name="Segnaposto contenuto 2"/>
          <p:cNvSpPr>
            <a:spLocks noGrp="1"/>
          </p:cNvSpPr>
          <p:nvPr>
            <p:ph idx="1"/>
          </p:nvPr>
        </p:nvSpPr>
        <p:spPr>
          <a:xfrm>
            <a:off x="1371600" y="2059537"/>
            <a:ext cx="9601200" cy="4798464"/>
          </a:xfrm>
        </p:spPr>
        <p:txBody>
          <a:bodyPr>
            <a:normAutofit lnSpcReduction="10000"/>
          </a:bodyPr>
          <a:lstStyle/>
          <a:p>
            <a:pPr algn="just"/>
            <a:r>
              <a:rPr lang="it-IT" b="1" dirty="0"/>
              <a:t>Art. 204 co. 5 </a:t>
            </a:r>
            <a:r>
              <a:rPr lang="it-IT" b="1" dirty="0" err="1"/>
              <a:t>c.c.i</a:t>
            </a:r>
            <a:r>
              <a:rPr lang="it-IT" b="1" dirty="0"/>
              <a:t>. </a:t>
            </a:r>
            <a:r>
              <a:rPr lang="it-IT" dirty="0"/>
              <a:t>– prevede che l’accertamento dei crediti in sede di verifica continui ad avere valore solo </a:t>
            </a:r>
            <a:r>
              <a:rPr lang="it-IT" dirty="0" err="1"/>
              <a:t>endoconcorsuale</a:t>
            </a:r>
            <a:r>
              <a:rPr lang="it-IT" dirty="0"/>
              <a:t>: vi è da chiedersi se questa previsione si estenda anche ai «crediti» restitutori relativi a beni mobili o immobili, ovvero se per questi ultimi valga </a:t>
            </a:r>
            <a:r>
              <a:rPr lang="it-IT" b="1" dirty="0"/>
              <a:t>la regola del giudicato esterno </a:t>
            </a:r>
            <a:r>
              <a:rPr lang="it-IT" dirty="0"/>
              <a:t>applicata alle domande ex art. 210 </a:t>
            </a:r>
            <a:r>
              <a:rPr lang="it-IT" dirty="0" err="1"/>
              <a:t>c.c.i</a:t>
            </a:r>
            <a:r>
              <a:rPr lang="it-IT" dirty="0"/>
              <a:t>. (rivendica e restituzione).</a:t>
            </a:r>
          </a:p>
          <a:p>
            <a:pPr algn="just"/>
            <a:r>
              <a:rPr lang="it-IT" b="1" dirty="0"/>
              <a:t>Art. 210 co. 3 </a:t>
            </a:r>
            <a:r>
              <a:rPr lang="it-IT" b="1" dirty="0" err="1"/>
              <a:t>c.c.i</a:t>
            </a:r>
            <a:r>
              <a:rPr lang="it-IT" b="1" dirty="0"/>
              <a:t>. </a:t>
            </a:r>
            <a:r>
              <a:rPr lang="it-IT" dirty="0"/>
              <a:t>– il decreto del giudice delegato che accoglie la domanda di rivendica di beni e diritti per il cui trasferimento è prevista la </a:t>
            </a:r>
            <a:r>
              <a:rPr lang="it-IT" b="1" dirty="0"/>
              <a:t>pubblicità legale </a:t>
            </a:r>
            <a:r>
              <a:rPr lang="it-IT" dirty="0"/>
              <a:t>è soggetto ad annotazione nei pubblici registri, ma analoga disposizione non è estesa al decreto che incidentalmente accerta la risoluzione del contratto traslativo immobiliare ed accoglie la domanda di restituzione.</a:t>
            </a:r>
          </a:p>
          <a:p>
            <a:pPr algn="just"/>
            <a:r>
              <a:rPr lang="it-IT" dirty="0"/>
              <a:t>Nulla è previsto a proposito dei </a:t>
            </a:r>
            <a:r>
              <a:rPr lang="it-IT" b="1" dirty="0"/>
              <a:t>rapporti fra l’apertura del concorso e le domande restitutorie derivanti da azioni costitutive</a:t>
            </a:r>
            <a:r>
              <a:rPr lang="it-IT" dirty="0"/>
              <a:t> diverse dalla risoluzione (es. rescissione, annullamento) </a:t>
            </a:r>
            <a:r>
              <a:rPr lang="it-IT" b="1" dirty="0"/>
              <a:t>o da azioni dichiarative </a:t>
            </a:r>
            <a:r>
              <a:rPr lang="it-IT" dirty="0"/>
              <a:t>(es. simulazione, nullità) [sul punto v.si </a:t>
            </a:r>
            <a:r>
              <a:rPr lang="it-IT" dirty="0" err="1"/>
              <a:t>Cass</a:t>
            </a:r>
            <a:r>
              <a:rPr lang="it-IT" dirty="0"/>
              <a:t>. n. 19025/2013 che esige la preventiva trascrizione della domanda; </a:t>
            </a:r>
            <a:r>
              <a:rPr lang="it-IT" dirty="0" err="1"/>
              <a:t>Cass</a:t>
            </a:r>
            <a:r>
              <a:rPr lang="it-IT" dirty="0"/>
              <a:t>. 9488/2013 che per contro ritiene non necessario tale adempimento in caso di azioni dichiarative]</a:t>
            </a:r>
          </a:p>
        </p:txBody>
      </p:sp>
    </p:spTree>
    <p:extLst>
      <p:ext uri="{BB962C8B-B14F-4D97-AF65-F5344CB8AC3E}">
        <p14:creationId xmlns:p14="http://schemas.microsoft.com/office/powerpoint/2010/main" val="2445722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800" dirty="0"/>
              <a:t>Caso  3</a:t>
            </a:r>
            <a:br>
              <a:rPr lang="it-IT" sz="4800" dirty="0"/>
            </a:br>
            <a:r>
              <a:rPr lang="it-IT" sz="4800" dirty="0"/>
              <a:t>credito del concedente nel leasing finanziario – UNA DEROGA AL CONCORSO SOSTANZIALE? </a:t>
            </a:r>
          </a:p>
        </p:txBody>
      </p:sp>
      <p:sp>
        <p:nvSpPr>
          <p:cNvPr id="3" name="Segnaposto testo 2"/>
          <p:cNvSpPr>
            <a:spLocks noGrp="1"/>
          </p:cNvSpPr>
          <p:nvPr>
            <p:ph type="body" idx="1"/>
          </p:nvPr>
        </p:nvSpPr>
        <p:spPr/>
        <p:txBody>
          <a:bodyPr>
            <a:noAutofit/>
          </a:bodyPr>
          <a:lstStyle/>
          <a:p>
            <a:r>
              <a:rPr lang="it-IT" sz="3200" dirty="0"/>
              <a:t>La giurisprudenza sul meccanismo di insinuazione ed autotutela esecutiva del concedente</a:t>
            </a:r>
          </a:p>
          <a:p>
            <a:endParaRPr lang="it-IT" sz="3200" dirty="0"/>
          </a:p>
        </p:txBody>
      </p:sp>
    </p:spTree>
    <p:extLst>
      <p:ext uri="{BB962C8B-B14F-4D97-AF65-F5344CB8AC3E}">
        <p14:creationId xmlns:p14="http://schemas.microsoft.com/office/powerpoint/2010/main" val="438746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371600" y="1264778"/>
            <a:ext cx="4447786" cy="4477995"/>
          </a:xfrm>
        </p:spPr>
        <p:txBody>
          <a:bodyPr>
            <a:normAutofit fontScale="70000" lnSpcReduction="20000"/>
          </a:bodyPr>
          <a:lstStyle/>
          <a:p>
            <a:r>
              <a:rPr lang="it-IT" sz="2900" dirty="0"/>
              <a:t>Art. 72 quater cc. 2 e 3 </a:t>
            </a:r>
            <a:r>
              <a:rPr lang="it-IT" sz="2900" dirty="0" err="1"/>
              <a:t>l.f.</a:t>
            </a:r>
            <a:endParaRPr lang="it-IT" sz="2900" dirty="0"/>
          </a:p>
          <a:p>
            <a:endParaRPr lang="it-IT" dirty="0"/>
          </a:p>
          <a:p>
            <a:pPr marL="0" indent="0">
              <a:buNone/>
            </a:pPr>
            <a:r>
              <a:rPr lang="it-IT" sz="2900" dirty="0">
                <a:solidFill>
                  <a:srgbClr val="FF0000"/>
                </a:solidFill>
              </a:rPr>
              <a:t>II. In caso di scioglimento del contratto, il concedente ha diritto alla restituzione del bene ed è tenuto a versare alla curatela l’eventuale differenza fra la maggiore somma ricavata dalla vendita o da altra collocazione del bene stesso avvenute a valori di mercato rispetto al credito residuo in linea capitale; per le somme già riscosse si applica l’articolo 67, terzo comma, lettera a). </a:t>
            </a:r>
          </a:p>
          <a:p>
            <a:pPr marL="0" indent="0">
              <a:buNone/>
            </a:pPr>
            <a:r>
              <a:rPr lang="it-IT" sz="2900" dirty="0">
                <a:solidFill>
                  <a:srgbClr val="00B050"/>
                </a:solidFill>
              </a:rPr>
              <a:t>III. Il concedente ha diritto ad insinuarsi nello stato passivo per la differenza fra il credito vantato alla data del fallimento e quanto ricavato dalla nuova allocazione del bene.</a:t>
            </a:r>
          </a:p>
        </p:txBody>
      </p:sp>
      <p:sp>
        <p:nvSpPr>
          <p:cNvPr id="4" name="Segnaposto contenuto 3"/>
          <p:cNvSpPr>
            <a:spLocks noGrp="1"/>
          </p:cNvSpPr>
          <p:nvPr>
            <p:ph sz="half" idx="2"/>
          </p:nvPr>
        </p:nvSpPr>
        <p:spPr>
          <a:xfrm>
            <a:off x="6525403" y="1264779"/>
            <a:ext cx="4447786" cy="5452215"/>
          </a:xfrm>
        </p:spPr>
        <p:txBody>
          <a:bodyPr>
            <a:normAutofit fontScale="70000" lnSpcReduction="20000"/>
          </a:bodyPr>
          <a:lstStyle/>
          <a:p>
            <a:r>
              <a:rPr lang="it-IT" sz="2900" dirty="0"/>
              <a:t>Art. 177 co. 1 e 2 </a:t>
            </a:r>
            <a:r>
              <a:rPr lang="it-IT" sz="2900" dirty="0" err="1"/>
              <a:t>c.c.i</a:t>
            </a:r>
            <a:r>
              <a:rPr lang="it-IT" sz="2900" dirty="0"/>
              <a:t>.</a:t>
            </a:r>
          </a:p>
          <a:p>
            <a:endParaRPr lang="it-IT" dirty="0"/>
          </a:p>
          <a:p>
            <a:pPr marL="0" indent="0">
              <a:buNone/>
            </a:pPr>
            <a:r>
              <a:rPr lang="it-IT" sz="2600" dirty="0">
                <a:solidFill>
                  <a:srgbClr val="FF0000"/>
                </a:solidFill>
              </a:rPr>
              <a:t>1. In caso di apertura della liquidazione giudiziale del patrimonio dell'utilizzatore, quando il curatore decide di sciogliersi dal contratto di locazione finanziaria a norma dell'articolo 172, il concedente ha diritto alla restituzione del bene ed è tenuto a versare alla curatela l'eventuale differenza fra la maggiore somma ricavata dalla vendita o da altra collocazione del bene a valori di mercato rispetto al credito residuo in linea capitale</a:t>
            </a:r>
            <a:r>
              <a:rPr lang="it-IT" sz="2600" dirty="0">
                <a:solidFill>
                  <a:srgbClr val="FF0000"/>
                </a:solidFill>
                <a:effectLst>
                  <a:outerShdw blurRad="38100" dist="38100" dir="2700000" algn="tl">
                    <a:srgbClr val="000000">
                      <a:alpha val="43137"/>
                    </a:srgbClr>
                  </a:outerShdw>
                </a:effectLst>
              </a:rPr>
              <a:t>, determinato ai sensi dell'articolo 97, comma 12, primo periodo; </a:t>
            </a:r>
            <a:r>
              <a:rPr lang="it-IT" sz="2600" dirty="0">
                <a:solidFill>
                  <a:srgbClr val="FF0000"/>
                </a:solidFill>
              </a:rPr>
              <a:t>per le somme già riscosse si applica l'articolo 166, comma 3, lettera a).</a:t>
            </a:r>
          </a:p>
          <a:p>
            <a:pPr marL="0" indent="0">
              <a:buNone/>
            </a:pPr>
            <a:r>
              <a:rPr lang="it-IT" sz="2600" dirty="0">
                <a:solidFill>
                  <a:srgbClr val="00B050"/>
                </a:solidFill>
              </a:rPr>
              <a:t>2. Il concedente ha diritto di insinuarsi nello stato passivo per la differenza fra il credito vantato alla data di apertura della liquidazione giudiziale e quanto </a:t>
            </a:r>
            <a:r>
              <a:rPr lang="it-IT" sz="2600" dirty="0">
                <a:solidFill>
                  <a:srgbClr val="00B050"/>
                </a:solidFill>
                <a:effectLst>
                  <a:outerShdw blurRad="38100" dist="38100" dir="2700000" algn="tl">
                    <a:srgbClr val="000000">
                      <a:alpha val="43137"/>
                    </a:srgbClr>
                  </a:outerShdw>
                </a:effectLst>
              </a:rPr>
              <a:t>ricavabile dalla nuova allocazione del bene secondo la stima disposta dal giudice delegato</a:t>
            </a:r>
            <a:r>
              <a:rPr lang="it-IT" sz="2600" dirty="0">
                <a:solidFill>
                  <a:srgbClr val="FF0000"/>
                </a:solidFill>
                <a:effectLst>
                  <a:outerShdw blurRad="38100" dist="38100" dir="2700000" algn="tl">
                    <a:srgbClr val="000000">
                      <a:alpha val="43137"/>
                    </a:srgbClr>
                  </a:outerShdw>
                </a:effectLst>
              </a:rPr>
              <a:t>.</a:t>
            </a:r>
            <a:endParaRPr lang="it-IT" sz="26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611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790670" cy="1760838"/>
          </a:xfrm>
        </p:spPr>
        <p:txBody>
          <a:bodyPr>
            <a:normAutofit fontScale="90000"/>
          </a:bodyPr>
          <a:lstStyle/>
          <a:p>
            <a:pPr algn="ctr"/>
            <a:r>
              <a:rPr lang="it-IT" dirty="0"/>
              <a:t>Caratteristiche del procedimento di formazione dello stato passivo </a:t>
            </a:r>
            <a:br>
              <a:rPr lang="it-IT" dirty="0"/>
            </a:br>
            <a:r>
              <a:rPr lang="it-IT" sz="3100" dirty="0"/>
              <a:t>(artt. 95-96 </a:t>
            </a:r>
            <a:r>
              <a:rPr lang="it-IT" sz="3100" dirty="0" err="1"/>
              <a:t>l.f.</a:t>
            </a:r>
            <a:r>
              <a:rPr lang="it-IT" sz="3100" dirty="0"/>
              <a:t>; artt. 203 e 204 </a:t>
            </a:r>
            <a:r>
              <a:rPr lang="it-IT" sz="3100" dirty="0" err="1"/>
              <a:t>c.c.i</a:t>
            </a:r>
            <a:r>
              <a:rPr lang="it-IT" sz="3100" dirty="0"/>
              <a:t>.)</a:t>
            </a:r>
            <a:br>
              <a:rPr lang="it-IT" sz="3100" dirty="0"/>
            </a:br>
            <a:endParaRPr lang="it-IT" sz="3100" dirty="0"/>
          </a:p>
        </p:txBody>
      </p:sp>
      <p:sp>
        <p:nvSpPr>
          <p:cNvPr id="3" name="Segnaposto contenuto 2"/>
          <p:cNvSpPr>
            <a:spLocks noGrp="1"/>
          </p:cNvSpPr>
          <p:nvPr>
            <p:ph idx="1"/>
          </p:nvPr>
        </p:nvSpPr>
        <p:spPr>
          <a:xfrm>
            <a:off x="1371600" y="2446638"/>
            <a:ext cx="9601200" cy="3978876"/>
          </a:xfrm>
        </p:spPr>
        <p:txBody>
          <a:bodyPr>
            <a:normAutofit lnSpcReduction="10000"/>
          </a:bodyPr>
          <a:lstStyle/>
          <a:p>
            <a:r>
              <a:rPr lang="it-IT" b="1" dirty="0">
                <a:solidFill>
                  <a:srgbClr val="FF0000"/>
                </a:solidFill>
              </a:rPr>
              <a:t>Natura giurisdizionale e contenziosa</a:t>
            </a:r>
            <a:r>
              <a:rPr lang="it-IT" dirty="0">
                <a:solidFill>
                  <a:srgbClr val="FF0000"/>
                </a:solidFill>
              </a:rPr>
              <a:t> </a:t>
            </a:r>
          </a:p>
          <a:p>
            <a:pPr lvl="1"/>
            <a:r>
              <a:rPr lang="it-IT" dirty="0"/>
              <a:t>Terzietà del giudice;</a:t>
            </a:r>
          </a:p>
          <a:p>
            <a:pPr lvl="1"/>
            <a:r>
              <a:rPr lang="it-IT" dirty="0"/>
              <a:t>Contraddittorio incrociato delle parti;</a:t>
            </a:r>
          </a:p>
          <a:p>
            <a:pPr lvl="1"/>
            <a:r>
              <a:rPr lang="it-IT" dirty="0"/>
              <a:t>Principio della domanda;</a:t>
            </a:r>
          </a:p>
          <a:p>
            <a:pPr lvl="1"/>
            <a:r>
              <a:rPr lang="it-IT" dirty="0"/>
              <a:t>Idoneità al «giudicato </a:t>
            </a:r>
            <a:r>
              <a:rPr lang="it-IT" dirty="0" err="1"/>
              <a:t>endoconcorsuale</a:t>
            </a:r>
            <a:r>
              <a:rPr lang="it-IT" dirty="0"/>
              <a:t>»</a:t>
            </a:r>
          </a:p>
          <a:p>
            <a:r>
              <a:rPr lang="it-IT" b="1" dirty="0">
                <a:solidFill>
                  <a:srgbClr val="FF0000"/>
                </a:solidFill>
              </a:rPr>
              <a:t>Natura sommaria del procedimento</a:t>
            </a:r>
          </a:p>
          <a:p>
            <a:pPr lvl="1"/>
            <a:r>
              <a:rPr lang="it-IT" dirty="0"/>
              <a:t>Non necessaria la formale costituzione delle parti;</a:t>
            </a:r>
          </a:p>
          <a:p>
            <a:pPr lvl="1"/>
            <a:r>
              <a:rPr lang="it-IT" dirty="0"/>
              <a:t>Non occorre la difesa tecnica necessaria;</a:t>
            </a:r>
          </a:p>
          <a:p>
            <a:pPr lvl="1"/>
            <a:r>
              <a:rPr lang="it-IT" dirty="0"/>
              <a:t>L’attività assertiva è </a:t>
            </a:r>
            <a:r>
              <a:rPr lang="it-IT" dirty="0" err="1"/>
              <a:t>deformalizzata</a:t>
            </a:r>
            <a:r>
              <a:rPr lang="it-IT" dirty="0"/>
              <a:t> e non prevede preclusioni;</a:t>
            </a:r>
          </a:p>
          <a:p>
            <a:pPr lvl="1"/>
            <a:r>
              <a:rPr lang="it-IT" dirty="0"/>
              <a:t>L’attività istruttoria è improntata a principi di speditezza;</a:t>
            </a:r>
          </a:p>
          <a:p>
            <a:pPr lvl="1"/>
            <a:r>
              <a:rPr lang="it-IT" dirty="0"/>
              <a:t>Le decisioni del giudice sono succintamente motivate</a:t>
            </a:r>
          </a:p>
        </p:txBody>
      </p:sp>
    </p:spTree>
    <p:extLst>
      <p:ext uri="{BB962C8B-B14F-4D97-AF65-F5344CB8AC3E}">
        <p14:creationId xmlns:p14="http://schemas.microsoft.com/office/powerpoint/2010/main" val="163689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224480"/>
            <a:ext cx="9601200" cy="2381988"/>
          </a:xfrm>
        </p:spPr>
        <p:txBody>
          <a:bodyPr>
            <a:noAutofit/>
          </a:bodyPr>
          <a:lstStyle/>
          <a:p>
            <a:r>
              <a:rPr lang="it-IT" sz="3400" dirty="0"/>
              <a:t>La questione: In caso di fallimento dell’utilizzatore il concedente, oltre a chiedere la restituzione del bene concesso in godimento, insinua il credito comprensivo delle rate anteriormente scadute ed insolute</a:t>
            </a:r>
          </a:p>
        </p:txBody>
      </p:sp>
      <p:sp>
        <p:nvSpPr>
          <p:cNvPr id="3" name="Segnaposto testo 2"/>
          <p:cNvSpPr>
            <a:spLocks noGrp="1"/>
          </p:cNvSpPr>
          <p:nvPr>
            <p:ph type="body" idx="1"/>
          </p:nvPr>
        </p:nvSpPr>
        <p:spPr/>
        <p:txBody>
          <a:bodyPr/>
          <a:lstStyle/>
          <a:p>
            <a:r>
              <a:rPr lang="it-IT" b="1" dirty="0">
                <a:solidFill>
                  <a:srgbClr val="FF0000"/>
                </a:solidFill>
              </a:rPr>
              <a:t>Quesiti</a:t>
            </a:r>
          </a:p>
        </p:txBody>
      </p:sp>
      <p:sp>
        <p:nvSpPr>
          <p:cNvPr id="4" name="Segnaposto contenuto 3"/>
          <p:cNvSpPr>
            <a:spLocks noGrp="1"/>
          </p:cNvSpPr>
          <p:nvPr>
            <p:ph sz="half" idx="2"/>
          </p:nvPr>
        </p:nvSpPr>
        <p:spPr>
          <a:xfrm>
            <a:off x="1371600" y="3305207"/>
            <a:ext cx="4443984" cy="3342728"/>
          </a:xfrm>
        </p:spPr>
        <p:txBody>
          <a:bodyPr>
            <a:normAutofit fontScale="85000" lnSpcReduction="10000"/>
          </a:bodyPr>
          <a:lstStyle/>
          <a:p>
            <a:r>
              <a:rPr lang="it-IT" dirty="0"/>
              <a:t>Accolta la domanda di restituzione, il giudice delegato ammette solo le rate insolute anteriori (per quota capitale ed interessi) o l’intero credito, inclusivo delle rate a scadere (per la sola sorte capitale) e del prezzo di opzione ?</a:t>
            </a:r>
          </a:p>
          <a:p>
            <a:r>
              <a:rPr lang="it-IT" dirty="0"/>
              <a:t>Accolta l’una o l’altra soluzione cosa accade:</a:t>
            </a:r>
          </a:p>
          <a:p>
            <a:pPr lvl="1"/>
            <a:r>
              <a:rPr lang="it-IT" dirty="0"/>
              <a:t>A) quando la riallocazione del bene restituito genera una minusvalenza?</a:t>
            </a:r>
          </a:p>
          <a:p>
            <a:pPr lvl="1"/>
            <a:r>
              <a:rPr lang="it-IT" dirty="0"/>
              <a:t>B) quando la riallocazione del bene restituito genera una plusvalenza?</a:t>
            </a:r>
          </a:p>
        </p:txBody>
      </p:sp>
      <p:sp>
        <p:nvSpPr>
          <p:cNvPr id="5" name="Segnaposto testo 4"/>
          <p:cNvSpPr>
            <a:spLocks noGrp="1"/>
          </p:cNvSpPr>
          <p:nvPr>
            <p:ph type="body" sz="quarter" idx="3"/>
          </p:nvPr>
        </p:nvSpPr>
        <p:spPr/>
        <p:txBody>
          <a:bodyPr/>
          <a:lstStyle/>
          <a:p>
            <a:r>
              <a:rPr lang="it-IT" b="1" dirty="0">
                <a:solidFill>
                  <a:srgbClr val="FF0000"/>
                </a:solidFill>
              </a:rPr>
              <a:t>Riferimenti</a:t>
            </a:r>
          </a:p>
        </p:txBody>
      </p:sp>
      <p:sp>
        <p:nvSpPr>
          <p:cNvPr id="6" name="Segnaposto contenuto 5"/>
          <p:cNvSpPr>
            <a:spLocks noGrp="1"/>
          </p:cNvSpPr>
          <p:nvPr>
            <p:ph sz="quarter" idx="4"/>
          </p:nvPr>
        </p:nvSpPr>
        <p:spPr>
          <a:xfrm>
            <a:off x="6525014" y="3305207"/>
            <a:ext cx="4443984" cy="3079117"/>
          </a:xfrm>
        </p:spPr>
        <p:txBody>
          <a:bodyPr>
            <a:normAutofit fontScale="85000" lnSpcReduction="20000"/>
          </a:bodyPr>
          <a:lstStyle/>
          <a:p>
            <a:r>
              <a:rPr lang="it-IT" dirty="0"/>
              <a:t>Normativi: 52 </a:t>
            </a:r>
            <a:r>
              <a:rPr lang="it-IT" dirty="0" err="1"/>
              <a:t>l.f.</a:t>
            </a:r>
            <a:r>
              <a:rPr lang="it-IT" dirty="0"/>
              <a:t>; 53 </a:t>
            </a:r>
            <a:r>
              <a:rPr lang="it-IT" dirty="0" err="1"/>
              <a:t>l.f.</a:t>
            </a:r>
            <a:r>
              <a:rPr lang="it-IT" dirty="0"/>
              <a:t>, 72 quater co. 2 e 3 </a:t>
            </a:r>
            <a:r>
              <a:rPr lang="it-IT" dirty="0" err="1"/>
              <a:t>l.f.</a:t>
            </a:r>
            <a:r>
              <a:rPr lang="it-IT" dirty="0"/>
              <a:t>; 151 </a:t>
            </a:r>
            <a:r>
              <a:rPr lang="it-IT" dirty="0" err="1"/>
              <a:t>c.c.i</a:t>
            </a:r>
            <a:r>
              <a:rPr lang="it-IT" dirty="0"/>
              <a:t>..; 177 co 1 e 2 </a:t>
            </a:r>
            <a:r>
              <a:rPr lang="it-IT" dirty="0" err="1"/>
              <a:t>c.c.i</a:t>
            </a:r>
            <a:r>
              <a:rPr lang="it-IT" dirty="0"/>
              <a:t>.; art. 1 co. 140 l. 124/2017.</a:t>
            </a:r>
          </a:p>
          <a:p>
            <a:r>
              <a:rPr lang="it-IT" dirty="0"/>
              <a:t>Giurisprudenziali più recenti*:</a:t>
            </a:r>
          </a:p>
          <a:p>
            <a:pPr lvl="1"/>
            <a:r>
              <a:rPr lang="it-IT" dirty="0" err="1"/>
              <a:t>Cass</a:t>
            </a:r>
            <a:r>
              <a:rPr lang="it-IT" dirty="0"/>
              <a:t>. </a:t>
            </a:r>
            <a:r>
              <a:rPr lang="it-IT" dirty="0" err="1"/>
              <a:t>ord</a:t>
            </a:r>
            <a:r>
              <a:rPr lang="it-IT" dirty="0"/>
              <a:t>. 4 febbraio 2019, n. 3200; </a:t>
            </a:r>
            <a:r>
              <a:rPr lang="it-IT" dirty="0" err="1"/>
              <a:t>Cass</a:t>
            </a:r>
            <a:r>
              <a:rPr lang="it-IT" dirty="0"/>
              <a:t>. 13 settembre 2017, n. 21213; </a:t>
            </a:r>
            <a:r>
              <a:rPr lang="it-IT" dirty="0" err="1"/>
              <a:t>Trib</a:t>
            </a:r>
            <a:r>
              <a:rPr lang="it-IT" dirty="0"/>
              <a:t>. Perugia 5.6.2012 (</a:t>
            </a:r>
            <a:r>
              <a:rPr lang="it-IT" dirty="0" err="1"/>
              <a:t>ilcaso</a:t>
            </a:r>
            <a:r>
              <a:rPr lang="it-IT" dirty="0"/>
              <a:t>); </a:t>
            </a:r>
          </a:p>
          <a:p>
            <a:pPr lvl="1"/>
            <a:r>
              <a:rPr lang="it-IT" dirty="0" err="1"/>
              <a:t>Cass</a:t>
            </a:r>
            <a:r>
              <a:rPr lang="it-IT" dirty="0"/>
              <a:t>. 29 marzo 2019, n. 8980; 10 luglio 2019, n. 18453; </a:t>
            </a:r>
            <a:r>
              <a:rPr lang="it-IT" dirty="0" err="1"/>
              <a:t>Cass</a:t>
            </a:r>
            <a:r>
              <a:rPr lang="it-IT" dirty="0"/>
              <a:t>. 15 luglio 2011, n. </a:t>
            </a:r>
            <a:r>
              <a:rPr lang="it-IT"/>
              <a:t>15701; </a:t>
            </a:r>
            <a:r>
              <a:rPr lang="it-IT" dirty="0" err="1"/>
              <a:t>Trib</a:t>
            </a:r>
            <a:r>
              <a:rPr lang="it-IT" dirty="0"/>
              <a:t>. Milano 24 aprile 2012 (</a:t>
            </a:r>
            <a:r>
              <a:rPr lang="it-IT" dirty="0" err="1"/>
              <a:t>ilcaso</a:t>
            </a:r>
            <a:r>
              <a:rPr lang="it-IT" dirty="0"/>
              <a:t>); </a:t>
            </a:r>
            <a:r>
              <a:rPr lang="it-IT" dirty="0" err="1"/>
              <a:t>Trib</a:t>
            </a:r>
            <a:r>
              <a:rPr lang="it-IT" dirty="0"/>
              <a:t>. Padova 14 marzo 2014 (</a:t>
            </a:r>
            <a:r>
              <a:rPr lang="it-IT" dirty="0" err="1"/>
              <a:t>ilcaso</a:t>
            </a:r>
            <a:r>
              <a:rPr lang="it-IT" dirty="0"/>
              <a:t>)</a:t>
            </a:r>
          </a:p>
          <a:p>
            <a:pPr marL="530352" lvl="1" indent="0">
              <a:buNone/>
            </a:pPr>
            <a:r>
              <a:rPr lang="it-IT" dirty="0"/>
              <a:t>* </a:t>
            </a:r>
            <a:r>
              <a:rPr lang="it-IT" sz="1400" dirty="0"/>
              <a:t>divisi per orientamenti</a:t>
            </a:r>
          </a:p>
        </p:txBody>
      </p:sp>
    </p:spTree>
    <p:extLst>
      <p:ext uri="{BB962C8B-B14F-4D97-AF65-F5344CB8AC3E}">
        <p14:creationId xmlns:p14="http://schemas.microsoft.com/office/powerpoint/2010/main" val="3455030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C000"/>
                </a:solidFill>
              </a:rPr>
              <a:t>Primo orientamento</a:t>
            </a:r>
            <a:br>
              <a:rPr lang="it-IT" dirty="0">
                <a:solidFill>
                  <a:srgbClr val="FFC000"/>
                </a:solidFill>
              </a:rPr>
            </a:br>
            <a:r>
              <a:rPr lang="it-IT" sz="2000" dirty="0">
                <a:solidFill>
                  <a:srgbClr val="FFC000"/>
                </a:solidFill>
              </a:rPr>
              <a:t>(</a:t>
            </a:r>
            <a:r>
              <a:rPr lang="it-IT" sz="2000" dirty="0" err="1">
                <a:solidFill>
                  <a:srgbClr val="FFC000"/>
                </a:solidFill>
              </a:rPr>
              <a:t>Cass</a:t>
            </a:r>
            <a:r>
              <a:rPr lang="it-IT" sz="2000" dirty="0">
                <a:solidFill>
                  <a:srgbClr val="FFC000"/>
                </a:solidFill>
              </a:rPr>
              <a:t>. 8980/2019; </a:t>
            </a:r>
            <a:r>
              <a:rPr lang="it-IT" sz="2000" dirty="0" err="1">
                <a:solidFill>
                  <a:srgbClr val="FFC000"/>
                </a:solidFill>
              </a:rPr>
              <a:t>Cass</a:t>
            </a:r>
            <a:r>
              <a:rPr lang="it-IT" sz="2000" dirty="0">
                <a:solidFill>
                  <a:srgbClr val="FFC000"/>
                </a:solidFill>
              </a:rPr>
              <a:t>. 21213/2017) </a:t>
            </a:r>
          </a:p>
        </p:txBody>
      </p:sp>
      <p:sp>
        <p:nvSpPr>
          <p:cNvPr id="3" name="Segnaposto contenuto 2"/>
          <p:cNvSpPr>
            <a:spLocks noGrp="1"/>
          </p:cNvSpPr>
          <p:nvPr>
            <p:ph idx="1"/>
          </p:nvPr>
        </p:nvSpPr>
        <p:spPr>
          <a:xfrm>
            <a:off x="6273112" y="381440"/>
            <a:ext cx="5212080" cy="6476559"/>
          </a:xfrm>
        </p:spPr>
        <p:txBody>
          <a:bodyPr>
            <a:normAutofit fontScale="85000" lnSpcReduction="10000"/>
          </a:bodyPr>
          <a:lstStyle/>
          <a:p>
            <a:r>
              <a:rPr lang="it-IT" b="1" dirty="0"/>
              <a:t>Gli argomenti</a:t>
            </a:r>
          </a:p>
          <a:p>
            <a:pPr lvl="1"/>
            <a:r>
              <a:rPr lang="it-IT" dirty="0"/>
              <a:t>L’art. 72 quater </a:t>
            </a:r>
            <a:r>
              <a:rPr lang="it-IT" dirty="0" err="1"/>
              <a:t>l.f.</a:t>
            </a:r>
            <a:r>
              <a:rPr lang="it-IT" dirty="0"/>
              <a:t> detta una disciplina speciale il cui scopo è soddisfare un «nuovo assetto di interessi»: rendere il bene restituito al concedente </a:t>
            </a:r>
            <a:r>
              <a:rPr lang="it-IT" b="1" dirty="0"/>
              <a:t>funzionale</a:t>
            </a:r>
            <a:r>
              <a:rPr lang="it-IT" dirty="0"/>
              <a:t> al soddisfo della sola parte di </a:t>
            </a:r>
            <a:r>
              <a:rPr lang="it-IT" b="1" dirty="0"/>
              <a:t>«credito residuo», vale a dire la sorte capitale delle rate a scadere;</a:t>
            </a:r>
          </a:p>
          <a:p>
            <a:pPr lvl="1"/>
            <a:r>
              <a:rPr lang="it-IT" dirty="0"/>
              <a:t>La norma rappresenta una deroga ex </a:t>
            </a:r>
            <a:r>
              <a:rPr lang="it-IT" dirty="0" err="1"/>
              <a:t>lege</a:t>
            </a:r>
            <a:r>
              <a:rPr lang="it-IT" dirty="0"/>
              <a:t> alle regole del concorso formale di cui all’art. 52 </a:t>
            </a:r>
            <a:r>
              <a:rPr lang="it-IT" dirty="0" err="1"/>
              <a:t>l.f.</a:t>
            </a:r>
            <a:r>
              <a:rPr lang="it-IT" dirty="0"/>
              <a:t> per cui non occorre ai fini della riallocazione del bene la preventiva ammissione del c.d. «credito residuo»</a:t>
            </a:r>
          </a:p>
          <a:p>
            <a:r>
              <a:rPr lang="it-IT" b="1" dirty="0"/>
              <a:t>I limiti</a:t>
            </a:r>
          </a:p>
          <a:p>
            <a:pPr lvl="1"/>
            <a:r>
              <a:rPr lang="it-IT" dirty="0"/>
              <a:t>Il co. 3 dell’art. 72 quater </a:t>
            </a:r>
            <a:r>
              <a:rPr lang="it-IT" dirty="0" err="1"/>
              <a:t>l.f.</a:t>
            </a:r>
            <a:r>
              <a:rPr lang="it-IT" dirty="0"/>
              <a:t> prevede la soggezione del concedente al concorso formale anche per la parte di credito residuo vantato alla data del fallimento;</a:t>
            </a:r>
          </a:p>
          <a:p>
            <a:pPr lvl="1"/>
            <a:r>
              <a:rPr lang="it-IT" dirty="0"/>
              <a:t>Al di fuori del caso </a:t>
            </a:r>
            <a:r>
              <a:rPr lang="it-IT" dirty="0" err="1"/>
              <a:t>prededuzione</a:t>
            </a:r>
            <a:r>
              <a:rPr lang="it-IT" dirty="0"/>
              <a:t> non esiste un caso analogo di sottrazione del creditore al concorso formale e sostanziale insieme;</a:t>
            </a:r>
          </a:p>
          <a:p>
            <a:pPr lvl="1"/>
            <a:r>
              <a:rPr lang="it-IT" b="1" dirty="0"/>
              <a:t>L’insinuazione necessariamente tardiva </a:t>
            </a:r>
            <a:r>
              <a:rPr lang="it-IT" dirty="0"/>
              <a:t>(all’esito della riallocazione) della sorte capitale residua rimasta incapiente impedisce al concedente di partecipare ai riparti</a:t>
            </a:r>
          </a:p>
        </p:txBody>
      </p:sp>
      <p:sp>
        <p:nvSpPr>
          <p:cNvPr id="4" name="Segnaposto testo 3"/>
          <p:cNvSpPr>
            <a:spLocks noGrp="1"/>
          </p:cNvSpPr>
          <p:nvPr>
            <p:ph type="body" sz="half" idx="2"/>
          </p:nvPr>
        </p:nvSpPr>
        <p:spPr>
          <a:xfrm>
            <a:off x="723900" y="2657741"/>
            <a:ext cx="3855720" cy="4200257"/>
          </a:xfrm>
        </p:spPr>
        <p:txBody>
          <a:bodyPr>
            <a:normAutofit fontScale="92500" lnSpcReduction="20000"/>
          </a:bodyPr>
          <a:lstStyle/>
          <a:p>
            <a:pPr marL="285750" indent="-285750">
              <a:buFont typeface="Wingdings" panose="05000000000000000000" pitchFamily="2" charset="2"/>
              <a:buChar char="ü"/>
            </a:pPr>
            <a:r>
              <a:rPr lang="it-IT" b="1" dirty="0">
                <a:solidFill>
                  <a:schemeClr val="bg1"/>
                </a:solidFill>
              </a:rPr>
              <a:t>In caso di fallimento dell’utilizzatore il rapporto di leasing si divarica e genera due distinte linee di credito; </a:t>
            </a:r>
            <a:r>
              <a:rPr lang="it-IT" b="1" u="sng" dirty="0">
                <a:solidFill>
                  <a:schemeClr val="bg1"/>
                </a:solidFill>
              </a:rPr>
              <a:t>quella anteriore </a:t>
            </a:r>
            <a:r>
              <a:rPr lang="it-IT" b="1" dirty="0">
                <a:solidFill>
                  <a:schemeClr val="bg1"/>
                </a:solidFill>
              </a:rPr>
              <a:t>ha natura concorsuale e va ammessa per sorte capitale ed interessi; </a:t>
            </a:r>
            <a:r>
              <a:rPr lang="it-IT" b="1" u="sng" dirty="0">
                <a:solidFill>
                  <a:schemeClr val="bg1"/>
                </a:solidFill>
              </a:rPr>
              <a:t>quella posteriore </a:t>
            </a:r>
            <a:r>
              <a:rPr lang="it-IT" b="1" dirty="0">
                <a:solidFill>
                  <a:schemeClr val="bg1"/>
                </a:solidFill>
              </a:rPr>
              <a:t>(limitata alla sorte capitale «a scadere») è sottratta sia al concorso formale (trattandosi di credito eventuale) sia al concorso sostanziale, dovendo essere soddisfatta con il ricavato della nuova allocazione del bene;</a:t>
            </a:r>
          </a:p>
          <a:p>
            <a:pPr marL="285750" indent="-285750">
              <a:buFont typeface="Wingdings" panose="05000000000000000000" pitchFamily="2" charset="2"/>
              <a:buChar char="ü"/>
            </a:pPr>
            <a:r>
              <a:rPr lang="it-IT" b="1" dirty="0">
                <a:solidFill>
                  <a:schemeClr val="bg1"/>
                </a:solidFill>
              </a:rPr>
              <a:t>La riallocazione soddisfa solo la linea di credito «a scadere»; pertanto il surplus della riallocazione va restituito al curatore senza possibilità di compensazione  con la linea di credito anteriormente ammessa (assenza di reciprocità)</a:t>
            </a:r>
          </a:p>
        </p:txBody>
      </p:sp>
    </p:spTree>
    <p:extLst>
      <p:ext uri="{BB962C8B-B14F-4D97-AF65-F5344CB8AC3E}">
        <p14:creationId xmlns:p14="http://schemas.microsoft.com/office/powerpoint/2010/main" val="359458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2446" y="0"/>
            <a:ext cx="3855720" cy="1407920"/>
          </a:xfrm>
        </p:spPr>
        <p:txBody>
          <a:bodyPr/>
          <a:lstStyle/>
          <a:p>
            <a:pPr algn="ctr"/>
            <a:r>
              <a:rPr lang="it-IT" sz="2800" dirty="0">
                <a:solidFill>
                  <a:srgbClr val="FFC000"/>
                </a:solidFill>
              </a:rPr>
              <a:t>Secondo</a:t>
            </a:r>
            <a:br>
              <a:rPr lang="it-IT" sz="2800" dirty="0">
                <a:solidFill>
                  <a:srgbClr val="FFC000"/>
                </a:solidFill>
              </a:rPr>
            </a:br>
            <a:r>
              <a:rPr lang="it-IT" sz="2800" dirty="0">
                <a:solidFill>
                  <a:srgbClr val="FFC000"/>
                </a:solidFill>
              </a:rPr>
              <a:t>orientamento</a:t>
            </a:r>
            <a:br>
              <a:rPr lang="it-IT" sz="2800" dirty="0">
                <a:solidFill>
                  <a:srgbClr val="FFC000"/>
                </a:solidFill>
              </a:rPr>
            </a:br>
            <a:r>
              <a:rPr lang="it-IT" sz="2800" dirty="0">
                <a:solidFill>
                  <a:srgbClr val="FFC000"/>
                </a:solidFill>
              </a:rPr>
              <a:t>(</a:t>
            </a:r>
            <a:r>
              <a:rPr lang="it-IT" sz="1600" dirty="0" err="1">
                <a:solidFill>
                  <a:srgbClr val="FFC000"/>
                </a:solidFill>
              </a:rPr>
              <a:t>Cass</a:t>
            </a:r>
            <a:r>
              <a:rPr lang="it-IT" sz="1600" dirty="0">
                <a:solidFill>
                  <a:srgbClr val="FFC000"/>
                </a:solidFill>
              </a:rPr>
              <a:t>. 8980/2019; </a:t>
            </a:r>
            <a:r>
              <a:rPr lang="it-IT" sz="1600" dirty="0" err="1">
                <a:solidFill>
                  <a:srgbClr val="FFC000"/>
                </a:solidFill>
              </a:rPr>
              <a:t>Cass</a:t>
            </a:r>
            <a:r>
              <a:rPr lang="it-IT" sz="1600" dirty="0">
                <a:solidFill>
                  <a:srgbClr val="FFC000"/>
                </a:solidFill>
              </a:rPr>
              <a:t>. 18453/2019</a:t>
            </a:r>
            <a:r>
              <a:rPr lang="it-IT" sz="2800" dirty="0">
                <a:solidFill>
                  <a:srgbClr val="FFC000"/>
                </a:solidFill>
              </a:rPr>
              <a:t>) </a:t>
            </a:r>
          </a:p>
        </p:txBody>
      </p:sp>
      <p:sp>
        <p:nvSpPr>
          <p:cNvPr id="3" name="Segnaposto contenuto 2"/>
          <p:cNvSpPr>
            <a:spLocks noGrp="1"/>
          </p:cNvSpPr>
          <p:nvPr>
            <p:ph idx="1"/>
          </p:nvPr>
        </p:nvSpPr>
        <p:spPr>
          <a:xfrm>
            <a:off x="6273112" y="381440"/>
            <a:ext cx="5212080" cy="6476559"/>
          </a:xfrm>
        </p:spPr>
        <p:txBody>
          <a:bodyPr>
            <a:normAutofit fontScale="92500" lnSpcReduction="20000"/>
          </a:bodyPr>
          <a:lstStyle/>
          <a:p>
            <a:r>
              <a:rPr lang="it-IT" b="1" dirty="0"/>
              <a:t>Gli argomenti</a:t>
            </a:r>
          </a:p>
          <a:p>
            <a:pPr lvl="1"/>
            <a:r>
              <a:rPr lang="it-IT" dirty="0"/>
              <a:t>Condizione ineliminabile della soddisfazione fuori dal concorso sostanziale è il preventivo accertamento del credito (artt. 51 e 53 </a:t>
            </a:r>
            <a:r>
              <a:rPr lang="it-IT" dirty="0" err="1"/>
              <a:t>l.f.</a:t>
            </a:r>
            <a:r>
              <a:rPr lang="it-IT" dirty="0"/>
              <a:t>);</a:t>
            </a:r>
          </a:p>
          <a:p>
            <a:pPr lvl="1"/>
            <a:r>
              <a:rPr lang="it-IT" dirty="0"/>
              <a:t>La stima preventiva del bene su disposizione del giudice delegato è implicita nell’attuale testo dell’art. 72 quater, in quanto necessario </a:t>
            </a:r>
            <a:r>
              <a:rPr lang="it-IT" b="1" dirty="0"/>
              <a:t>presidio per determinare il valore di mercato del bene</a:t>
            </a:r>
            <a:r>
              <a:rPr lang="it-IT" dirty="0"/>
              <a:t>, sicché il codice della crisi ha reso esplicita una previsione già desumibile in via interpretativa </a:t>
            </a:r>
          </a:p>
          <a:p>
            <a:r>
              <a:rPr lang="it-IT" b="1" dirty="0"/>
              <a:t>I limiti</a:t>
            </a:r>
          </a:p>
          <a:p>
            <a:pPr lvl="1"/>
            <a:r>
              <a:rPr lang="it-IT" dirty="0"/>
              <a:t>La stima è attività istruttoria non del tutto compatibile con la speditezza del procedimento di verifica;</a:t>
            </a:r>
          </a:p>
          <a:p>
            <a:pPr lvl="1"/>
            <a:r>
              <a:rPr lang="it-IT" dirty="0"/>
              <a:t>Se la stima è superiore al credito residuo è escluso che il </a:t>
            </a:r>
            <a:r>
              <a:rPr lang="it-IT" dirty="0" err="1"/>
              <a:t>g.d</a:t>
            </a:r>
            <a:r>
              <a:rPr lang="it-IT" dirty="0"/>
              <a:t>. possa in sede di verifica condannare al pagamento della differenza;</a:t>
            </a:r>
          </a:p>
          <a:p>
            <a:pPr lvl="1"/>
            <a:r>
              <a:rPr lang="it-IT" dirty="0"/>
              <a:t>La «rettifica» dei crediti ammessi non pare conciliarsi con la stabilità del giudicato </a:t>
            </a:r>
            <a:r>
              <a:rPr lang="it-IT" dirty="0" err="1"/>
              <a:t>endoconcorsuale</a:t>
            </a:r>
            <a:r>
              <a:rPr lang="it-IT" dirty="0"/>
              <a:t>.</a:t>
            </a:r>
          </a:p>
        </p:txBody>
      </p:sp>
      <p:sp>
        <p:nvSpPr>
          <p:cNvPr id="4" name="Segnaposto testo 3"/>
          <p:cNvSpPr>
            <a:spLocks noGrp="1"/>
          </p:cNvSpPr>
          <p:nvPr>
            <p:ph type="body" sz="half" idx="2"/>
          </p:nvPr>
        </p:nvSpPr>
        <p:spPr>
          <a:xfrm>
            <a:off x="732446" y="1182032"/>
            <a:ext cx="3855720" cy="4875374"/>
          </a:xfrm>
        </p:spPr>
        <p:txBody>
          <a:bodyPr>
            <a:noAutofit/>
          </a:bodyPr>
          <a:lstStyle/>
          <a:p>
            <a:pPr marL="285750" indent="-285750">
              <a:buFont typeface="Wingdings" panose="05000000000000000000" pitchFamily="2" charset="2"/>
              <a:buChar char="ü"/>
            </a:pPr>
            <a:r>
              <a:rPr lang="it-IT" sz="1500" b="1" dirty="0">
                <a:solidFill>
                  <a:schemeClr val="bg1"/>
                </a:solidFill>
              </a:rPr>
              <a:t>In caso di fallimento dell’utilizzatore il credito del concedente non è frazionabile, ma unitario, e comprende le rate scadute e insolute (compresi gli interessi corrispettivi e moratori), le rate a scadere (per sorte capitale) ed il prezzo di opzione</a:t>
            </a:r>
          </a:p>
          <a:p>
            <a:pPr marL="285750" indent="-285750">
              <a:buFont typeface="Wingdings" panose="05000000000000000000" pitchFamily="2" charset="2"/>
              <a:buChar char="ü"/>
            </a:pPr>
            <a:r>
              <a:rPr lang="it-IT" sz="1500" b="1" dirty="0">
                <a:solidFill>
                  <a:schemeClr val="bg1"/>
                </a:solidFill>
              </a:rPr>
              <a:t>Come il creditore pignoratizio o garantito da privilegio speciale (53 </a:t>
            </a:r>
            <a:r>
              <a:rPr lang="it-IT" sz="1500" b="1" dirty="0" err="1">
                <a:solidFill>
                  <a:schemeClr val="bg1"/>
                </a:solidFill>
              </a:rPr>
              <a:t>l.f.</a:t>
            </a:r>
            <a:r>
              <a:rPr lang="it-IT" sz="1500" b="1" dirty="0">
                <a:solidFill>
                  <a:schemeClr val="bg1"/>
                </a:solidFill>
              </a:rPr>
              <a:t>) il concedente non si sottrae al concorso formale, poiché l’ammissione è il presupposto per soddisfarsi al di fuori del concorso sostanziale sul ricavato della riallocazione del bene;</a:t>
            </a:r>
          </a:p>
          <a:p>
            <a:pPr marL="285750" indent="-285750">
              <a:buFont typeface="Wingdings" panose="05000000000000000000" pitchFamily="2" charset="2"/>
              <a:buChar char="ü"/>
            </a:pPr>
            <a:r>
              <a:rPr lang="it-IT" sz="1500" b="1" dirty="0">
                <a:solidFill>
                  <a:schemeClr val="bg1"/>
                </a:solidFill>
              </a:rPr>
              <a:t>L’ammissione del credito avviene per la differenza fra il suo ammontare ed il valore di stima del bene da riallocare, previamente determinato da uno stimatore nominato dal giudice delegato, salvo </a:t>
            </a:r>
            <a:r>
              <a:rPr lang="it-IT" sz="1500" b="1" u="sng" dirty="0">
                <a:solidFill>
                  <a:schemeClr val="bg1"/>
                </a:solidFill>
              </a:rPr>
              <a:t>successive rettifiche in sede di riparto; è possibile la compensazione</a:t>
            </a:r>
          </a:p>
        </p:txBody>
      </p:sp>
    </p:spTree>
    <p:extLst>
      <p:ext uri="{BB962C8B-B14F-4D97-AF65-F5344CB8AC3E}">
        <p14:creationId xmlns:p14="http://schemas.microsoft.com/office/powerpoint/2010/main" val="1964595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Considerazioni sul nuovo orientamento che recepisce in anticipo la riforma</a:t>
            </a:r>
          </a:p>
        </p:txBody>
      </p:sp>
      <p:sp>
        <p:nvSpPr>
          <p:cNvPr id="3" name="Segnaposto contenuto 2"/>
          <p:cNvSpPr>
            <a:spLocks noGrp="1"/>
          </p:cNvSpPr>
          <p:nvPr>
            <p:ph idx="1"/>
          </p:nvPr>
        </p:nvSpPr>
        <p:spPr>
          <a:xfrm>
            <a:off x="1371600" y="2285999"/>
            <a:ext cx="9601200" cy="4225895"/>
          </a:xfrm>
        </p:spPr>
        <p:txBody>
          <a:bodyPr>
            <a:normAutofit lnSpcReduction="10000"/>
          </a:bodyPr>
          <a:lstStyle/>
          <a:p>
            <a:r>
              <a:rPr lang="it-IT" dirty="0"/>
              <a:t>Il codice della crisi chiarisce il significato da attribuire all’espressione </a:t>
            </a:r>
            <a:r>
              <a:rPr lang="it-IT" b="1" dirty="0"/>
              <a:t>credito residuo in linea capitale </a:t>
            </a:r>
            <a:r>
              <a:rPr lang="it-IT" dirty="0"/>
              <a:t>realizzabile con la nuova allocazione del bene includendovi sia la sorte capitale futura (ma non gli interessi attualizzati), sia il prezzo di opzione, sia le rate insolute (comprensive della quota interessi)</a:t>
            </a:r>
          </a:p>
          <a:p>
            <a:r>
              <a:rPr lang="it-IT" dirty="0"/>
              <a:t>Il codice recepisce anche la prassi della «</a:t>
            </a:r>
            <a:r>
              <a:rPr lang="it-IT" b="1" dirty="0"/>
              <a:t>compensazione anticipata» </a:t>
            </a:r>
            <a:r>
              <a:rPr lang="it-IT" dirty="0"/>
              <a:t>fra il predetto credito ed il valore di stima del bene da riallocare, così evitando la soluzione pure sostenuta in giurisprudenza di un’ammissione del credito con </a:t>
            </a:r>
            <a:r>
              <a:rPr lang="it-IT" b="1" dirty="0"/>
              <a:t>riserva atipica</a:t>
            </a:r>
          </a:p>
          <a:p>
            <a:r>
              <a:rPr lang="it-IT" dirty="0"/>
              <a:t>La nomina dello stimatore potrà essere senz’altro anticipata alla fase dell’inventario posto che «il curatore procede alle operazioni di liquidazione contemporaneamente a quelle di accertamento del passivo» (art. 136 co. 2 </a:t>
            </a:r>
            <a:r>
              <a:rPr lang="it-IT" dirty="0" err="1"/>
              <a:t>c.c.i</a:t>
            </a:r>
            <a:r>
              <a:rPr lang="it-IT" dirty="0"/>
              <a:t>.). La relazione di stima sarà acquisita in sede di verifica.</a:t>
            </a:r>
          </a:p>
          <a:p>
            <a:r>
              <a:rPr lang="it-IT" dirty="0"/>
              <a:t>Resta la questione delle «rettifiche» da adottare in caso di successiva allocazione del bene restituito </a:t>
            </a:r>
          </a:p>
        </p:txBody>
      </p:sp>
      <p:sp>
        <p:nvSpPr>
          <p:cNvPr id="4" name="Freccia a destra 3"/>
          <p:cNvSpPr/>
          <p:nvPr/>
        </p:nvSpPr>
        <p:spPr>
          <a:xfrm>
            <a:off x="3965248" y="5930781"/>
            <a:ext cx="769122" cy="358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35981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685800"/>
            <a:ext cx="9601200" cy="920809"/>
          </a:xfrm>
        </p:spPr>
        <p:txBody>
          <a:bodyPr>
            <a:normAutofit/>
          </a:bodyPr>
          <a:lstStyle/>
          <a:p>
            <a:r>
              <a:rPr lang="it-IT" dirty="0"/>
              <a:t>La nuova allocazione del bene</a:t>
            </a:r>
          </a:p>
        </p:txBody>
      </p:sp>
      <p:sp>
        <p:nvSpPr>
          <p:cNvPr id="3" name="Segnaposto contenuto 2"/>
          <p:cNvSpPr>
            <a:spLocks noGrp="1"/>
          </p:cNvSpPr>
          <p:nvPr>
            <p:ph idx="1"/>
          </p:nvPr>
        </p:nvSpPr>
        <p:spPr>
          <a:xfrm>
            <a:off x="1371600" y="1674976"/>
            <a:ext cx="9601200" cy="4862557"/>
          </a:xfrm>
        </p:spPr>
        <p:txBody>
          <a:bodyPr>
            <a:normAutofit lnSpcReduction="10000"/>
          </a:bodyPr>
          <a:lstStyle/>
          <a:p>
            <a:r>
              <a:rPr lang="it-IT" dirty="0">
                <a:solidFill>
                  <a:srgbClr val="FF0000"/>
                </a:solidFill>
              </a:rPr>
              <a:t>Soluzione n. 1</a:t>
            </a:r>
            <a:r>
              <a:rPr lang="it-IT" dirty="0"/>
              <a:t>: l’insinuazione del concedente è </a:t>
            </a:r>
            <a:r>
              <a:rPr lang="it-IT" b="1" dirty="0"/>
              <a:t>parificata a quella del creditore del fondiario: il credito insinuato dal concedente concorre per intero (comprese le rate a scadere)</a:t>
            </a:r>
            <a:r>
              <a:rPr lang="it-IT" dirty="0"/>
              <a:t>, ex art. 110 co. 1 </a:t>
            </a:r>
            <a:r>
              <a:rPr lang="it-IT" dirty="0" err="1"/>
              <a:t>l.f.</a:t>
            </a:r>
            <a:r>
              <a:rPr lang="it-IT" dirty="0"/>
              <a:t>,; l’assegnazione del ricavato della riallocazione ha carattere </a:t>
            </a:r>
            <a:r>
              <a:rPr lang="it-IT" b="1" dirty="0"/>
              <a:t>provvisorio</a:t>
            </a:r>
            <a:r>
              <a:rPr lang="it-IT" dirty="0"/>
              <a:t>, salve le «rettifiche» in sede di riparto; il concedente può, fino alla riallocazione, partecipare ai riparti parziali e la massa a lui destinata concorre alle spese generali, salvi i </a:t>
            </a:r>
            <a:r>
              <a:rPr lang="it-IT" u="sng" dirty="0"/>
              <a:t>conguagli </a:t>
            </a:r>
            <a:r>
              <a:rPr lang="it-IT" dirty="0"/>
              <a:t> in sede di riparto finale (v. </a:t>
            </a:r>
            <a:r>
              <a:rPr lang="it-IT" dirty="0" err="1"/>
              <a:t>Cass</a:t>
            </a:r>
            <a:r>
              <a:rPr lang="it-IT" dirty="0"/>
              <a:t>. 8980/2019);</a:t>
            </a:r>
          </a:p>
          <a:p>
            <a:r>
              <a:rPr lang="it-IT" dirty="0">
                <a:solidFill>
                  <a:srgbClr val="FF0000"/>
                </a:solidFill>
              </a:rPr>
              <a:t>Soluzione n. 2</a:t>
            </a:r>
            <a:r>
              <a:rPr lang="it-IT" dirty="0"/>
              <a:t>: il concedente gode di un </a:t>
            </a:r>
            <a:r>
              <a:rPr lang="it-IT" b="1" dirty="0"/>
              <a:t>privilegio di natura sostanziale simile a quello del creditore ex art. 53 </a:t>
            </a:r>
            <a:r>
              <a:rPr lang="it-IT" b="1" dirty="0" err="1"/>
              <a:t>l.f.</a:t>
            </a:r>
            <a:r>
              <a:rPr lang="it-IT" b="1" dirty="0"/>
              <a:t> autorizzato alla vendita ex art. 53 </a:t>
            </a:r>
            <a:r>
              <a:rPr lang="it-IT" b="1" dirty="0" err="1"/>
              <a:t>l.f.</a:t>
            </a:r>
            <a:r>
              <a:rPr lang="it-IT" dirty="0"/>
              <a:t>; v. sopra con la differenza che non concorre alle spese generali;</a:t>
            </a:r>
          </a:p>
          <a:p>
            <a:r>
              <a:rPr lang="it-IT" dirty="0">
                <a:solidFill>
                  <a:srgbClr val="FF0000"/>
                </a:solidFill>
              </a:rPr>
              <a:t>Soluzione n. 3</a:t>
            </a:r>
            <a:r>
              <a:rPr lang="it-IT" dirty="0"/>
              <a:t>: l’ammissione per la «differenza» fra il credito e la stima comporta l’immediata soddisfazione e la cristallizzazione del </a:t>
            </a:r>
            <a:r>
              <a:rPr lang="it-IT" i="1" dirty="0"/>
              <a:t>quantum </a:t>
            </a:r>
            <a:r>
              <a:rPr lang="it-IT" dirty="0"/>
              <a:t>(è una </a:t>
            </a:r>
            <a:r>
              <a:rPr lang="it-IT" b="1" i="1" dirty="0" err="1"/>
              <a:t>compensatio</a:t>
            </a:r>
            <a:r>
              <a:rPr lang="it-IT" b="1" i="1" dirty="0"/>
              <a:t> lucri </a:t>
            </a:r>
            <a:r>
              <a:rPr lang="it-IT" b="1" i="1" dirty="0" err="1"/>
              <a:t>cum</a:t>
            </a:r>
            <a:r>
              <a:rPr lang="it-IT" b="1" i="1" dirty="0"/>
              <a:t> </a:t>
            </a:r>
            <a:r>
              <a:rPr lang="it-IT" b="1" i="1" dirty="0" err="1"/>
              <a:t>damno</a:t>
            </a:r>
            <a:r>
              <a:rPr lang="it-IT" dirty="0"/>
              <a:t>). Pertanto: a) in caso di </a:t>
            </a:r>
            <a:r>
              <a:rPr lang="it-IT" i="1" dirty="0"/>
              <a:t>minusvalenza</a:t>
            </a:r>
            <a:r>
              <a:rPr lang="it-IT" dirty="0"/>
              <a:t> (il concedente colloca il bene ad un prezzo inferiore alla stima) </a:t>
            </a:r>
            <a:r>
              <a:rPr lang="it-IT" u="sng" dirty="0"/>
              <a:t>non dovrebbe poter insinuare il maggior credito </a:t>
            </a:r>
            <a:r>
              <a:rPr lang="it-IT" dirty="0"/>
              <a:t>(giudicato); in caso di </a:t>
            </a:r>
            <a:r>
              <a:rPr lang="it-IT" i="1" dirty="0"/>
              <a:t>plusvalenza</a:t>
            </a:r>
            <a:r>
              <a:rPr lang="it-IT" dirty="0"/>
              <a:t> (colloca il bene ad un prezzo maggiore) </a:t>
            </a:r>
            <a:r>
              <a:rPr lang="it-IT" u="sng" dirty="0"/>
              <a:t>compenserà il controcredito restitutorio fino alla concorrenza del credito già insinuato e restituirà l’eccedenza al curatore.</a:t>
            </a:r>
            <a:endParaRPr lang="it-IT" i="1" u="sng" dirty="0"/>
          </a:p>
        </p:txBody>
      </p:sp>
    </p:spTree>
    <p:extLst>
      <p:ext uri="{BB962C8B-B14F-4D97-AF65-F5344CB8AC3E}">
        <p14:creationId xmlns:p14="http://schemas.microsoft.com/office/powerpoint/2010/main" val="124680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dirty="0"/>
              <a:t>Caso  4</a:t>
            </a:r>
            <a:br>
              <a:rPr lang="it-IT" sz="4800" dirty="0"/>
            </a:br>
            <a:r>
              <a:rPr lang="it-IT" sz="4800" dirty="0"/>
              <a:t>La prescrizione del credito tributario maturata dopo la notifica della cartella </a:t>
            </a:r>
          </a:p>
        </p:txBody>
      </p:sp>
      <p:sp>
        <p:nvSpPr>
          <p:cNvPr id="3" name="Segnaposto testo 2"/>
          <p:cNvSpPr>
            <a:spLocks noGrp="1"/>
          </p:cNvSpPr>
          <p:nvPr>
            <p:ph type="body" idx="1"/>
          </p:nvPr>
        </p:nvSpPr>
        <p:spPr/>
        <p:txBody>
          <a:bodyPr>
            <a:noAutofit/>
          </a:bodyPr>
          <a:lstStyle/>
          <a:p>
            <a:r>
              <a:rPr lang="it-IT" sz="3200" dirty="0"/>
              <a:t>I limiti all’esenzione del credito tributario dalla regola del concorso formale</a:t>
            </a:r>
          </a:p>
          <a:p>
            <a:endParaRPr lang="it-IT" sz="3200" dirty="0"/>
          </a:p>
        </p:txBody>
      </p:sp>
    </p:spTree>
    <p:extLst>
      <p:ext uri="{BB962C8B-B14F-4D97-AF65-F5344CB8AC3E}">
        <p14:creationId xmlns:p14="http://schemas.microsoft.com/office/powerpoint/2010/main" val="3717619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371600" y="290557"/>
            <a:ext cx="4447786" cy="6443529"/>
          </a:xfrm>
        </p:spPr>
        <p:txBody>
          <a:bodyPr>
            <a:normAutofit fontScale="55000" lnSpcReduction="20000"/>
          </a:bodyPr>
          <a:lstStyle/>
          <a:p>
            <a:r>
              <a:rPr lang="it-IT" sz="2900" dirty="0"/>
              <a:t>Art. 52 co. 2 </a:t>
            </a:r>
            <a:r>
              <a:rPr lang="it-IT" sz="2900" dirty="0" err="1"/>
              <a:t>l.f.</a:t>
            </a:r>
            <a:r>
              <a:rPr lang="it-IT" sz="2900" dirty="0"/>
              <a:t> </a:t>
            </a:r>
            <a:endParaRPr lang="it-IT" dirty="0"/>
          </a:p>
          <a:p>
            <a:pPr marL="0" indent="0">
              <a:buNone/>
            </a:pPr>
            <a:r>
              <a:rPr lang="it-IT" sz="2900" dirty="0">
                <a:solidFill>
                  <a:schemeClr val="tx1"/>
                </a:solidFill>
              </a:rPr>
              <a:t>Ogni credito, anche se munito di diritto di prelazione o trattato ai sensi dell’art. 111, primo comma n. 1, nonché ogni diritto reale o personale, mobiliare o immobiliare, deve essere accertato secondo le norme stabilite dal Capo V, </a:t>
            </a:r>
            <a:r>
              <a:rPr lang="it-IT" sz="2900" dirty="0">
                <a:solidFill>
                  <a:srgbClr val="FF0000"/>
                </a:solidFill>
              </a:rPr>
              <a:t>salvo diverse disposizioni della legge</a:t>
            </a:r>
            <a:r>
              <a:rPr lang="it-IT" sz="2900" dirty="0">
                <a:solidFill>
                  <a:schemeClr val="tx1"/>
                </a:solidFill>
              </a:rPr>
              <a:t>.</a:t>
            </a:r>
          </a:p>
          <a:p>
            <a:pPr marL="0" indent="0">
              <a:buNone/>
            </a:pPr>
            <a:endParaRPr lang="it-IT" sz="2900" dirty="0">
              <a:solidFill>
                <a:schemeClr val="tx1"/>
              </a:solidFill>
            </a:endParaRPr>
          </a:p>
          <a:p>
            <a:pPr marL="0" indent="0">
              <a:buNone/>
            </a:pPr>
            <a:r>
              <a:rPr lang="it-IT" sz="2900" dirty="0">
                <a:solidFill>
                  <a:schemeClr val="tx1"/>
                </a:solidFill>
              </a:rPr>
              <a:t>Art. 2 D.lgs. 31 dicembre 1992, n. 546</a:t>
            </a:r>
          </a:p>
          <a:p>
            <a:pPr marL="0" indent="0">
              <a:buNone/>
            </a:pPr>
            <a:r>
              <a:rPr lang="it-IT" sz="2900" dirty="0">
                <a:solidFill>
                  <a:schemeClr val="tx1"/>
                </a:solidFill>
              </a:rPr>
              <a:t>(Oggetto della giurisdizione tributaria). 1. </a:t>
            </a:r>
            <a:r>
              <a:rPr lang="it-IT" sz="2900" dirty="0">
                <a:solidFill>
                  <a:srgbClr val="FF0000"/>
                </a:solidFill>
              </a:rPr>
              <a:t>Appartengono alla giurisdizione tributaria tutte le controversie aventi ad oggetto i tributi di ogni genere e specie comunque denominati, compresi quelli regionali, provinciali e comunali e il contributo per il Servizio sanitario nazionale, ((le sovrimposte e le addizionali, le relative sanzioni </a:t>
            </a:r>
            <a:r>
              <a:rPr lang="it-IT" sz="2900" dirty="0" err="1">
                <a:solidFill>
                  <a:srgbClr val="FF0000"/>
                </a:solidFill>
              </a:rPr>
              <a:t>nonche</a:t>
            </a:r>
            <a:r>
              <a:rPr lang="it-IT" sz="2900" dirty="0">
                <a:solidFill>
                  <a:srgbClr val="FF0000"/>
                </a:solidFill>
              </a:rPr>
              <a:t>' gli interessi e ogni altro accessorio)). </a:t>
            </a:r>
            <a:r>
              <a:rPr lang="it-IT" sz="2900" dirty="0">
                <a:solidFill>
                  <a:srgbClr val="00B050"/>
                </a:solidFill>
              </a:rPr>
              <a:t>Restano </a:t>
            </a:r>
            <a:r>
              <a:rPr lang="it-IT" sz="2900" b="1" u="sng" dirty="0">
                <a:solidFill>
                  <a:srgbClr val="00B050"/>
                </a:solidFill>
              </a:rPr>
              <a:t>escluse dalla giurisdizione tributaria soltanto le controversie riguardanti gli atti della esecuzione forzata tributaria successivi alla notifica della cartella di pagamento </a:t>
            </a:r>
            <a:r>
              <a:rPr lang="it-IT" sz="2900" dirty="0">
                <a:solidFill>
                  <a:srgbClr val="00B050"/>
                </a:solidFill>
              </a:rPr>
              <a:t>e, ove previsto, dell'avviso di cui all'articolo 50 del decreto del Presidente della Repubblica 29 settembre 1973, n. 602, per le quali continuano ad applicarsi le disposizioni del medesimo decreto del Presidente della Repubblica</a:t>
            </a:r>
            <a:r>
              <a:rPr lang="it-IT" sz="2900" dirty="0">
                <a:solidFill>
                  <a:schemeClr val="tx1"/>
                </a:solidFill>
              </a:rPr>
              <a:t>. </a:t>
            </a:r>
          </a:p>
        </p:txBody>
      </p:sp>
      <p:sp>
        <p:nvSpPr>
          <p:cNvPr id="4" name="Segnaposto contenuto 3"/>
          <p:cNvSpPr>
            <a:spLocks noGrp="1"/>
          </p:cNvSpPr>
          <p:nvPr>
            <p:ph sz="half" idx="2"/>
          </p:nvPr>
        </p:nvSpPr>
        <p:spPr>
          <a:xfrm>
            <a:off x="6217753" y="367471"/>
            <a:ext cx="5883091" cy="6725540"/>
          </a:xfrm>
        </p:spPr>
        <p:txBody>
          <a:bodyPr>
            <a:normAutofit fontScale="55000" lnSpcReduction="20000"/>
          </a:bodyPr>
          <a:lstStyle/>
          <a:p>
            <a:r>
              <a:rPr lang="it-IT" sz="2900" dirty="0"/>
              <a:t>Art. 88 </a:t>
            </a:r>
            <a:r>
              <a:rPr lang="it-IT" sz="2900" dirty="0" err="1"/>
              <a:t>d.P.R.</a:t>
            </a:r>
            <a:r>
              <a:rPr lang="it-IT" sz="2900" dirty="0"/>
              <a:t> 29 settembre 1973, n. 602</a:t>
            </a:r>
          </a:p>
          <a:p>
            <a:endParaRPr lang="it-IT" dirty="0"/>
          </a:p>
          <a:p>
            <a:pPr marL="514350" indent="-514350">
              <a:buAutoNum type="arabicPeriod"/>
            </a:pPr>
            <a:r>
              <a:rPr lang="it-IT" sz="2600" dirty="0">
                <a:solidFill>
                  <a:srgbClr val="FF0000"/>
                </a:solidFill>
              </a:rPr>
              <a:t>Se sulle somme iscritte a ruolo sorgono contestazioni, </a:t>
            </a:r>
            <a:r>
              <a:rPr lang="it-IT" sz="2600" dirty="0">
                <a:solidFill>
                  <a:srgbClr val="FF0000"/>
                </a:solidFill>
                <a:effectLst>
                  <a:outerShdw blurRad="38100" dist="38100" dir="2700000" algn="tl">
                    <a:srgbClr val="000000">
                      <a:alpha val="43137"/>
                    </a:srgbClr>
                  </a:outerShdw>
                </a:effectLst>
              </a:rPr>
              <a:t>il credito </a:t>
            </a:r>
            <a:r>
              <a:rPr lang="it-IT" sz="2600" dirty="0" err="1">
                <a:solidFill>
                  <a:srgbClr val="FF0000"/>
                </a:solidFill>
                <a:effectLst>
                  <a:outerShdw blurRad="38100" dist="38100" dir="2700000" algn="tl">
                    <a:srgbClr val="000000">
                      <a:alpha val="43137"/>
                    </a:srgbClr>
                  </a:outerShdw>
                </a:effectLst>
              </a:rPr>
              <a:t>e'</a:t>
            </a:r>
            <a:r>
              <a:rPr lang="it-IT" sz="2600" dirty="0">
                <a:solidFill>
                  <a:srgbClr val="FF0000"/>
                </a:solidFill>
                <a:effectLst>
                  <a:outerShdw blurRad="38100" dist="38100" dir="2700000" algn="tl">
                    <a:srgbClr val="000000">
                      <a:alpha val="43137"/>
                    </a:srgbClr>
                  </a:outerShdw>
                </a:effectLst>
              </a:rPr>
              <a:t> ammesso al passivo con riserva, </a:t>
            </a:r>
            <a:r>
              <a:rPr lang="it-IT" sz="2600" dirty="0">
                <a:solidFill>
                  <a:srgbClr val="FF0000"/>
                </a:solidFill>
              </a:rPr>
              <a:t>anche nel caso in cui la domanda di ammissione sia presentata in via tardiva a norma dell'articolo 101 del regio decreto 16 marzo 1942, n. 267. </a:t>
            </a:r>
          </a:p>
          <a:p>
            <a:pPr marL="514350" indent="-514350">
              <a:buAutoNum type="arabicPeriod"/>
            </a:pPr>
            <a:r>
              <a:rPr lang="it-IT" sz="2600" dirty="0">
                <a:solidFill>
                  <a:schemeClr val="tx1"/>
                </a:solidFill>
              </a:rPr>
              <a:t>Nel fallimento, la riserva </a:t>
            </a:r>
            <a:r>
              <a:rPr lang="it-IT" sz="2600" dirty="0" err="1">
                <a:solidFill>
                  <a:schemeClr val="tx1"/>
                </a:solidFill>
              </a:rPr>
              <a:t>e'</a:t>
            </a:r>
            <a:r>
              <a:rPr lang="it-IT" sz="2600" dirty="0">
                <a:solidFill>
                  <a:schemeClr val="tx1"/>
                </a:solidFill>
              </a:rPr>
              <a:t> sciolta dal giudice delegato con decreto, su istanza del curatore o del concessionario, quando </a:t>
            </a:r>
            <a:r>
              <a:rPr lang="it-IT" sz="2600" dirty="0" err="1">
                <a:solidFill>
                  <a:schemeClr val="tx1"/>
                </a:solidFill>
              </a:rPr>
              <a:t>e'</a:t>
            </a:r>
            <a:r>
              <a:rPr lang="it-IT" sz="2600" dirty="0">
                <a:solidFill>
                  <a:schemeClr val="tx1"/>
                </a:solidFill>
              </a:rPr>
              <a:t> inutilmente decorso il termine prescritto per la proposizione della controversia davanti al giudice competente, ovvero quando il giudizio è stato definito con decisione irrevocabile o risulta altrimenti estinto</a:t>
            </a:r>
            <a:r>
              <a:rPr lang="it-IT" sz="2600" dirty="0">
                <a:solidFill>
                  <a:srgbClr val="FF0000"/>
                </a:solidFill>
              </a:rPr>
              <a:t>.</a:t>
            </a:r>
          </a:p>
          <a:p>
            <a:pPr marL="0" indent="0">
              <a:buNone/>
            </a:pPr>
            <a:endParaRPr lang="it-IT" sz="2600" dirty="0">
              <a:solidFill>
                <a:srgbClr val="FF0000"/>
              </a:solidFill>
            </a:endParaRPr>
          </a:p>
          <a:p>
            <a:r>
              <a:rPr lang="it-IT" sz="2900" dirty="0"/>
              <a:t>Art. 19 d.lgs. 546/1992</a:t>
            </a:r>
          </a:p>
          <a:p>
            <a:pPr marL="0" indent="0">
              <a:buNone/>
            </a:pPr>
            <a:r>
              <a:rPr lang="it-IT" sz="2600" b="1" dirty="0">
                <a:solidFill>
                  <a:srgbClr val="FF0000"/>
                </a:solidFill>
              </a:rPr>
              <a:t>Atti impugnabili e oggetto del ricorso </a:t>
            </a:r>
          </a:p>
          <a:p>
            <a:pPr marL="0" indent="0">
              <a:buNone/>
            </a:pPr>
            <a:r>
              <a:rPr lang="it-IT" sz="2600" dirty="0">
                <a:solidFill>
                  <a:srgbClr val="FF0000"/>
                </a:solidFill>
              </a:rPr>
              <a:t>1.Il ricorso </a:t>
            </a:r>
            <a:r>
              <a:rPr lang="it-IT" sz="2600" dirty="0" err="1">
                <a:solidFill>
                  <a:srgbClr val="FF0000"/>
                </a:solidFill>
              </a:rPr>
              <a:t>puo'</a:t>
            </a:r>
            <a:r>
              <a:rPr lang="it-IT" sz="2600" dirty="0">
                <a:solidFill>
                  <a:srgbClr val="FF0000"/>
                </a:solidFill>
              </a:rPr>
              <a:t> essere proposto avverso: a) l'avviso di accertamento del tributo; b) l'avviso di liquidazione del tributo; c) il provvedimento che irroga le sanzioni; d) il ruolo e la cartella di pagamento; e) l'avviso di mora; e-bis) l'iscrizione di ipoteca sugli immobili di cui all'articolo 77 del decreto del Presidente della Repubblica 29 settembre 1973, n. 602, e successive modificazioni; e-ter) il fermo di beni mobili registrati di cui all'articolo 86 del decreto del Presidente della Repubblica 29 settembre 1973, n. 602, e successive modificazioni; f) gli atti relativi alle operazioni catastali indicate nell'art. 2, ((comma 2)); g) il rifiuto espresso o tacito della restituzione di tributi, sanzioni pecuniarie ed interessi o altri accessori non dovuti; h) il diniego o la revoca di agevolazioni o il rigetto di domande di definizione agevolata di rapporti tributari; i) ogni altro atto per il quale la legge ne preveda l'autonoma </a:t>
            </a:r>
            <a:r>
              <a:rPr lang="it-IT" sz="2600" dirty="0" err="1">
                <a:solidFill>
                  <a:srgbClr val="FF0000"/>
                </a:solidFill>
              </a:rPr>
              <a:t>impugnabilita'</a:t>
            </a:r>
            <a:r>
              <a:rPr lang="it-IT" sz="2600" dirty="0">
                <a:solidFill>
                  <a:srgbClr val="FF0000"/>
                </a:solidFill>
              </a:rPr>
              <a:t> davanti alle commissioni tributarie. […]</a:t>
            </a:r>
          </a:p>
          <a:p>
            <a:pPr marL="0" indent="0">
              <a:buNone/>
            </a:pPr>
            <a:r>
              <a:rPr lang="it-IT" sz="2600" dirty="0">
                <a:solidFill>
                  <a:srgbClr val="FF0000"/>
                </a:solidFill>
              </a:rPr>
              <a:t>3. Gli atti diversi da quelli indicati non sono impugnabili autonomamente. Ognuno degli atti autonomamente impugnabili </a:t>
            </a:r>
            <a:r>
              <a:rPr lang="it-IT" sz="2600" dirty="0" err="1">
                <a:solidFill>
                  <a:srgbClr val="FF0000"/>
                </a:solidFill>
              </a:rPr>
              <a:t>puo'</a:t>
            </a:r>
            <a:r>
              <a:rPr lang="it-IT" sz="2600" dirty="0">
                <a:solidFill>
                  <a:srgbClr val="FF0000"/>
                </a:solidFill>
              </a:rPr>
              <a:t> essere impugnato solo per vizi propri.</a:t>
            </a:r>
            <a:r>
              <a:rPr lang="it-IT" sz="2600" b="1" dirty="0">
                <a:solidFill>
                  <a:srgbClr val="FF0000"/>
                </a:solidFill>
              </a:rPr>
              <a:t> </a:t>
            </a:r>
            <a:r>
              <a:rPr lang="it-IT" sz="2600" b="1" u="sng" dirty="0">
                <a:solidFill>
                  <a:srgbClr val="FF0000"/>
                </a:solidFill>
              </a:rPr>
              <a:t>La mancata notificazione di atti autonomamente impugnabili, adottati precedentemente all'atto notificato, ne consente l'impugnazione unitamente a quest'ultimo</a:t>
            </a:r>
            <a:r>
              <a:rPr lang="it-IT" sz="2600" b="1" dirty="0">
                <a:solidFill>
                  <a:srgbClr val="FF0000"/>
                </a:solidFill>
              </a:rPr>
              <a:t>.</a:t>
            </a:r>
          </a:p>
          <a:p>
            <a:pPr marL="514350" indent="-514350">
              <a:buAutoNum type="arabicPeriod"/>
            </a:pPr>
            <a:endParaRPr lang="it-IT" sz="2600" dirty="0">
              <a:solidFill>
                <a:srgbClr val="FF0000"/>
              </a:solidFill>
            </a:endParaRPr>
          </a:p>
          <a:p>
            <a:pPr marL="0" indent="0">
              <a:buNone/>
            </a:pPr>
            <a:endParaRPr lang="it-IT" sz="2600" dirty="0">
              <a:solidFill>
                <a:srgbClr val="00B050"/>
              </a:solidFill>
              <a:effectLst>
                <a:outerShdw blurRad="38100" dist="38100" dir="2700000" algn="tl">
                  <a:srgbClr val="000000">
                    <a:alpha val="43137"/>
                  </a:srgbClr>
                </a:outerShdw>
              </a:effectLst>
            </a:endParaRPr>
          </a:p>
        </p:txBody>
      </p:sp>
      <p:sp>
        <p:nvSpPr>
          <p:cNvPr id="2" name="Freccia a destra 1"/>
          <p:cNvSpPr/>
          <p:nvPr/>
        </p:nvSpPr>
        <p:spPr>
          <a:xfrm>
            <a:off x="5733451" y="1248756"/>
            <a:ext cx="769421" cy="3076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sinistra 4"/>
          <p:cNvSpPr/>
          <p:nvPr/>
        </p:nvSpPr>
        <p:spPr>
          <a:xfrm>
            <a:off x="5238272" y="1997582"/>
            <a:ext cx="1162228" cy="30764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5621027" y="3324316"/>
            <a:ext cx="397542" cy="3076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5485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224480"/>
            <a:ext cx="9601200" cy="2381988"/>
          </a:xfrm>
        </p:spPr>
        <p:txBody>
          <a:bodyPr>
            <a:noAutofit/>
          </a:bodyPr>
          <a:lstStyle/>
          <a:p>
            <a:r>
              <a:rPr lang="it-IT" sz="3400" dirty="0"/>
              <a:t>La questione: il curatore eccepisce la prescrizione del credito tributario maturata dopo la notifica della cartella esattoriale divenuta non impugnabile per decorrenza del termine di legge (60 gg ex art. 21 </a:t>
            </a:r>
            <a:r>
              <a:rPr lang="it-IT" sz="3400" dirty="0" err="1"/>
              <a:t>d.lgs</a:t>
            </a:r>
            <a:r>
              <a:rPr lang="it-IT" sz="3400" dirty="0"/>
              <a:t> 546/1992)**</a:t>
            </a:r>
          </a:p>
        </p:txBody>
      </p:sp>
      <p:sp>
        <p:nvSpPr>
          <p:cNvPr id="3" name="Segnaposto testo 2"/>
          <p:cNvSpPr>
            <a:spLocks noGrp="1"/>
          </p:cNvSpPr>
          <p:nvPr>
            <p:ph type="body" idx="1"/>
          </p:nvPr>
        </p:nvSpPr>
        <p:spPr/>
        <p:txBody>
          <a:bodyPr/>
          <a:lstStyle/>
          <a:p>
            <a:r>
              <a:rPr lang="it-IT" b="1" dirty="0">
                <a:solidFill>
                  <a:srgbClr val="FF0000"/>
                </a:solidFill>
              </a:rPr>
              <a:t>Quesiti</a:t>
            </a:r>
          </a:p>
        </p:txBody>
      </p:sp>
      <p:sp>
        <p:nvSpPr>
          <p:cNvPr id="4" name="Segnaposto contenuto 3"/>
          <p:cNvSpPr>
            <a:spLocks noGrp="1"/>
          </p:cNvSpPr>
          <p:nvPr>
            <p:ph sz="half" idx="2"/>
          </p:nvPr>
        </p:nvSpPr>
        <p:spPr>
          <a:xfrm>
            <a:off x="1371600" y="3305207"/>
            <a:ext cx="4443984" cy="3342728"/>
          </a:xfrm>
        </p:spPr>
        <p:txBody>
          <a:bodyPr>
            <a:normAutofit fontScale="85000" lnSpcReduction="20000"/>
          </a:bodyPr>
          <a:lstStyle/>
          <a:p>
            <a:r>
              <a:rPr lang="it-IT" dirty="0"/>
              <a:t>Il giudice delegato applica l’art. 88 del </a:t>
            </a:r>
            <a:r>
              <a:rPr lang="it-IT" dirty="0" err="1"/>
              <a:t>dpr</a:t>
            </a:r>
            <a:r>
              <a:rPr lang="it-IT" dirty="0"/>
              <a:t> 602/73 ed ammette il credito con riserva se il curatore manifesta la volontà di adire il giudice tributario, ovvero esclude il credito ritenendo sussistere la propria giurisdizione?</a:t>
            </a:r>
          </a:p>
          <a:p>
            <a:r>
              <a:rPr lang="it-IT" dirty="0"/>
              <a:t>La soluzione cambia se il curatore, eccependo la prescrizione, contesta la nullità o la mancata notifica della cartella o dell’intimazione ex art. 50 co. 2 </a:t>
            </a:r>
            <a:r>
              <a:rPr lang="it-IT" dirty="0" err="1"/>
              <a:t>dpr</a:t>
            </a:r>
            <a:r>
              <a:rPr lang="it-IT" dirty="0"/>
              <a:t> 602/1973?</a:t>
            </a:r>
          </a:p>
          <a:p>
            <a:pPr marL="0" indent="0">
              <a:buNone/>
            </a:pPr>
            <a:endParaRPr lang="it-IT" sz="1600" dirty="0"/>
          </a:p>
          <a:p>
            <a:pPr marL="0" indent="0">
              <a:buNone/>
            </a:pPr>
            <a:r>
              <a:rPr lang="it-IT" sz="1600" b="1" dirty="0"/>
              <a:t>** le considerazioni fatte per la cartella di pagamento valgono anche per l’avviso di accertamento esecutivo giusta art. 29 co. 1 </a:t>
            </a:r>
            <a:r>
              <a:rPr lang="it-IT" sz="1600" b="1" dirty="0" err="1"/>
              <a:t>lett</a:t>
            </a:r>
            <a:r>
              <a:rPr lang="it-IT" sz="1600" b="1" dirty="0"/>
              <a:t>. g) </a:t>
            </a:r>
            <a:r>
              <a:rPr lang="it-IT" sz="1600" b="1" dirty="0" err="1"/>
              <a:t>d.l.</a:t>
            </a:r>
            <a:r>
              <a:rPr lang="it-IT" sz="1600" b="1" dirty="0"/>
              <a:t> 78/2010</a:t>
            </a:r>
          </a:p>
        </p:txBody>
      </p:sp>
      <p:sp>
        <p:nvSpPr>
          <p:cNvPr id="5" name="Segnaposto testo 4"/>
          <p:cNvSpPr>
            <a:spLocks noGrp="1"/>
          </p:cNvSpPr>
          <p:nvPr>
            <p:ph type="body" sz="quarter" idx="3"/>
          </p:nvPr>
        </p:nvSpPr>
        <p:spPr/>
        <p:txBody>
          <a:bodyPr/>
          <a:lstStyle/>
          <a:p>
            <a:r>
              <a:rPr lang="it-IT" b="1" dirty="0">
                <a:solidFill>
                  <a:srgbClr val="FF0000"/>
                </a:solidFill>
              </a:rPr>
              <a:t>Riferimenti</a:t>
            </a:r>
          </a:p>
        </p:txBody>
      </p:sp>
      <p:sp>
        <p:nvSpPr>
          <p:cNvPr id="6" name="Segnaposto contenuto 5"/>
          <p:cNvSpPr>
            <a:spLocks noGrp="1"/>
          </p:cNvSpPr>
          <p:nvPr>
            <p:ph sz="quarter" idx="4"/>
          </p:nvPr>
        </p:nvSpPr>
        <p:spPr>
          <a:xfrm>
            <a:off x="6525014" y="3305207"/>
            <a:ext cx="4443984" cy="3079117"/>
          </a:xfrm>
        </p:spPr>
        <p:txBody>
          <a:bodyPr>
            <a:normAutofit fontScale="92500" lnSpcReduction="20000"/>
          </a:bodyPr>
          <a:lstStyle/>
          <a:p>
            <a:r>
              <a:rPr lang="it-IT" dirty="0"/>
              <a:t>Normativi: 52 </a:t>
            </a:r>
            <a:r>
              <a:rPr lang="it-IT" dirty="0" err="1"/>
              <a:t>l.f.</a:t>
            </a:r>
            <a:r>
              <a:rPr lang="it-IT" dirty="0"/>
              <a:t>; 2, 19 e 21 </a:t>
            </a:r>
            <a:r>
              <a:rPr lang="it-IT" dirty="0" err="1"/>
              <a:t>d.lgs</a:t>
            </a:r>
            <a:r>
              <a:rPr lang="it-IT" dirty="0"/>
              <a:t> 546/1992; 87 e 88 </a:t>
            </a:r>
            <a:r>
              <a:rPr lang="it-IT" dirty="0" err="1"/>
              <a:t>d.p.r.</a:t>
            </a:r>
            <a:r>
              <a:rPr lang="it-IT" dirty="0"/>
              <a:t> 602/1973; 151 </a:t>
            </a:r>
            <a:r>
              <a:rPr lang="it-IT" dirty="0" err="1"/>
              <a:t>c.c.i</a:t>
            </a:r>
            <a:r>
              <a:rPr lang="it-IT" dirty="0"/>
              <a:t>.</a:t>
            </a:r>
          </a:p>
          <a:p>
            <a:r>
              <a:rPr lang="it-IT" dirty="0"/>
              <a:t>Giurisprudenziali più recenti*:</a:t>
            </a:r>
          </a:p>
          <a:p>
            <a:pPr lvl="1"/>
            <a:r>
              <a:rPr lang="it-IT" dirty="0" err="1"/>
              <a:t>Cass</a:t>
            </a:r>
            <a:r>
              <a:rPr lang="it-IT" dirty="0"/>
              <a:t>. 11 giugno 2019, n. 15717; </a:t>
            </a:r>
            <a:r>
              <a:rPr lang="it-IT" dirty="0" err="1"/>
              <a:t>Cass</a:t>
            </a:r>
            <a:r>
              <a:rPr lang="it-IT" dirty="0"/>
              <a:t>. S.U. 13 giugno 2017, n. 14648; </a:t>
            </a:r>
          </a:p>
          <a:p>
            <a:pPr lvl="1"/>
            <a:r>
              <a:rPr lang="it-IT" dirty="0" err="1"/>
              <a:t>Cass</a:t>
            </a:r>
            <a:r>
              <a:rPr lang="it-IT" dirty="0"/>
              <a:t>. S.U. 24 dicembre 2019, n. 34447; </a:t>
            </a:r>
            <a:r>
              <a:rPr lang="it-IT" dirty="0" err="1">
                <a:solidFill>
                  <a:srgbClr val="FF0000"/>
                </a:solidFill>
              </a:rPr>
              <a:t>Cass</a:t>
            </a:r>
            <a:r>
              <a:rPr lang="it-IT" dirty="0">
                <a:solidFill>
                  <a:srgbClr val="FF0000"/>
                </a:solidFill>
              </a:rPr>
              <a:t>. S.U. 14 aprile 2020, n. 7822</a:t>
            </a:r>
          </a:p>
          <a:p>
            <a:pPr marL="530352" lvl="1" indent="0">
              <a:buNone/>
            </a:pPr>
            <a:r>
              <a:rPr lang="it-IT" dirty="0"/>
              <a:t>* </a:t>
            </a:r>
            <a:r>
              <a:rPr lang="it-IT" sz="1400" dirty="0"/>
              <a:t>divisi per orientamenti</a:t>
            </a:r>
          </a:p>
        </p:txBody>
      </p:sp>
    </p:spTree>
    <p:extLst>
      <p:ext uri="{BB962C8B-B14F-4D97-AF65-F5344CB8AC3E}">
        <p14:creationId xmlns:p14="http://schemas.microsoft.com/office/powerpoint/2010/main" val="891052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3900" y="381440"/>
            <a:ext cx="3855720" cy="2157884"/>
          </a:xfrm>
        </p:spPr>
        <p:txBody>
          <a:bodyPr/>
          <a:lstStyle/>
          <a:p>
            <a:pPr algn="ctr"/>
            <a:r>
              <a:rPr lang="it-IT" dirty="0">
                <a:solidFill>
                  <a:srgbClr val="FFC000"/>
                </a:solidFill>
              </a:rPr>
              <a:t>Primo orientamento</a:t>
            </a:r>
            <a:br>
              <a:rPr lang="it-IT" dirty="0">
                <a:solidFill>
                  <a:srgbClr val="FFC000"/>
                </a:solidFill>
              </a:rPr>
            </a:br>
            <a:r>
              <a:rPr lang="it-IT" sz="2000" dirty="0">
                <a:solidFill>
                  <a:srgbClr val="FFC000"/>
                </a:solidFill>
              </a:rPr>
              <a:t>(</a:t>
            </a:r>
            <a:r>
              <a:rPr lang="it-IT" sz="2000" dirty="0" err="1">
                <a:solidFill>
                  <a:srgbClr val="FFC000"/>
                </a:solidFill>
              </a:rPr>
              <a:t>Cass</a:t>
            </a:r>
            <a:r>
              <a:rPr lang="it-IT" sz="2000" dirty="0">
                <a:solidFill>
                  <a:srgbClr val="FFC000"/>
                </a:solidFill>
              </a:rPr>
              <a:t>. 15717/2019; </a:t>
            </a:r>
            <a:r>
              <a:rPr lang="it-IT" sz="2000" dirty="0" err="1">
                <a:solidFill>
                  <a:srgbClr val="FFC000"/>
                </a:solidFill>
              </a:rPr>
              <a:t>Cass</a:t>
            </a:r>
            <a:r>
              <a:rPr lang="it-IT" sz="2000" dirty="0">
                <a:solidFill>
                  <a:srgbClr val="FFC000"/>
                </a:solidFill>
              </a:rPr>
              <a:t>. S.U. 14648/2017) </a:t>
            </a:r>
          </a:p>
        </p:txBody>
      </p:sp>
      <p:sp>
        <p:nvSpPr>
          <p:cNvPr id="3" name="Segnaposto contenuto 2"/>
          <p:cNvSpPr>
            <a:spLocks noGrp="1"/>
          </p:cNvSpPr>
          <p:nvPr>
            <p:ph idx="1"/>
          </p:nvPr>
        </p:nvSpPr>
        <p:spPr>
          <a:xfrm>
            <a:off x="6273112" y="381440"/>
            <a:ext cx="5212080" cy="6476559"/>
          </a:xfrm>
        </p:spPr>
        <p:txBody>
          <a:bodyPr>
            <a:normAutofit fontScale="85000" lnSpcReduction="10000"/>
          </a:bodyPr>
          <a:lstStyle/>
          <a:p>
            <a:r>
              <a:rPr lang="it-IT" b="1" dirty="0"/>
              <a:t>Gli argomenti</a:t>
            </a:r>
          </a:p>
          <a:p>
            <a:pPr lvl="1"/>
            <a:r>
              <a:rPr lang="it-IT" sz="2100" dirty="0"/>
              <a:t>La linea di confine fra la giurisdizione ordinaria e tributaria è segnato dall’art. 2 d.lgs. 546/1992, che attribuisce al giudice ordinario </a:t>
            </a:r>
            <a:r>
              <a:rPr lang="it-IT" sz="2100" b="1" dirty="0"/>
              <a:t>solo la cognizione sugli atti dell’esecuzione forzata</a:t>
            </a:r>
            <a:r>
              <a:rPr lang="it-IT" sz="2100" dirty="0"/>
              <a:t>;</a:t>
            </a:r>
          </a:p>
          <a:p>
            <a:pPr lvl="1"/>
            <a:r>
              <a:rPr lang="it-IT" sz="2100" dirty="0"/>
              <a:t>Fra gli atti dell’esecuzione non si annoverano la cartella di pagamento e l’avviso di mora (così come non vi rientrano neppure solleciti di pagamento, assimilabili all’avviso di mora);</a:t>
            </a:r>
          </a:p>
          <a:p>
            <a:pPr lvl="1"/>
            <a:r>
              <a:rPr lang="it-IT" sz="2100" b="1" dirty="0"/>
              <a:t>L’eccezione di prescrizione riguarda l’estinzione del rapporto </a:t>
            </a:r>
            <a:r>
              <a:rPr lang="it-IT" sz="2100" dirty="0"/>
              <a:t>(totale o parziale) e dunque afferisce </a:t>
            </a:r>
            <a:r>
              <a:rPr lang="it-IT" sz="2100" dirty="0" err="1"/>
              <a:t>all’an</a:t>
            </a:r>
            <a:r>
              <a:rPr lang="it-IT" sz="2100" dirty="0"/>
              <a:t> e al quantum della pretesa fiscale</a:t>
            </a:r>
          </a:p>
          <a:p>
            <a:r>
              <a:rPr lang="it-IT" b="1" dirty="0"/>
              <a:t>I limiti</a:t>
            </a:r>
          </a:p>
          <a:p>
            <a:pPr lvl="1"/>
            <a:r>
              <a:rPr lang="it-IT" dirty="0"/>
              <a:t>La giurisdizione tributaria impone l’individuazione di un atto impugnabile per vizi suoi propri o derivati (impugnazione recuperatoria ex 19 co. 3 </a:t>
            </a:r>
            <a:r>
              <a:rPr lang="it-IT" dirty="0" err="1"/>
              <a:t>dlgs</a:t>
            </a:r>
            <a:r>
              <a:rPr lang="it-IT" dirty="0"/>
              <a:t> 546/92), ma quando l’atto impositivo si è consolidato perché la cartella, validamente notificata, è divenuta non impugnabile non vi sarebbe possibilità di </a:t>
            </a:r>
            <a:r>
              <a:rPr lang="it-IT" dirty="0" err="1"/>
              <a:t>adìre</a:t>
            </a:r>
            <a:r>
              <a:rPr lang="it-IT" dirty="0"/>
              <a:t> la giurisdizione speciale (v. Corte Costituzionale 114/2018 sull’art. 57 co. 1 </a:t>
            </a:r>
            <a:r>
              <a:rPr lang="it-IT" dirty="0" err="1"/>
              <a:t>d.P.R.</a:t>
            </a:r>
            <a:r>
              <a:rPr lang="it-IT" dirty="0"/>
              <a:t> 602/1973)</a:t>
            </a:r>
          </a:p>
        </p:txBody>
      </p:sp>
      <p:sp>
        <p:nvSpPr>
          <p:cNvPr id="4" name="Segnaposto testo 3"/>
          <p:cNvSpPr>
            <a:spLocks noGrp="1"/>
          </p:cNvSpPr>
          <p:nvPr>
            <p:ph type="body" sz="half" idx="2"/>
          </p:nvPr>
        </p:nvSpPr>
        <p:spPr>
          <a:xfrm>
            <a:off x="723900" y="2401367"/>
            <a:ext cx="3855720" cy="4200257"/>
          </a:xfrm>
        </p:spPr>
        <p:txBody>
          <a:bodyPr>
            <a:normAutofit fontScale="92500"/>
          </a:bodyPr>
          <a:lstStyle/>
          <a:p>
            <a:pPr marL="285750" indent="-285750">
              <a:buFont typeface="Wingdings" panose="05000000000000000000" pitchFamily="2" charset="2"/>
              <a:buChar char="ü"/>
            </a:pPr>
            <a:r>
              <a:rPr lang="it-IT" b="1" dirty="0">
                <a:solidFill>
                  <a:schemeClr val="bg1"/>
                </a:solidFill>
              </a:rPr>
              <a:t>Appartengono al giudice tributario tutte le controversie riguardanti </a:t>
            </a:r>
            <a:r>
              <a:rPr lang="it-IT" b="1" dirty="0" err="1">
                <a:solidFill>
                  <a:schemeClr val="bg1"/>
                </a:solidFill>
              </a:rPr>
              <a:t>l’</a:t>
            </a:r>
            <a:r>
              <a:rPr lang="it-IT" b="1" i="1" dirty="0" err="1">
                <a:solidFill>
                  <a:schemeClr val="bg1"/>
                </a:solidFill>
              </a:rPr>
              <a:t>an</a:t>
            </a:r>
            <a:r>
              <a:rPr lang="it-IT" b="1" i="1" dirty="0">
                <a:solidFill>
                  <a:schemeClr val="bg1"/>
                </a:solidFill>
              </a:rPr>
              <a:t> </a:t>
            </a:r>
            <a:r>
              <a:rPr lang="it-IT" b="1" dirty="0">
                <a:solidFill>
                  <a:schemeClr val="bg1"/>
                </a:solidFill>
              </a:rPr>
              <a:t>o il </a:t>
            </a:r>
            <a:r>
              <a:rPr lang="it-IT" b="1" i="1" dirty="0">
                <a:solidFill>
                  <a:schemeClr val="bg1"/>
                </a:solidFill>
              </a:rPr>
              <a:t>quantum </a:t>
            </a:r>
            <a:r>
              <a:rPr lang="it-IT" b="1" dirty="0">
                <a:solidFill>
                  <a:schemeClr val="bg1"/>
                </a:solidFill>
              </a:rPr>
              <a:t>del tributo; fra queste è da includere l’eccezione di estinzione per prescrizione, anche se maturata dopo la notifica della cartella di pagamento o dell’avviso di mora, i quali sono </a:t>
            </a:r>
            <a:r>
              <a:rPr lang="it-IT" b="1" u="sng" dirty="0">
                <a:solidFill>
                  <a:schemeClr val="bg1"/>
                </a:solidFill>
              </a:rPr>
              <a:t>atti non esecutivi</a:t>
            </a:r>
            <a:r>
              <a:rPr lang="it-IT" b="1" dirty="0">
                <a:solidFill>
                  <a:schemeClr val="bg1"/>
                </a:solidFill>
              </a:rPr>
              <a:t> impugnabili ex art. 19 d.lgs. 546/92 dinanzi al giudice tributario;</a:t>
            </a:r>
          </a:p>
          <a:p>
            <a:pPr marL="285750" indent="-285750">
              <a:buFont typeface="Wingdings" panose="05000000000000000000" pitchFamily="2" charset="2"/>
              <a:buChar char="ü"/>
            </a:pPr>
            <a:r>
              <a:rPr lang="it-IT" b="1" dirty="0">
                <a:solidFill>
                  <a:schemeClr val="bg1"/>
                </a:solidFill>
              </a:rPr>
              <a:t>Il giudice delegato accerta solo la ritualità della domanda di insinuazione, l’anteriorità del tributo all’apertura del concorso e l’esistenza delle prelazioni; se è contestata la prescrizione ammette il credito con riserva ex art. 88 </a:t>
            </a:r>
            <a:r>
              <a:rPr lang="it-IT" b="1" dirty="0" err="1">
                <a:solidFill>
                  <a:schemeClr val="bg1"/>
                </a:solidFill>
              </a:rPr>
              <a:t>dpr</a:t>
            </a:r>
            <a:r>
              <a:rPr lang="it-IT" b="1" dirty="0">
                <a:solidFill>
                  <a:schemeClr val="bg1"/>
                </a:solidFill>
              </a:rPr>
              <a:t> 602/73</a:t>
            </a:r>
          </a:p>
        </p:txBody>
      </p:sp>
    </p:spTree>
    <p:extLst>
      <p:ext uri="{BB962C8B-B14F-4D97-AF65-F5344CB8AC3E}">
        <p14:creationId xmlns:p14="http://schemas.microsoft.com/office/powerpoint/2010/main" val="61564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3900" y="381440"/>
            <a:ext cx="3855720" cy="2157884"/>
          </a:xfrm>
        </p:spPr>
        <p:txBody>
          <a:bodyPr/>
          <a:lstStyle/>
          <a:p>
            <a:pPr algn="ctr"/>
            <a:r>
              <a:rPr lang="it-IT" dirty="0">
                <a:solidFill>
                  <a:srgbClr val="FFC000"/>
                </a:solidFill>
              </a:rPr>
              <a:t>Secondo orientamento</a:t>
            </a:r>
            <a:br>
              <a:rPr lang="it-IT" dirty="0">
                <a:solidFill>
                  <a:srgbClr val="FFC000"/>
                </a:solidFill>
              </a:rPr>
            </a:br>
            <a:r>
              <a:rPr lang="it-IT" sz="2000" dirty="0">
                <a:solidFill>
                  <a:srgbClr val="FFC000"/>
                </a:solidFill>
              </a:rPr>
              <a:t>(</a:t>
            </a:r>
            <a:r>
              <a:rPr lang="it-IT" sz="2000" dirty="0" err="1">
                <a:solidFill>
                  <a:srgbClr val="FFC000"/>
                </a:solidFill>
              </a:rPr>
              <a:t>Cass</a:t>
            </a:r>
            <a:r>
              <a:rPr lang="it-IT" sz="2000" dirty="0">
                <a:solidFill>
                  <a:srgbClr val="FFC000"/>
                </a:solidFill>
              </a:rPr>
              <a:t>. S.U. 34447/2019) </a:t>
            </a:r>
          </a:p>
        </p:txBody>
      </p:sp>
      <p:sp>
        <p:nvSpPr>
          <p:cNvPr id="3" name="Segnaposto contenuto 2"/>
          <p:cNvSpPr>
            <a:spLocks noGrp="1"/>
          </p:cNvSpPr>
          <p:nvPr>
            <p:ph idx="1"/>
          </p:nvPr>
        </p:nvSpPr>
        <p:spPr>
          <a:xfrm>
            <a:off x="6273112" y="381440"/>
            <a:ext cx="5212080" cy="6476559"/>
          </a:xfrm>
        </p:spPr>
        <p:txBody>
          <a:bodyPr>
            <a:normAutofit fontScale="92500"/>
          </a:bodyPr>
          <a:lstStyle/>
          <a:p>
            <a:r>
              <a:rPr lang="it-IT" b="1" dirty="0"/>
              <a:t>Gli argomenti</a:t>
            </a:r>
          </a:p>
          <a:p>
            <a:pPr lvl="1"/>
            <a:r>
              <a:rPr lang="it-IT" sz="2100" dirty="0"/>
              <a:t>Con la notifica della cartella esattoriale si consolida la pretesa fiscale e dunque la contestazione del credito non è più possibile con ricorso «recuperatorio» avverso un atto successivo, sia esso l’avviso di mora, un mero sollecito, ovvero l’estratto di ruolo allegato alla domanda di insinuazione (cfr. SU 19704/2015);</a:t>
            </a:r>
          </a:p>
          <a:p>
            <a:pPr lvl="1"/>
            <a:r>
              <a:rPr lang="it-IT" sz="2100" dirty="0"/>
              <a:t>La tutela del contribuente si realizza pertanto pienamente nella fase esecutiva in cui è consentito eccepire fatti estintivi dell’obbligazione tributaria verificatisi «a valle», cioè dopo il consolidamento della pretesa fiscale</a:t>
            </a:r>
          </a:p>
          <a:p>
            <a:pPr lvl="1"/>
            <a:r>
              <a:rPr lang="it-IT" sz="2100" dirty="0"/>
              <a:t>La cartella esattoriale non è atto dell’esecuzione, ma ha caratteristiche analoghe al precetto, e dunque apre la fase esecutiva.</a:t>
            </a:r>
          </a:p>
        </p:txBody>
      </p:sp>
      <p:sp>
        <p:nvSpPr>
          <p:cNvPr id="4" name="Segnaposto testo 3"/>
          <p:cNvSpPr>
            <a:spLocks noGrp="1"/>
          </p:cNvSpPr>
          <p:nvPr>
            <p:ph type="body" sz="half" idx="2"/>
          </p:nvPr>
        </p:nvSpPr>
        <p:spPr>
          <a:xfrm>
            <a:off x="723900" y="2401367"/>
            <a:ext cx="3855720" cy="4200257"/>
          </a:xfrm>
        </p:spPr>
        <p:txBody>
          <a:bodyPr>
            <a:normAutofit/>
          </a:bodyPr>
          <a:lstStyle/>
          <a:p>
            <a:pPr marL="285750" indent="-285750">
              <a:buFont typeface="Wingdings" panose="05000000000000000000" pitchFamily="2" charset="2"/>
              <a:buChar char="ü"/>
            </a:pPr>
            <a:r>
              <a:rPr lang="it-IT" b="1" dirty="0">
                <a:solidFill>
                  <a:schemeClr val="bg1"/>
                </a:solidFill>
              </a:rPr>
              <a:t>La giurisdizione su vicende estintive successive al consolidamento della pretesa fiscale per effetto della notifica della cartella di pagamento è rimessa al giudice ordinario, non essendo più consentito </a:t>
            </a:r>
            <a:r>
              <a:rPr lang="it-IT" b="1" dirty="0" err="1">
                <a:solidFill>
                  <a:schemeClr val="bg1"/>
                </a:solidFill>
              </a:rPr>
              <a:t>adìre</a:t>
            </a:r>
            <a:r>
              <a:rPr lang="it-IT" b="1" dirty="0">
                <a:solidFill>
                  <a:schemeClr val="bg1"/>
                </a:solidFill>
              </a:rPr>
              <a:t> il giudice tributario;</a:t>
            </a:r>
          </a:p>
          <a:p>
            <a:pPr marL="285750" indent="-285750">
              <a:buFont typeface="Wingdings" panose="05000000000000000000" pitchFamily="2" charset="2"/>
              <a:buChar char="ü"/>
            </a:pPr>
            <a:r>
              <a:rPr lang="it-IT" b="1" dirty="0">
                <a:solidFill>
                  <a:schemeClr val="bg1"/>
                </a:solidFill>
              </a:rPr>
              <a:t>La prescrizione maturata dopo la notifica della cartella di pagamento va eccepita dinanzi al giudice delegato che, ove ne riconosca la fondatezza, respinge nel merito la domanda di insinuazione del credito tributario</a:t>
            </a:r>
          </a:p>
        </p:txBody>
      </p:sp>
    </p:spTree>
    <p:extLst>
      <p:ext uri="{BB962C8B-B14F-4D97-AF65-F5344CB8AC3E}">
        <p14:creationId xmlns:p14="http://schemas.microsoft.com/office/powerpoint/2010/main" val="385375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Principio di esclusività del concorso</a:t>
            </a:r>
          </a:p>
        </p:txBody>
      </p:sp>
      <p:sp>
        <p:nvSpPr>
          <p:cNvPr id="3" name="Segnaposto contenuto 2"/>
          <p:cNvSpPr>
            <a:spLocks noGrp="1"/>
          </p:cNvSpPr>
          <p:nvPr>
            <p:ph idx="1"/>
          </p:nvPr>
        </p:nvSpPr>
        <p:spPr>
          <a:xfrm>
            <a:off x="1371600" y="1688757"/>
            <a:ext cx="9601200" cy="4827373"/>
          </a:xfrm>
        </p:spPr>
        <p:txBody>
          <a:bodyPr>
            <a:normAutofit fontScale="92500" lnSpcReduction="10000"/>
          </a:bodyPr>
          <a:lstStyle/>
          <a:p>
            <a:r>
              <a:rPr lang="it-IT" b="1" dirty="0">
                <a:solidFill>
                  <a:srgbClr val="FF0000"/>
                </a:solidFill>
              </a:rPr>
              <a:t>Art. 52 </a:t>
            </a:r>
            <a:r>
              <a:rPr lang="it-IT" b="1" dirty="0" err="1">
                <a:solidFill>
                  <a:srgbClr val="FF0000"/>
                </a:solidFill>
              </a:rPr>
              <a:t>l.f.</a:t>
            </a:r>
            <a:r>
              <a:rPr lang="it-IT" b="1" dirty="0">
                <a:solidFill>
                  <a:srgbClr val="FF0000"/>
                </a:solidFill>
              </a:rPr>
              <a:t> (151 </a:t>
            </a:r>
            <a:r>
              <a:rPr lang="it-IT" b="1" dirty="0" err="1">
                <a:solidFill>
                  <a:srgbClr val="FF0000"/>
                </a:solidFill>
              </a:rPr>
              <a:t>c.c.i</a:t>
            </a:r>
            <a:r>
              <a:rPr lang="it-IT" b="1" dirty="0">
                <a:solidFill>
                  <a:srgbClr val="FF0000"/>
                </a:solidFill>
              </a:rPr>
              <a:t>.) stabilisce che vanno accertati (cd. concorso formale) nelle forme della verifica del passivo:</a:t>
            </a:r>
          </a:p>
          <a:p>
            <a:pPr lvl="1"/>
            <a:endParaRPr lang="it-IT" b="1" dirty="0"/>
          </a:p>
          <a:p>
            <a:pPr lvl="1"/>
            <a:r>
              <a:rPr lang="it-IT" b="1" i="0" u="sng" dirty="0"/>
              <a:t>Crediti</a:t>
            </a:r>
            <a:r>
              <a:rPr lang="it-IT" b="1" i="0" dirty="0"/>
              <a:t> (anche prededucibili se contestati, esclusi i compensi liquidati con decreto del giudice delegato soggetto a reclamo)</a:t>
            </a:r>
          </a:p>
          <a:p>
            <a:pPr lvl="2"/>
            <a:r>
              <a:rPr lang="it-IT" b="1" i="1" dirty="0">
                <a:solidFill>
                  <a:srgbClr val="00B050"/>
                </a:solidFill>
              </a:rPr>
              <a:t>Il creditore chiede di partecipare alla distribuzione dell’attivo una volta avvenuta la liquidazione</a:t>
            </a:r>
          </a:p>
          <a:p>
            <a:pPr lvl="1"/>
            <a:endParaRPr lang="it-IT" b="1" dirty="0"/>
          </a:p>
          <a:p>
            <a:pPr lvl="1"/>
            <a:r>
              <a:rPr lang="it-IT" b="1" i="0" u="sng" dirty="0"/>
              <a:t>Diritti reali e personali su beni mobili ed immobili</a:t>
            </a:r>
          </a:p>
          <a:p>
            <a:pPr lvl="2"/>
            <a:r>
              <a:rPr lang="it-IT" b="1" i="1" dirty="0">
                <a:solidFill>
                  <a:srgbClr val="00B050"/>
                </a:solidFill>
              </a:rPr>
              <a:t>Il titolare del diritto reale o personale chiede il riconoscimento di una posizione giuridica opponibile alla massa, totalmente o parzialmente incompatibile con la libera liquidazione:</a:t>
            </a:r>
            <a:r>
              <a:rPr lang="it-IT" b="1" dirty="0">
                <a:solidFill>
                  <a:srgbClr val="00B050"/>
                </a:solidFill>
              </a:rPr>
              <a:t> </a:t>
            </a:r>
          </a:p>
          <a:p>
            <a:pPr lvl="3"/>
            <a:r>
              <a:rPr lang="it-IT" b="1" dirty="0">
                <a:solidFill>
                  <a:srgbClr val="00B050"/>
                </a:solidFill>
              </a:rPr>
              <a:t>In caso di azione di rivendica chiede accertarsi la proprietà o un diritto reale sulla cosa e la non liquidazione del bene estraneo alla massa;</a:t>
            </a:r>
          </a:p>
          <a:p>
            <a:pPr lvl="3"/>
            <a:r>
              <a:rPr lang="it-IT" b="1" dirty="0">
                <a:solidFill>
                  <a:srgbClr val="00B050"/>
                </a:solidFill>
              </a:rPr>
              <a:t>In caso di azione di restituzione chiede di rientrare nel godimento della cosa in virtù di un titolo personale  o del venir meno degli effetti di un contratto traslativo (nullità, simulazione, risoluzione, annullamento, rescissione)</a:t>
            </a:r>
          </a:p>
        </p:txBody>
      </p:sp>
    </p:spTree>
    <p:extLst>
      <p:ext uri="{BB962C8B-B14F-4D97-AF65-F5344CB8AC3E}">
        <p14:creationId xmlns:p14="http://schemas.microsoft.com/office/powerpoint/2010/main" val="2491834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173053"/>
            <a:ext cx="9601200" cy="1066088"/>
          </a:xfrm>
        </p:spPr>
        <p:txBody>
          <a:bodyPr/>
          <a:lstStyle/>
          <a:p>
            <a:r>
              <a:rPr lang="it-IT" dirty="0"/>
              <a:t>Considerazioni sul nuovo orientamento</a:t>
            </a:r>
          </a:p>
        </p:txBody>
      </p:sp>
      <p:sp>
        <p:nvSpPr>
          <p:cNvPr id="3" name="Segnaposto contenuto 2"/>
          <p:cNvSpPr>
            <a:spLocks noGrp="1"/>
          </p:cNvSpPr>
          <p:nvPr>
            <p:ph idx="1"/>
          </p:nvPr>
        </p:nvSpPr>
        <p:spPr>
          <a:xfrm>
            <a:off x="1371600" y="820396"/>
            <a:ext cx="9601200" cy="1521151"/>
          </a:xfrm>
        </p:spPr>
        <p:txBody>
          <a:bodyPr>
            <a:normAutofit lnSpcReduction="10000"/>
          </a:bodyPr>
          <a:lstStyle/>
          <a:p>
            <a:r>
              <a:rPr lang="it-IT" dirty="0"/>
              <a:t>L’orientamento espresso dalle Sezioni Unite n. 34447/2019 ha spostato la linea confine del riparto di giurisdizione dalla </a:t>
            </a:r>
            <a:r>
              <a:rPr lang="it-IT" b="1" dirty="0"/>
              <a:t>«tipologia dell’atto», </a:t>
            </a:r>
            <a:r>
              <a:rPr lang="it-IT" b="1" dirty="0">
                <a:solidFill>
                  <a:srgbClr val="FF0000"/>
                </a:solidFill>
              </a:rPr>
              <a:t>impositivo </a:t>
            </a:r>
            <a:r>
              <a:rPr lang="it-IT" dirty="0">
                <a:solidFill>
                  <a:srgbClr val="FF0000"/>
                </a:solidFill>
              </a:rPr>
              <a:t>o </a:t>
            </a:r>
            <a:r>
              <a:rPr lang="it-IT" b="1" dirty="0">
                <a:solidFill>
                  <a:srgbClr val="FF0000"/>
                </a:solidFill>
              </a:rPr>
              <a:t>esecutivo</a:t>
            </a:r>
            <a:r>
              <a:rPr lang="it-IT" dirty="0"/>
              <a:t>, alla </a:t>
            </a:r>
            <a:r>
              <a:rPr lang="it-IT" b="1" dirty="0"/>
              <a:t>«causa </a:t>
            </a:r>
            <a:r>
              <a:rPr lang="it-IT" b="1" dirty="0" err="1"/>
              <a:t>petendi</a:t>
            </a:r>
            <a:r>
              <a:rPr lang="it-IT" b="1" dirty="0"/>
              <a:t>», </a:t>
            </a:r>
            <a:r>
              <a:rPr lang="it-IT" dirty="0"/>
              <a:t>distinguendo a seconda che la controversia si collochi «</a:t>
            </a:r>
            <a:r>
              <a:rPr lang="it-IT" b="1" dirty="0">
                <a:solidFill>
                  <a:srgbClr val="FF0000"/>
                </a:solidFill>
              </a:rPr>
              <a:t>a monte» o «a valle»  </a:t>
            </a:r>
            <a:r>
              <a:rPr lang="it-IT" dirty="0">
                <a:solidFill>
                  <a:schemeClr val="tx1"/>
                </a:solidFill>
              </a:rPr>
              <a:t>della notifica della cartella di pagamento, o più esattamente del consolidamento della pretesa fiscale;</a:t>
            </a:r>
            <a:endParaRPr lang="it-IT" b="1" dirty="0">
              <a:solidFill>
                <a:srgbClr val="FF0000"/>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2764826712"/>
              </p:ext>
            </p:extLst>
          </p:nvPr>
        </p:nvGraphicFramePr>
        <p:xfrm>
          <a:off x="1371600" y="2247544"/>
          <a:ext cx="9327735" cy="4145280"/>
        </p:xfrm>
        <a:graphic>
          <a:graphicData uri="http://schemas.openxmlformats.org/drawingml/2006/table">
            <a:tbl>
              <a:tblPr firstRow="1" bandRow="1">
                <a:tableStyleId>{5C22544A-7EE6-4342-B048-85BDC9FD1C3A}</a:tableStyleId>
              </a:tblPr>
              <a:tblGrid>
                <a:gridCol w="4405357">
                  <a:extLst>
                    <a:ext uri="{9D8B030D-6E8A-4147-A177-3AD203B41FA5}">
                      <a16:colId xmlns:a16="http://schemas.microsoft.com/office/drawing/2014/main" val="20000"/>
                    </a:ext>
                  </a:extLst>
                </a:gridCol>
                <a:gridCol w="2700471">
                  <a:extLst>
                    <a:ext uri="{9D8B030D-6E8A-4147-A177-3AD203B41FA5}">
                      <a16:colId xmlns:a16="http://schemas.microsoft.com/office/drawing/2014/main" val="20001"/>
                    </a:ext>
                  </a:extLst>
                </a:gridCol>
                <a:gridCol w="2221907">
                  <a:extLst>
                    <a:ext uri="{9D8B030D-6E8A-4147-A177-3AD203B41FA5}">
                      <a16:colId xmlns:a16="http://schemas.microsoft.com/office/drawing/2014/main" val="20002"/>
                    </a:ext>
                  </a:extLst>
                </a:gridCol>
              </a:tblGrid>
              <a:tr h="0">
                <a:tc>
                  <a:txBody>
                    <a:bodyPr/>
                    <a:lstStyle/>
                    <a:p>
                      <a:r>
                        <a:rPr lang="it-IT" dirty="0"/>
                        <a:t>Motivo della contestazione</a:t>
                      </a:r>
                    </a:p>
                  </a:txBody>
                  <a:tcPr/>
                </a:tc>
                <a:tc>
                  <a:txBody>
                    <a:bodyPr/>
                    <a:lstStyle/>
                    <a:p>
                      <a:r>
                        <a:rPr lang="it-IT" dirty="0"/>
                        <a:t>A monte</a:t>
                      </a:r>
                      <a:r>
                        <a:rPr lang="it-IT" baseline="0" dirty="0"/>
                        <a:t> / A valle</a:t>
                      </a:r>
                      <a:endParaRPr lang="it-IT" dirty="0"/>
                    </a:p>
                  </a:txBody>
                  <a:tcPr/>
                </a:tc>
                <a:tc>
                  <a:txBody>
                    <a:bodyPr/>
                    <a:lstStyle/>
                    <a:p>
                      <a:r>
                        <a:rPr lang="it-IT" dirty="0"/>
                        <a:t>Giurisdizione</a:t>
                      </a:r>
                    </a:p>
                  </a:txBody>
                  <a:tcPr/>
                </a:tc>
                <a:extLst>
                  <a:ext uri="{0D108BD9-81ED-4DB2-BD59-A6C34878D82A}">
                    <a16:rowId xmlns:a16="http://schemas.microsoft.com/office/drawing/2014/main" val="10000"/>
                  </a:ext>
                </a:extLst>
              </a:tr>
              <a:tr h="0">
                <a:tc>
                  <a:txBody>
                    <a:bodyPr/>
                    <a:lstStyle/>
                    <a:p>
                      <a:r>
                        <a:rPr lang="it-IT" sz="1400" dirty="0"/>
                        <a:t>Fra data di formazione</a:t>
                      </a:r>
                      <a:r>
                        <a:rPr lang="it-IT" sz="1400" baseline="0" dirty="0"/>
                        <a:t> del ruolo (esecutività ex art. 12 co. 4 </a:t>
                      </a:r>
                      <a:r>
                        <a:rPr lang="it-IT" sz="1400" baseline="0" dirty="0" err="1"/>
                        <a:t>dpr</a:t>
                      </a:r>
                      <a:r>
                        <a:rPr lang="it-IT" sz="1400" baseline="0" dirty="0"/>
                        <a:t> 602) a quella dell’insinuazione è decorso il termine di prescrizione e la data di notifica della cartella indicata nell’estratto non rileva perché non è stata prodotta la cartella o la notifica è nulla</a:t>
                      </a:r>
                      <a:endParaRPr lang="it-IT" sz="1400" dirty="0"/>
                    </a:p>
                  </a:txBody>
                  <a:tcPr/>
                </a:tc>
                <a:tc>
                  <a:txBody>
                    <a:bodyPr/>
                    <a:lstStyle/>
                    <a:p>
                      <a:r>
                        <a:rPr lang="it-IT" sz="1400" b="1" dirty="0"/>
                        <a:t>A monte </a:t>
                      </a:r>
                      <a:r>
                        <a:rPr lang="it-IT" sz="1400" dirty="0"/>
                        <a:t>: si contesta che la pretesa fiscale sia divenuta definitiva (è</a:t>
                      </a:r>
                      <a:r>
                        <a:rPr lang="it-IT" sz="1400" baseline="0" dirty="0"/>
                        <a:t> contestazione «recuperatoria»)</a:t>
                      </a:r>
                      <a:endParaRPr lang="it-IT" sz="1400" dirty="0"/>
                    </a:p>
                  </a:txBody>
                  <a:tcPr/>
                </a:tc>
                <a:tc>
                  <a:txBody>
                    <a:bodyPr/>
                    <a:lstStyle/>
                    <a:p>
                      <a:r>
                        <a:rPr lang="it-IT" sz="1400" b="1" dirty="0">
                          <a:solidFill>
                            <a:srgbClr val="FF0000"/>
                          </a:solidFill>
                        </a:rPr>
                        <a:t>Giudice</a:t>
                      </a:r>
                      <a:r>
                        <a:rPr lang="it-IT" sz="1400" b="1" baseline="0" dirty="0">
                          <a:solidFill>
                            <a:srgbClr val="FF0000"/>
                          </a:solidFill>
                        </a:rPr>
                        <a:t> tributario</a:t>
                      </a:r>
                      <a:endParaRPr lang="it-IT" sz="1400" b="1" dirty="0">
                        <a:solidFill>
                          <a:srgbClr val="FF0000"/>
                        </a:solidFill>
                      </a:endParaRPr>
                    </a:p>
                  </a:txBody>
                  <a:tcPr/>
                </a:tc>
                <a:extLst>
                  <a:ext uri="{0D108BD9-81ED-4DB2-BD59-A6C34878D82A}">
                    <a16:rowId xmlns:a16="http://schemas.microsoft.com/office/drawing/2014/main" val="10001"/>
                  </a:ext>
                </a:extLst>
              </a:tr>
              <a:tr h="0">
                <a:tc>
                  <a:txBody>
                    <a:bodyPr/>
                    <a:lstStyle/>
                    <a:p>
                      <a:r>
                        <a:rPr lang="it-IT" sz="1400" dirty="0"/>
                        <a:t>Come sopra, ma </a:t>
                      </a:r>
                      <a:r>
                        <a:rPr lang="it-IT" sz="1400" b="1" dirty="0"/>
                        <a:t>in subordine </a:t>
                      </a:r>
                      <a:r>
                        <a:rPr lang="it-IT" sz="1400" dirty="0"/>
                        <a:t>si eccepisce</a:t>
                      </a:r>
                      <a:r>
                        <a:rPr lang="it-IT" sz="1400" baseline="0" dirty="0"/>
                        <a:t> che comunque dalla data della notifica è intervenuta la prescrizione</a:t>
                      </a:r>
                      <a:endParaRPr lang="it-IT" sz="1400" dirty="0"/>
                    </a:p>
                  </a:txBody>
                  <a:tcPr/>
                </a:tc>
                <a:tc>
                  <a:txBody>
                    <a:bodyPr/>
                    <a:lstStyle/>
                    <a:p>
                      <a:r>
                        <a:rPr lang="it-IT" sz="1400" b="1" dirty="0"/>
                        <a:t>A monte</a:t>
                      </a:r>
                      <a:r>
                        <a:rPr lang="it-IT" sz="1400" b="1" baseline="0" dirty="0"/>
                        <a:t> </a:t>
                      </a:r>
                      <a:r>
                        <a:rPr lang="it-IT" sz="1400" baseline="0" dirty="0"/>
                        <a:t>fino allo scioglimento del vincolo di subordinazione che implica l’esame della questione principale</a:t>
                      </a:r>
                      <a:endParaRPr lang="it-IT" sz="1400" dirty="0"/>
                    </a:p>
                  </a:txBody>
                  <a:tcPr/>
                </a:tc>
                <a:tc>
                  <a:txBody>
                    <a:bodyPr/>
                    <a:lstStyle/>
                    <a:p>
                      <a:r>
                        <a:rPr lang="it-IT" sz="1400" b="1" dirty="0">
                          <a:solidFill>
                            <a:srgbClr val="FF0000"/>
                          </a:solidFill>
                        </a:rPr>
                        <a:t>Giudice tributario (SU 7822/2020)</a:t>
                      </a:r>
                    </a:p>
                  </a:txBody>
                  <a:tcPr/>
                </a:tc>
                <a:extLst>
                  <a:ext uri="{0D108BD9-81ED-4DB2-BD59-A6C34878D82A}">
                    <a16:rowId xmlns:a16="http://schemas.microsoft.com/office/drawing/2014/main" val="10002"/>
                  </a:ext>
                </a:extLst>
              </a:tr>
              <a:tr h="0">
                <a:tc>
                  <a:txBody>
                    <a:bodyPr/>
                    <a:lstStyle/>
                    <a:p>
                      <a:r>
                        <a:rPr lang="it-IT" sz="1400" dirty="0"/>
                        <a:t>La</a:t>
                      </a:r>
                      <a:r>
                        <a:rPr lang="it-IT" sz="1400" baseline="0" dirty="0"/>
                        <a:t> cartella non è stata prodotta, ma in ogni caso guardando alla data indicata nell’estratto di ruolo il credito è prescritto</a:t>
                      </a:r>
                      <a:endParaRPr lang="it-IT" sz="1400" dirty="0"/>
                    </a:p>
                  </a:txBody>
                  <a:tcPr/>
                </a:tc>
                <a:tc>
                  <a:txBody>
                    <a:bodyPr/>
                    <a:lstStyle/>
                    <a:p>
                      <a:r>
                        <a:rPr lang="it-IT" sz="1400" b="1" dirty="0"/>
                        <a:t>A valle</a:t>
                      </a:r>
                      <a:r>
                        <a:rPr lang="it-IT" sz="1400" dirty="0"/>
                        <a:t> : si prescinde</a:t>
                      </a:r>
                      <a:r>
                        <a:rPr lang="it-IT" sz="1400" baseline="0" dirty="0"/>
                        <a:t> dalla validità o esistenza della notifica (SU 7822/2020)</a:t>
                      </a:r>
                      <a:endParaRPr lang="it-IT" sz="1400" dirty="0"/>
                    </a:p>
                  </a:txBody>
                  <a:tcPr/>
                </a:tc>
                <a:tc>
                  <a:txBody>
                    <a:bodyPr/>
                    <a:lstStyle/>
                    <a:p>
                      <a:r>
                        <a:rPr lang="it-IT" sz="1400" b="1" dirty="0">
                          <a:solidFill>
                            <a:srgbClr val="FF0000"/>
                          </a:solidFill>
                        </a:rPr>
                        <a:t>Giudice delegato</a:t>
                      </a:r>
                    </a:p>
                  </a:txBody>
                  <a:tcPr/>
                </a:tc>
                <a:extLst>
                  <a:ext uri="{0D108BD9-81ED-4DB2-BD59-A6C34878D82A}">
                    <a16:rowId xmlns:a16="http://schemas.microsoft.com/office/drawing/2014/main" val="10003"/>
                  </a:ext>
                </a:extLst>
              </a:tr>
              <a:tr h="0">
                <a:tc>
                  <a:txBody>
                    <a:bodyPr/>
                    <a:lstStyle/>
                    <a:p>
                      <a:r>
                        <a:rPr lang="it-IT" sz="1400" dirty="0"/>
                        <a:t>L’avviso di mora notificato</a:t>
                      </a:r>
                      <a:r>
                        <a:rPr lang="it-IT" sz="1400" baseline="0" dirty="0"/>
                        <a:t> dopo la cartella è inidoneo ad interrompere la prescrizione</a:t>
                      </a:r>
                      <a:endParaRPr lang="it-IT" sz="1400" dirty="0"/>
                    </a:p>
                  </a:txBody>
                  <a:tcPr/>
                </a:tc>
                <a:tc>
                  <a:txBody>
                    <a:bodyPr/>
                    <a:lstStyle/>
                    <a:p>
                      <a:r>
                        <a:rPr lang="it-IT" sz="1400" b="1" dirty="0"/>
                        <a:t>A valle</a:t>
                      </a:r>
                      <a:r>
                        <a:rPr lang="it-IT" sz="1400" baseline="0" dirty="0"/>
                        <a:t> : si contesa un atto interruttivo della prescrizione, non il consolidamento della pretesa fiscale</a:t>
                      </a:r>
                      <a:endParaRPr lang="it-IT" sz="1400" dirty="0"/>
                    </a:p>
                  </a:txBody>
                  <a:tcPr/>
                </a:tc>
                <a:tc>
                  <a:txBody>
                    <a:bodyPr/>
                    <a:lstStyle/>
                    <a:p>
                      <a:r>
                        <a:rPr lang="it-IT" sz="1400" b="1" dirty="0">
                          <a:solidFill>
                            <a:srgbClr val="FF0000"/>
                          </a:solidFill>
                        </a:rPr>
                        <a:t>Giudice</a:t>
                      </a:r>
                      <a:r>
                        <a:rPr lang="it-IT" sz="1400" b="1" baseline="0" dirty="0">
                          <a:solidFill>
                            <a:srgbClr val="FF0000"/>
                          </a:solidFill>
                        </a:rPr>
                        <a:t> delegato</a:t>
                      </a:r>
                      <a:endParaRPr lang="it-IT" sz="1400" b="1" dirty="0">
                        <a:solidFill>
                          <a:srgbClr val="FF0000"/>
                        </a:solidFill>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56649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1600" y="173053"/>
            <a:ext cx="9601200" cy="1066088"/>
          </a:xfrm>
        </p:spPr>
        <p:txBody>
          <a:bodyPr>
            <a:normAutofit fontScale="90000"/>
          </a:bodyPr>
          <a:lstStyle/>
          <a:p>
            <a:r>
              <a:rPr lang="it-IT" dirty="0"/>
              <a:t>Altri casi di giurisdizione del giudice delegato</a:t>
            </a:r>
          </a:p>
        </p:txBody>
      </p:sp>
      <p:sp>
        <p:nvSpPr>
          <p:cNvPr id="3" name="Segnaposto contenuto 2"/>
          <p:cNvSpPr>
            <a:spLocks noGrp="1"/>
          </p:cNvSpPr>
          <p:nvPr>
            <p:ph idx="1"/>
          </p:nvPr>
        </p:nvSpPr>
        <p:spPr>
          <a:xfrm>
            <a:off x="1371600" y="2196269"/>
            <a:ext cx="9601200" cy="3537959"/>
          </a:xfrm>
        </p:spPr>
        <p:txBody>
          <a:bodyPr>
            <a:normAutofit/>
          </a:bodyPr>
          <a:lstStyle/>
          <a:p>
            <a:pPr lvl="0"/>
            <a:r>
              <a:rPr lang="it-IT" dirty="0"/>
              <a:t>Analogamente all’eccezione di prescrizione appartengono alla cognizione del giudice delegato altri atti o fatti impeditivi/estintivi della pretesa tributaria maturati dopo il consolidamento della pretesa fiscale come: </a:t>
            </a:r>
          </a:p>
          <a:p>
            <a:pPr lvl="1"/>
            <a:r>
              <a:rPr lang="it-IT" b="1" dirty="0"/>
              <a:t>compensazione, </a:t>
            </a:r>
          </a:p>
          <a:p>
            <a:pPr lvl="1"/>
            <a:r>
              <a:rPr lang="it-IT" b="1" dirty="0"/>
              <a:t>pagamento, </a:t>
            </a:r>
          </a:p>
          <a:p>
            <a:pPr lvl="1"/>
            <a:r>
              <a:rPr lang="it-IT" b="1" dirty="0"/>
              <a:t>«rottamazione delle cartelle di pagamento»</a:t>
            </a:r>
            <a:endParaRPr lang="it-IT" dirty="0"/>
          </a:p>
        </p:txBody>
      </p:sp>
    </p:spTree>
    <p:extLst>
      <p:ext uri="{BB962C8B-B14F-4D97-AF65-F5344CB8AC3E}">
        <p14:creationId xmlns:p14="http://schemas.microsoft.com/office/powerpoint/2010/main" val="3696602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fine</a:t>
            </a:r>
          </a:p>
        </p:txBody>
      </p:sp>
      <p:sp>
        <p:nvSpPr>
          <p:cNvPr id="3" name="Segnaposto testo 2"/>
          <p:cNvSpPr>
            <a:spLocks noGrp="1"/>
          </p:cNvSpPr>
          <p:nvPr>
            <p:ph type="body" idx="1"/>
          </p:nvPr>
        </p:nvSpPr>
        <p:spPr/>
        <p:txBody>
          <a:bodyPr/>
          <a:lstStyle/>
          <a:p>
            <a:r>
              <a:rPr lang="it-IT" dirty="0"/>
              <a:t>Grazie a tutti per l’attenzione. Non risparmiatevi le domande!!</a:t>
            </a:r>
          </a:p>
          <a:p>
            <a:r>
              <a:rPr lang="it-IT" dirty="0"/>
              <a:t>Pasquale Russolillo</a:t>
            </a:r>
          </a:p>
        </p:txBody>
      </p:sp>
      <p:pic>
        <p:nvPicPr>
          <p:cNvPr id="4" name="Immagine 3"/>
          <p:cNvPicPr>
            <a:picLocks noChangeAspect="1"/>
          </p:cNvPicPr>
          <p:nvPr/>
        </p:nvPicPr>
        <p:blipFill>
          <a:blip r:embed="rId2"/>
          <a:stretch>
            <a:fillRect/>
          </a:stretch>
        </p:blipFill>
        <p:spPr>
          <a:xfrm>
            <a:off x="5041557" y="5337634"/>
            <a:ext cx="3033489" cy="863188"/>
          </a:xfrm>
          <a:prstGeom prst="rect">
            <a:avLst/>
          </a:prstGeom>
        </p:spPr>
      </p:pic>
    </p:spTree>
    <p:extLst>
      <p:ext uri="{BB962C8B-B14F-4D97-AF65-F5344CB8AC3E}">
        <p14:creationId xmlns:p14="http://schemas.microsoft.com/office/powerpoint/2010/main" val="414508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La </a:t>
            </a:r>
            <a:r>
              <a:rPr lang="it-IT" i="1" dirty="0"/>
              <a:t>ratio</a:t>
            </a:r>
            <a:r>
              <a:rPr lang="it-IT" dirty="0"/>
              <a:t> del principio di esclusività del concorso formale</a:t>
            </a:r>
          </a:p>
        </p:txBody>
      </p:sp>
      <p:sp>
        <p:nvSpPr>
          <p:cNvPr id="3" name="Segnaposto contenuto 2"/>
          <p:cNvSpPr>
            <a:spLocks noGrp="1"/>
          </p:cNvSpPr>
          <p:nvPr>
            <p:ph idx="1"/>
          </p:nvPr>
        </p:nvSpPr>
        <p:spPr/>
        <p:txBody>
          <a:bodyPr/>
          <a:lstStyle/>
          <a:p>
            <a:r>
              <a:rPr lang="it-IT" dirty="0"/>
              <a:t>Favorisce il contraddittorio incrociato degli interessati alla distribuzione dell’attivo (</a:t>
            </a:r>
            <a:r>
              <a:rPr lang="it-IT" b="1" dirty="0"/>
              <a:t>tutela del contraddittorio</a:t>
            </a:r>
            <a:r>
              <a:rPr lang="it-IT" dirty="0"/>
              <a:t>);</a:t>
            </a:r>
          </a:p>
          <a:p>
            <a:endParaRPr lang="it-IT" dirty="0"/>
          </a:p>
          <a:p>
            <a:r>
              <a:rPr lang="it-IT" dirty="0"/>
              <a:t>Risponde ad esigenze di concentrazione e tempestività dell’accertamento (</a:t>
            </a:r>
            <a:r>
              <a:rPr lang="it-IT" b="1" dirty="0"/>
              <a:t>efficienza ed economicità delle procedure</a:t>
            </a:r>
            <a:r>
              <a:rPr lang="it-IT" dirty="0"/>
              <a:t>);</a:t>
            </a:r>
          </a:p>
          <a:p>
            <a:endParaRPr lang="it-IT" dirty="0"/>
          </a:p>
          <a:p>
            <a:r>
              <a:rPr lang="it-IT" dirty="0"/>
              <a:t>Garantisce la </a:t>
            </a:r>
            <a:r>
              <a:rPr lang="it-IT" dirty="0" err="1"/>
              <a:t>cristalizzazione</a:t>
            </a:r>
            <a:r>
              <a:rPr lang="it-IT" dirty="0"/>
              <a:t> delle posizioni dei partecipanti al concorso per effetto del giudicato </a:t>
            </a:r>
            <a:r>
              <a:rPr lang="it-IT" dirty="0" err="1"/>
              <a:t>endoconcorsuale</a:t>
            </a:r>
            <a:r>
              <a:rPr lang="it-IT" dirty="0"/>
              <a:t> (</a:t>
            </a:r>
            <a:r>
              <a:rPr lang="it-IT" b="1" dirty="0"/>
              <a:t>stabilità delle decisioni</a:t>
            </a:r>
            <a:r>
              <a:rPr lang="it-IT" dirty="0"/>
              <a:t>)</a:t>
            </a:r>
          </a:p>
        </p:txBody>
      </p:sp>
    </p:spTree>
    <p:extLst>
      <p:ext uri="{BB962C8B-B14F-4D97-AF65-F5344CB8AC3E}">
        <p14:creationId xmlns:p14="http://schemas.microsoft.com/office/powerpoint/2010/main" val="3906299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Le «forme» del concorso</a:t>
            </a:r>
          </a:p>
        </p:txBody>
      </p:sp>
      <p:sp>
        <p:nvSpPr>
          <p:cNvPr id="3" name="Segnaposto contenuto 2"/>
          <p:cNvSpPr>
            <a:spLocks noGrp="1"/>
          </p:cNvSpPr>
          <p:nvPr>
            <p:ph sz="half" idx="1"/>
          </p:nvPr>
        </p:nvSpPr>
        <p:spPr/>
        <p:txBody>
          <a:bodyPr>
            <a:normAutofit fontScale="92500" lnSpcReduction="20000"/>
          </a:bodyPr>
          <a:lstStyle/>
          <a:p>
            <a:r>
              <a:rPr lang="it-IT" b="1" dirty="0">
                <a:solidFill>
                  <a:srgbClr val="FF0000"/>
                </a:solidFill>
              </a:rPr>
              <a:t>Concorso formale e sostanziale</a:t>
            </a:r>
          </a:p>
          <a:p>
            <a:pPr lvl="1"/>
            <a:r>
              <a:rPr lang="it-IT" dirty="0"/>
              <a:t>Il creditore fa accertare la propria pretesa per concorrere alla distribuzione dell’attivo (da concorsuale diviene concorrente);</a:t>
            </a:r>
          </a:p>
          <a:p>
            <a:pPr lvl="1"/>
            <a:endParaRPr lang="it-IT" dirty="0"/>
          </a:p>
          <a:p>
            <a:r>
              <a:rPr lang="it-IT" b="1" dirty="0">
                <a:solidFill>
                  <a:srgbClr val="FF0000"/>
                </a:solidFill>
              </a:rPr>
              <a:t>Concorso formale e non sostanziale</a:t>
            </a:r>
          </a:p>
          <a:p>
            <a:pPr lvl="1"/>
            <a:r>
              <a:rPr lang="it-IT" dirty="0"/>
              <a:t>Il creditore o titolare del diritto reale o personale fa accertare la sua pretesa, ma la realizza al di fuori del concorso (art. 53, 72 quater, 103 </a:t>
            </a:r>
            <a:r>
              <a:rPr lang="it-IT" dirty="0" err="1"/>
              <a:t>l.f.</a:t>
            </a:r>
            <a:r>
              <a:rPr lang="it-IT" dirty="0"/>
              <a:t>) </a:t>
            </a:r>
          </a:p>
        </p:txBody>
      </p:sp>
      <p:sp>
        <p:nvSpPr>
          <p:cNvPr id="4" name="Segnaposto contenuto 3"/>
          <p:cNvSpPr>
            <a:spLocks noGrp="1"/>
          </p:cNvSpPr>
          <p:nvPr>
            <p:ph sz="half" idx="2"/>
          </p:nvPr>
        </p:nvSpPr>
        <p:spPr/>
        <p:txBody>
          <a:bodyPr>
            <a:normAutofit fontScale="92500" lnSpcReduction="20000"/>
          </a:bodyPr>
          <a:lstStyle/>
          <a:p>
            <a:r>
              <a:rPr lang="it-IT" b="1" dirty="0">
                <a:solidFill>
                  <a:srgbClr val="FF0000"/>
                </a:solidFill>
              </a:rPr>
              <a:t>Concorso solo sostanziale</a:t>
            </a:r>
          </a:p>
          <a:p>
            <a:pPr lvl="1"/>
            <a:r>
              <a:rPr lang="it-IT" dirty="0"/>
              <a:t>Il credito è accertato al di fuori del procedimento di verifica (giurisdizione concorrente), ma all’esito concorre alla distribuzione dell’attivo (art. 96 co. 2 n. 3 </a:t>
            </a:r>
            <a:r>
              <a:rPr lang="it-IT" dirty="0" err="1"/>
              <a:t>l.f.</a:t>
            </a:r>
            <a:r>
              <a:rPr lang="it-IT" dirty="0"/>
              <a:t>; art. 88 co. 1 </a:t>
            </a:r>
            <a:r>
              <a:rPr lang="it-IT" dirty="0" err="1"/>
              <a:t>d.p.r.</a:t>
            </a:r>
            <a:r>
              <a:rPr lang="it-IT" dirty="0"/>
              <a:t> 602/1973) </a:t>
            </a:r>
          </a:p>
          <a:p>
            <a:r>
              <a:rPr lang="it-IT" b="1" dirty="0">
                <a:solidFill>
                  <a:srgbClr val="FF0000"/>
                </a:solidFill>
              </a:rPr>
              <a:t>Soddisfazione fuori concorso</a:t>
            </a:r>
          </a:p>
          <a:p>
            <a:pPr lvl="1"/>
            <a:r>
              <a:rPr lang="it-IT" dirty="0"/>
              <a:t>Crediti prededucibili non contestati (art. 111 bis </a:t>
            </a:r>
            <a:r>
              <a:rPr lang="it-IT" dirty="0" err="1"/>
              <a:t>l.f.</a:t>
            </a:r>
            <a:r>
              <a:rPr lang="it-IT" dirty="0"/>
              <a:t>);</a:t>
            </a:r>
          </a:p>
          <a:p>
            <a:pPr lvl="1"/>
            <a:r>
              <a:rPr lang="it-IT" dirty="0"/>
              <a:t>Titolari di ipoteca nel fallimento del terzo datore (e posizioni affini) </a:t>
            </a:r>
          </a:p>
        </p:txBody>
      </p:sp>
      <p:sp>
        <p:nvSpPr>
          <p:cNvPr id="5" name="Rettangolo 4"/>
          <p:cNvSpPr/>
          <p:nvPr/>
        </p:nvSpPr>
        <p:spPr>
          <a:xfrm>
            <a:off x="8481434" y="4870275"/>
            <a:ext cx="535723" cy="923330"/>
          </a:xfrm>
          <a:prstGeom prst="rect">
            <a:avLst/>
          </a:prstGeom>
          <a:noFill/>
        </p:spPr>
        <p:txBody>
          <a:bodyPr wrap="none" lIns="91440" tIns="45720" rIns="91440" bIns="45720">
            <a:spAutoFit/>
          </a:bodyPr>
          <a:lstStyle/>
          <a:p>
            <a:pPr algn="ctr"/>
            <a: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10719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dirty="0"/>
              <a:t>Caso  1</a:t>
            </a:r>
            <a:br>
              <a:rPr lang="it-IT" sz="4800" dirty="0"/>
            </a:br>
            <a:r>
              <a:rPr lang="it-IT" sz="4800" dirty="0"/>
              <a:t>realizzazione dell’ipoteca nel fallimento del terzo datore</a:t>
            </a:r>
            <a:br>
              <a:rPr lang="it-IT" sz="4800" dirty="0"/>
            </a:br>
            <a:endParaRPr lang="it-IT" sz="4800" dirty="0"/>
          </a:p>
        </p:txBody>
      </p:sp>
      <p:sp>
        <p:nvSpPr>
          <p:cNvPr id="3" name="Segnaposto testo 2"/>
          <p:cNvSpPr>
            <a:spLocks noGrp="1"/>
          </p:cNvSpPr>
          <p:nvPr>
            <p:ph type="body" idx="1"/>
          </p:nvPr>
        </p:nvSpPr>
        <p:spPr/>
        <p:txBody>
          <a:bodyPr>
            <a:noAutofit/>
          </a:bodyPr>
          <a:lstStyle/>
          <a:p>
            <a:r>
              <a:rPr lang="it-IT" sz="3200" dirty="0"/>
              <a:t>Fra incertezze procedurali e novità della riforma</a:t>
            </a:r>
          </a:p>
          <a:p>
            <a:endParaRPr lang="it-IT" sz="3200" dirty="0"/>
          </a:p>
        </p:txBody>
      </p:sp>
    </p:spTree>
    <p:extLst>
      <p:ext uri="{BB962C8B-B14F-4D97-AF65-F5344CB8AC3E}">
        <p14:creationId xmlns:p14="http://schemas.microsoft.com/office/powerpoint/2010/main" val="3256821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questione: Il titolare di ipoteca si insinua nel fallimento del terzo datore e propone domanda di «separazione» del ricavato</a:t>
            </a:r>
          </a:p>
        </p:txBody>
      </p:sp>
      <p:sp>
        <p:nvSpPr>
          <p:cNvPr id="3" name="Segnaposto testo 2"/>
          <p:cNvSpPr>
            <a:spLocks noGrp="1"/>
          </p:cNvSpPr>
          <p:nvPr>
            <p:ph type="body" idx="1"/>
          </p:nvPr>
        </p:nvSpPr>
        <p:spPr/>
        <p:txBody>
          <a:bodyPr/>
          <a:lstStyle/>
          <a:p>
            <a:r>
              <a:rPr lang="it-IT" b="1" dirty="0">
                <a:solidFill>
                  <a:srgbClr val="FF0000"/>
                </a:solidFill>
              </a:rPr>
              <a:t>Quesiti</a:t>
            </a:r>
          </a:p>
        </p:txBody>
      </p:sp>
      <p:sp>
        <p:nvSpPr>
          <p:cNvPr id="4" name="Segnaposto contenuto 3"/>
          <p:cNvSpPr>
            <a:spLocks noGrp="1"/>
          </p:cNvSpPr>
          <p:nvPr>
            <p:ph sz="half" idx="2"/>
          </p:nvPr>
        </p:nvSpPr>
        <p:spPr>
          <a:xfrm>
            <a:off x="1371600" y="3305207"/>
            <a:ext cx="4443984" cy="3079117"/>
          </a:xfrm>
        </p:spPr>
        <p:txBody>
          <a:bodyPr>
            <a:normAutofit fontScale="92500" lnSpcReduction="10000"/>
          </a:bodyPr>
          <a:lstStyle/>
          <a:p>
            <a:r>
              <a:rPr lang="it-IT" dirty="0"/>
              <a:t>Il giudice delegato può esaminare la domanda dell’ipotecario «non creditore» (c.d. nuda prelazione)?</a:t>
            </a:r>
          </a:p>
          <a:p>
            <a:r>
              <a:rPr lang="it-IT" dirty="0"/>
              <a:t>In caso di risposta positiva può estendere il proprio accertamento all’entità del debito del terzo garantito?</a:t>
            </a:r>
          </a:p>
          <a:p>
            <a:r>
              <a:rPr lang="it-IT" dirty="0"/>
              <a:t>In caso di risposta negativa quali rimedi ha l’ipotecario per realizzare la garanzia sui beni del terzo datore?</a:t>
            </a:r>
          </a:p>
        </p:txBody>
      </p:sp>
      <p:sp>
        <p:nvSpPr>
          <p:cNvPr id="5" name="Segnaposto testo 4"/>
          <p:cNvSpPr>
            <a:spLocks noGrp="1"/>
          </p:cNvSpPr>
          <p:nvPr>
            <p:ph type="body" sz="quarter" idx="3"/>
          </p:nvPr>
        </p:nvSpPr>
        <p:spPr/>
        <p:txBody>
          <a:bodyPr/>
          <a:lstStyle/>
          <a:p>
            <a:r>
              <a:rPr lang="it-IT" b="1" dirty="0">
                <a:solidFill>
                  <a:srgbClr val="FF0000"/>
                </a:solidFill>
              </a:rPr>
              <a:t>Riferimenti</a:t>
            </a:r>
          </a:p>
        </p:txBody>
      </p:sp>
      <p:sp>
        <p:nvSpPr>
          <p:cNvPr id="6" name="Segnaposto contenuto 5"/>
          <p:cNvSpPr>
            <a:spLocks noGrp="1"/>
          </p:cNvSpPr>
          <p:nvPr>
            <p:ph sz="quarter" idx="4"/>
          </p:nvPr>
        </p:nvSpPr>
        <p:spPr>
          <a:xfrm>
            <a:off x="6525014" y="3305207"/>
            <a:ext cx="4443984" cy="3079117"/>
          </a:xfrm>
        </p:spPr>
        <p:txBody>
          <a:bodyPr>
            <a:normAutofit lnSpcReduction="10000"/>
          </a:bodyPr>
          <a:lstStyle/>
          <a:p>
            <a:r>
              <a:rPr lang="it-IT" dirty="0"/>
              <a:t>Normativi: 52 </a:t>
            </a:r>
            <a:r>
              <a:rPr lang="it-IT" dirty="0" err="1"/>
              <a:t>l.f.</a:t>
            </a:r>
            <a:r>
              <a:rPr lang="it-IT" dirty="0"/>
              <a:t>; 602 ss. </a:t>
            </a:r>
            <a:r>
              <a:rPr lang="it-IT" dirty="0" err="1"/>
              <a:t>c.p.c.</a:t>
            </a:r>
            <a:r>
              <a:rPr lang="it-IT" dirty="0"/>
              <a:t>; 201 e 204 </a:t>
            </a:r>
            <a:r>
              <a:rPr lang="it-IT" dirty="0" err="1"/>
              <a:t>c.c.i</a:t>
            </a:r>
            <a:r>
              <a:rPr lang="it-IT" dirty="0"/>
              <a:t>.;</a:t>
            </a:r>
          </a:p>
          <a:p>
            <a:r>
              <a:rPr lang="it-IT" dirty="0"/>
              <a:t>Giurisprudenziali più recenti*:</a:t>
            </a:r>
          </a:p>
          <a:p>
            <a:pPr lvl="1"/>
            <a:r>
              <a:rPr lang="it-IT" dirty="0" err="1"/>
              <a:t>Cass</a:t>
            </a:r>
            <a:r>
              <a:rPr lang="it-IT" dirty="0"/>
              <a:t>. 30 gennaio 2019, n. 2657</a:t>
            </a:r>
          </a:p>
          <a:p>
            <a:pPr lvl="1"/>
            <a:r>
              <a:rPr lang="it-IT" dirty="0"/>
              <a:t>Cass.14 maggio 2019, n. 12816; </a:t>
            </a:r>
            <a:r>
              <a:rPr lang="it-IT" dirty="0" err="1"/>
              <a:t>Cass</a:t>
            </a:r>
            <a:r>
              <a:rPr lang="it-IT" dirty="0"/>
              <a:t>. 12 luglio 2019, n. 18790 </a:t>
            </a:r>
          </a:p>
          <a:p>
            <a:pPr marL="530352" lvl="1" indent="0">
              <a:buNone/>
            </a:pPr>
            <a:r>
              <a:rPr lang="it-IT" dirty="0"/>
              <a:t>* </a:t>
            </a:r>
            <a:r>
              <a:rPr lang="it-IT" sz="1400" dirty="0"/>
              <a:t>divisi per orientamenti</a:t>
            </a:r>
          </a:p>
        </p:txBody>
      </p:sp>
    </p:spTree>
    <p:extLst>
      <p:ext uri="{BB962C8B-B14F-4D97-AF65-F5344CB8AC3E}">
        <p14:creationId xmlns:p14="http://schemas.microsoft.com/office/powerpoint/2010/main" val="462872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C000"/>
                </a:solidFill>
              </a:rPr>
              <a:t>Orientamento tradizionale</a:t>
            </a:r>
            <a:br>
              <a:rPr lang="it-IT" dirty="0">
                <a:solidFill>
                  <a:srgbClr val="FFC000"/>
                </a:solidFill>
              </a:rPr>
            </a:br>
            <a:r>
              <a:rPr lang="it-IT" sz="2000" dirty="0">
                <a:solidFill>
                  <a:srgbClr val="FFC000"/>
                </a:solidFill>
              </a:rPr>
              <a:t>(</a:t>
            </a:r>
            <a:r>
              <a:rPr lang="it-IT" sz="2000" dirty="0" err="1">
                <a:solidFill>
                  <a:srgbClr val="FFC000"/>
                </a:solidFill>
              </a:rPr>
              <a:t>Cass</a:t>
            </a:r>
            <a:r>
              <a:rPr lang="it-IT" sz="2000" dirty="0">
                <a:solidFill>
                  <a:srgbClr val="FFC000"/>
                </a:solidFill>
              </a:rPr>
              <a:t>. 12816/2019, </a:t>
            </a:r>
            <a:r>
              <a:rPr lang="it-IT" sz="2000" dirty="0" err="1">
                <a:solidFill>
                  <a:srgbClr val="FFC000"/>
                </a:solidFill>
              </a:rPr>
              <a:t>Cass</a:t>
            </a:r>
            <a:r>
              <a:rPr lang="it-IT" sz="2000" dirty="0">
                <a:solidFill>
                  <a:srgbClr val="FFC000"/>
                </a:solidFill>
              </a:rPr>
              <a:t>. 2540/2016 e altre) </a:t>
            </a:r>
          </a:p>
        </p:txBody>
      </p:sp>
      <p:sp>
        <p:nvSpPr>
          <p:cNvPr id="3" name="Segnaposto contenuto 2"/>
          <p:cNvSpPr>
            <a:spLocks noGrp="1"/>
          </p:cNvSpPr>
          <p:nvPr>
            <p:ph idx="1"/>
          </p:nvPr>
        </p:nvSpPr>
        <p:spPr>
          <a:xfrm>
            <a:off x="6256020" y="685800"/>
            <a:ext cx="5212080" cy="5912708"/>
          </a:xfrm>
        </p:spPr>
        <p:txBody>
          <a:bodyPr>
            <a:normAutofit lnSpcReduction="10000"/>
          </a:bodyPr>
          <a:lstStyle/>
          <a:p>
            <a:r>
              <a:rPr lang="it-IT" b="1" dirty="0"/>
              <a:t>Gli argomenti</a:t>
            </a:r>
          </a:p>
          <a:p>
            <a:pPr lvl="1"/>
            <a:r>
              <a:rPr lang="it-IT" dirty="0"/>
              <a:t>Il concorso formale riguarda solo i creditori del fallito non le ipotesi di «responsabilità senza debito»</a:t>
            </a:r>
          </a:p>
          <a:p>
            <a:pPr lvl="1"/>
            <a:r>
              <a:rPr lang="it-IT" dirty="0"/>
              <a:t>L’art. 103 </a:t>
            </a:r>
            <a:r>
              <a:rPr lang="it-IT" dirty="0" err="1"/>
              <a:t>l.f.</a:t>
            </a:r>
            <a:r>
              <a:rPr lang="it-IT" dirty="0"/>
              <a:t> nel testo post riforma del 2006 non riguarda i diritti reali di garanzia</a:t>
            </a:r>
          </a:p>
          <a:p>
            <a:pPr lvl="1"/>
            <a:r>
              <a:rPr lang="it-IT" dirty="0"/>
              <a:t>La verifica del passivo estesa </a:t>
            </a:r>
            <a:r>
              <a:rPr lang="it-IT" dirty="0" err="1"/>
              <a:t>all’an</a:t>
            </a:r>
            <a:r>
              <a:rPr lang="it-IT" dirty="0"/>
              <a:t> ed al quantum del debito sottostante la garanzia imporrebbe il contraddittorio del terzo debitore garantito, che invece è estraneo</a:t>
            </a:r>
          </a:p>
          <a:p>
            <a:r>
              <a:rPr lang="it-IT" b="1" dirty="0"/>
              <a:t>I limiti</a:t>
            </a:r>
          </a:p>
          <a:p>
            <a:pPr lvl="1"/>
            <a:r>
              <a:rPr lang="it-IT" dirty="0"/>
              <a:t>Il meccanismo dell’intervento non offre certezza sui tempi e i modi della «domanda di separazione»</a:t>
            </a:r>
          </a:p>
          <a:p>
            <a:pPr lvl="1"/>
            <a:r>
              <a:rPr lang="it-IT" dirty="0"/>
              <a:t>Le decisioni sul riparto sono impugnabili solo per violazione di legge (art. 36 </a:t>
            </a:r>
            <a:r>
              <a:rPr lang="it-IT" dirty="0" err="1"/>
              <a:t>l.f.</a:t>
            </a:r>
            <a:r>
              <a:rPr lang="it-IT" dirty="0"/>
              <a:t>)</a:t>
            </a:r>
          </a:p>
          <a:p>
            <a:endParaRPr lang="it-IT" dirty="0"/>
          </a:p>
        </p:txBody>
      </p:sp>
      <p:sp>
        <p:nvSpPr>
          <p:cNvPr id="4" name="Segnaposto testo 3"/>
          <p:cNvSpPr>
            <a:spLocks noGrp="1"/>
          </p:cNvSpPr>
          <p:nvPr>
            <p:ph type="body" sz="half" idx="2"/>
          </p:nvPr>
        </p:nvSpPr>
        <p:spPr>
          <a:xfrm>
            <a:off x="723900" y="2856344"/>
            <a:ext cx="3855720" cy="3742164"/>
          </a:xfrm>
        </p:spPr>
        <p:txBody>
          <a:bodyPr>
            <a:normAutofit lnSpcReduction="10000"/>
          </a:bodyPr>
          <a:lstStyle/>
          <a:p>
            <a:pPr marL="285750" indent="-285750">
              <a:buFont typeface="Wingdings" panose="05000000000000000000" pitchFamily="2" charset="2"/>
              <a:buChar char="ü"/>
            </a:pPr>
            <a:r>
              <a:rPr lang="it-IT" b="1" dirty="0">
                <a:solidFill>
                  <a:schemeClr val="bg1"/>
                </a:solidFill>
              </a:rPr>
              <a:t>La domanda del titolare di ipoteca sugli immobili del terzo datore fallito va respinta/dichiarata inammissibile</a:t>
            </a:r>
          </a:p>
          <a:p>
            <a:pPr marL="285750" indent="-285750">
              <a:buFont typeface="Wingdings" panose="05000000000000000000" pitchFamily="2" charset="2"/>
              <a:buChar char="ü"/>
            </a:pPr>
            <a:r>
              <a:rPr lang="it-IT" b="1" dirty="0">
                <a:solidFill>
                  <a:schemeClr val="bg1"/>
                </a:solidFill>
              </a:rPr>
              <a:t>La separazione del ricavato della liquidazione dell’immobile dalla massa richiede un </a:t>
            </a:r>
            <a:r>
              <a:rPr lang="it-IT" b="1" u="sng" dirty="0">
                <a:solidFill>
                  <a:schemeClr val="bg1"/>
                </a:solidFill>
              </a:rPr>
              <a:t>atto di intervento </a:t>
            </a:r>
            <a:r>
              <a:rPr lang="it-IT" b="1" dirty="0">
                <a:solidFill>
                  <a:schemeClr val="bg1"/>
                </a:solidFill>
              </a:rPr>
              <a:t>dell’ipotecario in sede di riparto (sollecitato dall’avviso ex art. 107 </a:t>
            </a:r>
            <a:r>
              <a:rPr lang="it-IT" b="1" dirty="0" err="1">
                <a:solidFill>
                  <a:schemeClr val="bg1"/>
                </a:solidFill>
              </a:rPr>
              <a:t>l.f.</a:t>
            </a:r>
            <a:r>
              <a:rPr lang="it-IT" b="1" dirty="0">
                <a:solidFill>
                  <a:schemeClr val="bg1"/>
                </a:solidFill>
              </a:rPr>
              <a:t>)</a:t>
            </a:r>
          </a:p>
          <a:p>
            <a:pPr marL="285750" indent="-285750">
              <a:buFont typeface="Wingdings" panose="05000000000000000000" pitchFamily="2" charset="2"/>
              <a:buChar char="ü"/>
            </a:pPr>
            <a:r>
              <a:rPr lang="it-IT" b="1" dirty="0">
                <a:solidFill>
                  <a:schemeClr val="bg1"/>
                </a:solidFill>
              </a:rPr>
              <a:t>Nella sede del riparto il giudice accerta non il credito sottostante la garanzia, ma l’opponibilità, efficacia (non revocabilità) ed il grado dell’ipoteca</a:t>
            </a:r>
          </a:p>
        </p:txBody>
      </p:sp>
    </p:spTree>
    <p:extLst>
      <p:ext uri="{BB962C8B-B14F-4D97-AF65-F5344CB8AC3E}">
        <p14:creationId xmlns:p14="http://schemas.microsoft.com/office/powerpoint/2010/main" val="836973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C000"/>
                </a:solidFill>
              </a:rPr>
              <a:t>Nuovo orientamento</a:t>
            </a:r>
            <a:br>
              <a:rPr lang="it-IT" dirty="0">
                <a:solidFill>
                  <a:srgbClr val="FFC000"/>
                </a:solidFill>
              </a:rPr>
            </a:br>
            <a:r>
              <a:rPr lang="it-IT" sz="2000" dirty="0">
                <a:solidFill>
                  <a:srgbClr val="FFC000"/>
                </a:solidFill>
              </a:rPr>
              <a:t>(</a:t>
            </a:r>
            <a:r>
              <a:rPr lang="it-IT" sz="2000" dirty="0" err="1">
                <a:solidFill>
                  <a:srgbClr val="FFC000"/>
                </a:solidFill>
              </a:rPr>
              <a:t>Cass</a:t>
            </a:r>
            <a:r>
              <a:rPr lang="it-IT" sz="2000" dirty="0">
                <a:solidFill>
                  <a:srgbClr val="FFC000"/>
                </a:solidFill>
              </a:rPr>
              <a:t>. 2657/2019) </a:t>
            </a:r>
          </a:p>
        </p:txBody>
      </p:sp>
      <p:sp>
        <p:nvSpPr>
          <p:cNvPr id="3" name="Segnaposto contenuto 2"/>
          <p:cNvSpPr>
            <a:spLocks noGrp="1"/>
          </p:cNvSpPr>
          <p:nvPr>
            <p:ph idx="1"/>
          </p:nvPr>
        </p:nvSpPr>
        <p:spPr>
          <a:xfrm>
            <a:off x="6256020" y="685800"/>
            <a:ext cx="5212080" cy="5912708"/>
          </a:xfrm>
        </p:spPr>
        <p:txBody>
          <a:bodyPr>
            <a:normAutofit fontScale="92500" lnSpcReduction="10000"/>
          </a:bodyPr>
          <a:lstStyle/>
          <a:p>
            <a:r>
              <a:rPr lang="it-IT" b="1" dirty="0"/>
              <a:t>Gli argomenti</a:t>
            </a:r>
          </a:p>
          <a:p>
            <a:pPr lvl="1"/>
            <a:r>
              <a:rPr lang="it-IT" dirty="0"/>
              <a:t>Il concorso formale è esteso anche ai diritti reali immobiliari, compresi quelli di garanzia</a:t>
            </a:r>
          </a:p>
          <a:p>
            <a:pPr lvl="1"/>
            <a:r>
              <a:rPr lang="it-IT" dirty="0"/>
              <a:t>L’art. 103 </a:t>
            </a:r>
            <a:r>
              <a:rPr lang="it-IT" dirty="0" err="1"/>
              <a:t>l.f.</a:t>
            </a:r>
            <a:r>
              <a:rPr lang="it-IT" dirty="0"/>
              <a:t> è riferibile anche alla domanda di «separazione» del ricavato della vendita del bene ipotecato dal terzo datore</a:t>
            </a:r>
          </a:p>
          <a:p>
            <a:pPr lvl="1"/>
            <a:r>
              <a:rPr lang="it-IT" dirty="0"/>
              <a:t>La posizione del debitore garantito non è incisa dal giudicato </a:t>
            </a:r>
            <a:r>
              <a:rPr lang="it-IT" dirty="0" err="1"/>
              <a:t>endoconcorsuale</a:t>
            </a:r>
            <a:endParaRPr lang="it-IT" dirty="0"/>
          </a:p>
          <a:p>
            <a:r>
              <a:rPr lang="it-IT" b="1" dirty="0"/>
              <a:t>I limiti</a:t>
            </a:r>
          </a:p>
          <a:p>
            <a:pPr lvl="1"/>
            <a:r>
              <a:rPr lang="it-IT" dirty="0"/>
              <a:t>L’art. 92 </a:t>
            </a:r>
            <a:r>
              <a:rPr lang="it-IT" dirty="0" err="1"/>
              <a:t>l.f.</a:t>
            </a:r>
            <a:r>
              <a:rPr lang="it-IT" dirty="0"/>
              <a:t> non sembra prevedere il coinvolgimento dell’ipotecario non creditore</a:t>
            </a:r>
          </a:p>
          <a:p>
            <a:pPr lvl="1"/>
            <a:r>
              <a:rPr lang="it-IT" dirty="0"/>
              <a:t>La natura </a:t>
            </a:r>
            <a:r>
              <a:rPr lang="it-IT" dirty="0" err="1"/>
              <a:t>endoconcorsuale</a:t>
            </a:r>
            <a:r>
              <a:rPr lang="it-IT" dirty="0"/>
              <a:t> dell’accertamento fa sì che il debitore garantito possa opporre al curatore in regresso le eccezioni basate sul rapporto principale (artt. 2871 e 1952 co. 2 c.c.)</a:t>
            </a:r>
          </a:p>
        </p:txBody>
      </p:sp>
      <p:sp>
        <p:nvSpPr>
          <p:cNvPr id="4" name="Segnaposto testo 3"/>
          <p:cNvSpPr>
            <a:spLocks noGrp="1"/>
          </p:cNvSpPr>
          <p:nvPr>
            <p:ph type="body" sz="half" idx="2"/>
          </p:nvPr>
        </p:nvSpPr>
        <p:spPr>
          <a:xfrm>
            <a:off x="723900" y="2856344"/>
            <a:ext cx="3855720" cy="3742164"/>
          </a:xfrm>
        </p:spPr>
        <p:txBody>
          <a:bodyPr>
            <a:normAutofit/>
          </a:bodyPr>
          <a:lstStyle/>
          <a:p>
            <a:pPr marL="285750" indent="-285750">
              <a:buFont typeface="Wingdings" panose="05000000000000000000" pitchFamily="2" charset="2"/>
              <a:buChar char="ü"/>
            </a:pPr>
            <a:r>
              <a:rPr lang="it-IT" sz="2000" b="1" dirty="0">
                <a:solidFill>
                  <a:schemeClr val="bg1"/>
                </a:solidFill>
              </a:rPr>
              <a:t>Per partecipare al riparto, il titolare di ipoteca su beni del terzo datore fallito deve insinuarsi al passivo</a:t>
            </a:r>
          </a:p>
          <a:p>
            <a:pPr marL="285750" indent="-285750">
              <a:buFont typeface="Wingdings" panose="05000000000000000000" pitchFamily="2" charset="2"/>
              <a:buChar char="ü"/>
            </a:pPr>
            <a:endParaRPr lang="it-IT" sz="2000" b="1" dirty="0">
              <a:solidFill>
                <a:schemeClr val="bg1"/>
              </a:solidFill>
            </a:endParaRPr>
          </a:p>
          <a:p>
            <a:pPr marL="285750" indent="-285750">
              <a:buFont typeface="Wingdings" panose="05000000000000000000" pitchFamily="2" charset="2"/>
              <a:buChar char="ü"/>
            </a:pPr>
            <a:r>
              <a:rPr lang="it-IT" sz="2000" b="1" dirty="0">
                <a:solidFill>
                  <a:schemeClr val="bg1"/>
                </a:solidFill>
              </a:rPr>
              <a:t>Il giudice delegato accerta non solo l’opponibilità ed efficacia della prelazione, ma altresì l’entità del debito sottostante</a:t>
            </a:r>
          </a:p>
        </p:txBody>
      </p:sp>
    </p:spTree>
    <p:extLst>
      <p:ext uri="{BB962C8B-B14F-4D97-AF65-F5344CB8AC3E}">
        <p14:creationId xmlns:p14="http://schemas.microsoft.com/office/powerpoint/2010/main" val="56044364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TM10001105[[fn=Ritaglio]]</Template>
  <TotalTime>2378</TotalTime>
  <Words>5334</Words>
  <Application>Microsoft Office PowerPoint</Application>
  <PresentationFormat>Widescreen</PresentationFormat>
  <Paragraphs>254</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Crop</vt:lpstr>
      <vt:lpstr>«Cespec on teams» Il g.d. e la verifica dello stato passivo</vt:lpstr>
      <vt:lpstr>Caratteristiche del procedimento di formazione dello stato passivo  (artt. 95-96 l.f.; artt. 203 e 204 c.c.i.) </vt:lpstr>
      <vt:lpstr>Principio di esclusività del concorso</vt:lpstr>
      <vt:lpstr>La ratio del principio di esclusività del concorso formale</vt:lpstr>
      <vt:lpstr>Le «forme» del concorso</vt:lpstr>
      <vt:lpstr>Caso  1 realizzazione dell’ipoteca nel fallimento del terzo datore </vt:lpstr>
      <vt:lpstr>La questione: Il titolare di ipoteca si insinua nel fallimento del terzo datore e propone domanda di «separazione» del ricavato</vt:lpstr>
      <vt:lpstr>Orientamento tradizionale (Cass. 12816/2019, Cass. 2540/2016 e altre) </vt:lpstr>
      <vt:lpstr>Nuovo orientamento (Cass. 2657/2019) </vt:lpstr>
      <vt:lpstr>Le novità del codice della crisi (d.lgs. 12 gennaio 2019, n. 14)</vt:lpstr>
      <vt:lpstr>Considerazioni sulla riforma</vt:lpstr>
      <vt:lpstr>Caso  2 VERIFICA DEL PASSIVO e GIUDIZI PENDENTI SU DOMANDE PREGIUDIZIALI – DEROGA AL CONCORSO FORMALE? </vt:lpstr>
      <vt:lpstr>La questione: prima che sia concluso un giudizio «quesito» di risoluzione di un contratto ad effetti traslativi è depositato ricorso ex art. 103 l.f. per la restituzione del bene</vt:lpstr>
      <vt:lpstr>Presentazione standard di PowerPoint</vt:lpstr>
      <vt:lpstr>Primo orientamento (Cass. 3953/2016) </vt:lpstr>
      <vt:lpstr>Secondo orientamento (Cass. 2990/2020) </vt:lpstr>
      <vt:lpstr>Le novità del codice della crisi (d.lgs. 12 gennaio 2019, n. 14) e le questioni aperte</vt:lpstr>
      <vt:lpstr>Caso  3 credito del concedente nel leasing finanziario – UNA DEROGA AL CONCORSO SOSTANZIALE? </vt:lpstr>
      <vt:lpstr>Presentazione standard di PowerPoint</vt:lpstr>
      <vt:lpstr>La questione: In caso di fallimento dell’utilizzatore il concedente, oltre a chiedere la restituzione del bene concesso in godimento, insinua il credito comprensivo delle rate anteriormente scadute ed insolute</vt:lpstr>
      <vt:lpstr>Primo orientamento (Cass. 8980/2019; Cass. 21213/2017) </vt:lpstr>
      <vt:lpstr>Secondo orientamento (Cass. 8980/2019; Cass. 18453/2019) </vt:lpstr>
      <vt:lpstr>Considerazioni sul nuovo orientamento che recepisce in anticipo la riforma</vt:lpstr>
      <vt:lpstr>La nuova allocazione del bene</vt:lpstr>
      <vt:lpstr>Caso  4 La prescrizione del credito tributario maturata dopo la notifica della cartella </vt:lpstr>
      <vt:lpstr>Presentazione standard di PowerPoint</vt:lpstr>
      <vt:lpstr>La questione: il curatore eccepisce la prescrizione del credito tributario maturata dopo la notifica della cartella esattoriale divenuta non impugnabile per decorrenza del termine di legge (60 gg ex art. 21 d.lgs 546/1992)**</vt:lpstr>
      <vt:lpstr>Primo orientamento (Cass. 15717/2019; Cass. S.U. 14648/2017) </vt:lpstr>
      <vt:lpstr>Secondo orientamento (Cass. S.U. 34447/2019) </vt:lpstr>
      <vt:lpstr>Considerazioni sul nuovo orientamento</vt:lpstr>
      <vt:lpstr>Altri casi di giurisdizione del giudice delegato</vt:lpstr>
      <vt:lpstr>fine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«Cespec on teams» Il g.d. e la verifica dello stato passivo</dc:title>
  <dc:creator>Pasquale Russolillo</dc:creator>
  <cp:lastModifiedBy>Pasquale Russolillo</cp:lastModifiedBy>
  <cp:revision>125</cp:revision>
  <dcterms:created xsi:type="dcterms:W3CDTF">2020-05-12T08:55:36Z</dcterms:created>
  <dcterms:modified xsi:type="dcterms:W3CDTF">2020-05-19T11:13:01Z</dcterms:modified>
</cp:coreProperties>
</file>